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86" r:id="rId2"/>
    <p:sldMasterId id="2147483701" r:id="rId3"/>
  </p:sldMasterIdLst>
  <p:notesMasterIdLst>
    <p:notesMasterId r:id="rId68"/>
  </p:notesMasterIdLst>
  <p:handoutMasterIdLst>
    <p:handoutMasterId r:id="rId69"/>
  </p:handoutMasterIdLst>
  <p:sldIdLst>
    <p:sldId id="256" r:id="rId4"/>
    <p:sldId id="762" r:id="rId5"/>
    <p:sldId id="281" r:id="rId6"/>
    <p:sldId id="263" r:id="rId7"/>
    <p:sldId id="338" r:id="rId8"/>
    <p:sldId id="731" r:id="rId9"/>
    <p:sldId id="732" r:id="rId10"/>
    <p:sldId id="733" r:id="rId11"/>
    <p:sldId id="734" r:id="rId12"/>
    <p:sldId id="735" r:id="rId13"/>
    <p:sldId id="736" r:id="rId14"/>
    <p:sldId id="499" r:id="rId15"/>
    <p:sldId id="537" r:id="rId16"/>
    <p:sldId id="766" r:id="rId17"/>
    <p:sldId id="769" r:id="rId18"/>
    <p:sldId id="500" r:id="rId19"/>
    <p:sldId id="764" r:id="rId20"/>
    <p:sldId id="765" r:id="rId21"/>
    <p:sldId id="767" r:id="rId22"/>
    <p:sldId id="480" r:id="rId23"/>
    <p:sldId id="761" r:id="rId24"/>
    <p:sldId id="789" r:id="rId25"/>
    <p:sldId id="739" r:id="rId26"/>
    <p:sldId id="790" r:id="rId27"/>
    <p:sldId id="741" r:id="rId28"/>
    <p:sldId id="743" r:id="rId29"/>
    <p:sldId id="737" r:id="rId30"/>
    <p:sldId id="785" r:id="rId31"/>
    <p:sldId id="786" r:id="rId32"/>
    <p:sldId id="788" r:id="rId33"/>
    <p:sldId id="787" r:id="rId34"/>
    <p:sldId id="536" r:id="rId35"/>
    <p:sldId id="419" r:id="rId36"/>
    <p:sldId id="784" r:id="rId37"/>
    <p:sldId id="800" r:id="rId38"/>
    <p:sldId id="791" r:id="rId39"/>
    <p:sldId id="783" r:id="rId40"/>
    <p:sldId id="774" r:id="rId41"/>
    <p:sldId id="775" r:id="rId42"/>
    <p:sldId id="776" r:id="rId43"/>
    <p:sldId id="778" r:id="rId44"/>
    <p:sldId id="779" r:id="rId45"/>
    <p:sldId id="780" r:id="rId46"/>
    <p:sldId id="781" r:id="rId47"/>
    <p:sldId id="746" r:id="rId48"/>
    <p:sldId id="747" r:id="rId49"/>
    <p:sldId id="748" r:id="rId50"/>
    <p:sldId id="535" r:id="rId51"/>
    <p:sldId id="751" r:id="rId52"/>
    <p:sldId id="752" r:id="rId53"/>
    <p:sldId id="516" r:id="rId54"/>
    <p:sldId id="517" r:id="rId55"/>
    <p:sldId id="795" r:id="rId56"/>
    <p:sldId id="518" r:id="rId57"/>
    <p:sldId id="801" r:id="rId58"/>
    <p:sldId id="770" r:id="rId59"/>
    <p:sldId id="799" r:id="rId60"/>
    <p:sldId id="772" r:id="rId61"/>
    <p:sldId id="792" r:id="rId62"/>
    <p:sldId id="794" r:id="rId63"/>
    <p:sldId id="793" r:id="rId64"/>
    <p:sldId id="796" r:id="rId65"/>
    <p:sldId id="797" r:id="rId66"/>
    <p:sldId id="798" r:id="rId67"/>
  </p:sldIdLst>
  <p:sldSz cx="9144000" cy="6858000" type="screen4x3"/>
  <p:notesSz cx="6794500" cy="99822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59" autoAdjust="0"/>
    <p:restoredTop sz="94717" autoAdjust="0"/>
  </p:normalViewPr>
  <p:slideViewPr>
    <p:cSldViewPr>
      <p:cViewPr>
        <p:scale>
          <a:sx n="73" d="100"/>
          <a:sy n="73" d="100"/>
        </p:scale>
        <p:origin x="-1488" y="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1" d="100"/>
        <a:sy n="81" d="100"/>
      </p:scale>
      <p:origin x="0" y="10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52227" name="Rectangle 3"/>
          <p:cNvSpPr>
            <a:spLocks noGrp="1" noChangeArrowheads="1"/>
          </p:cNvSpPr>
          <p:nvPr>
            <p:ph type="dt" sz="quarter"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52228" name="Rectangle 4"/>
          <p:cNvSpPr>
            <a:spLocks noGrp="1" noChangeArrowheads="1"/>
          </p:cNvSpPr>
          <p:nvPr>
            <p:ph type="ftr" sz="quarter" idx="2"/>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52229" name="Rectangle 5"/>
          <p:cNvSpPr>
            <a:spLocks noGrp="1" noChangeArrowheads="1"/>
          </p:cNvSpPr>
          <p:nvPr>
            <p:ph type="sldNum" sz="quarter" idx="3"/>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200AF1D-984C-41E1-ABCD-32D24942A498}" type="slidenum">
              <a:rPr lang="de-DE"/>
              <a:pPr/>
              <a:t>‹Nr.›</a:t>
            </a:fld>
            <a:endParaRPr lang="de-DE"/>
          </a:p>
        </p:txBody>
      </p:sp>
    </p:spTree>
    <p:extLst>
      <p:ext uri="{BB962C8B-B14F-4D97-AF65-F5344CB8AC3E}">
        <p14:creationId xmlns:p14="http://schemas.microsoft.com/office/powerpoint/2010/main" val="321174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5059" name="Rectangle 3"/>
          <p:cNvSpPr>
            <a:spLocks noGrp="1" noChangeArrowheads="1"/>
          </p:cNvSpPr>
          <p:nvPr>
            <p:ph type="dt"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5060" name="Rectangle 4"/>
          <p:cNvSpPr>
            <a:spLocks noGrp="1" noRot="1" noChangeAspect="1" noChangeArrowheads="1" noTextEdit="1"/>
          </p:cNvSpPr>
          <p:nvPr>
            <p:ph type="sldImg" idx="2"/>
          </p:nvPr>
        </p:nvSpPr>
        <p:spPr bwMode="auto">
          <a:xfrm>
            <a:off x="901700" y="749300"/>
            <a:ext cx="4991100" cy="3743325"/>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79450" y="4741863"/>
            <a:ext cx="5435600" cy="4491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5062" name="Rectangle 6"/>
          <p:cNvSpPr>
            <a:spLocks noGrp="1" noChangeArrowheads="1"/>
          </p:cNvSpPr>
          <p:nvPr>
            <p:ph type="ftr" sz="quarter" idx="4"/>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5063" name="Rectangle 7"/>
          <p:cNvSpPr>
            <a:spLocks noGrp="1" noChangeArrowheads="1"/>
          </p:cNvSpPr>
          <p:nvPr>
            <p:ph type="sldNum" sz="quarter" idx="5"/>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67E13CB-9724-48A8-8F93-6352444F5315}" type="slidenum">
              <a:rPr lang="de-DE"/>
              <a:pPr/>
              <a:t>‹Nr.›</a:t>
            </a:fld>
            <a:endParaRPr lang="de-DE"/>
          </a:p>
        </p:txBody>
      </p:sp>
    </p:spTree>
    <p:extLst>
      <p:ext uri="{BB962C8B-B14F-4D97-AF65-F5344CB8AC3E}">
        <p14:creationId xmlns:p14="http://schemas.microsoft.com/office/powerpoint/2010/main" val="38717730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D2D28-3C3A-485F-A047-B68F757A4B37}" type="slidenum">
              <a:rPr lang="de-DE"/>
              <a:pPr/>
              <a:t>1</a:t>
            </a:fld>
            <a:endParaRPr lang="de-DE"/>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13EE1E-4F47-4C47-A0D0-17A08E78A334}" type="slidenum">
              <a:rPr lang="de-DE"/>
              <a:pPr/>
              <a:t>11</a:t>
            </a:fld>
            <a:endParaRPr lang="de-DE"/>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12</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13</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62BFA6-A7F9-47D3-9143-F928479CE45D}" type="slidenum">
              <a:rPr lang="de-DE"/>
              <a:pPr/>
              <a:t>20</a:t>
            </a:fld>
            <a:endParaRPr lang="de-DE"/>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4BBC4B-8646-4333-B06E-4FABAE587403}" type="slidenum">
              <a:rPr lang="de-DE"/>
              <a:pPr/>
              <a:t>3</a:t>
            </a:fld>
            <a:endParaRPr lang="de-DE"/>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7E775-019C-4A5D-9089-099F9AD25F59}" type="slidenum">
              <a:rPr lang="de-DE"/>
              <a:pPr/>
              <a:t>21</a:t>
            </a:fld>
            <a:endParaRPr lang="de-DE"/>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679771" y="4742508"/>
            <a:ext cx="5434960" cy="4490707"/>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a:defRPr/>
            </a:pPr>
            <a:fld id="{30A8BB94-B8DC-4A49-A51B-08AF679AF29B}" type="slidenum">
              <a:rPr lang="de-DE" smtClean="0"/>
              <a:pPr>
                <a:defRPr/>
              </a:pPr>
              <a:t>22</a:t>
            </a:fld>
            <a:endParaRPr lang="de-D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a:defRPr/>
            </a:pPr>
            <a:fld id="{30A8BB94-B8DC-4A49-A51B-08AF679AF29B}" type="slidenum">
              <a:rPr lang="de-DE" smtClean="0"/>
              <a:pPr>
                <a:defRPr/>
              </a:pPr>
              <a:t>23</a:t>
            </a:fld>
            <a:endParaRPr lang="de-D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423F4D-28A4-41DC-ABE5-7F51E4DC61EC}" type="slidenum">
              <a:rPr lang="de-DE"/>
              <a:pPr/>
              <a:t>28</a:t>
            </a:fld>
            <a:endParaRPr lang="de-DE"/>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C2F70-DE80-45E9-9CB4-941BBA67413E}" type="slidenum">
              <a:rPr lang="de-DE"/>
              <a:pPr/>
              <a:t>30</a:t>
            </a:fld>
            <a:endParaRPr lang="de-DE"/>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F20E-2AB4-496E-BE25-8AE8A787657B}" type="slidenum">
              <a:rPr lang="de-DE"/>
              <a:pPr/>
              <a:t>34</a:t>
            </a:fld>
            <a:endParaRPr lang="de-DE"/>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F20E-2AB4-496E-BE25-8AE8A787657B}" type="slidenum">
              <a:rPr lang="de-DE"/>
              <a:pPr/>
              <a:t>37</a:t>
            </a:fld>
            <a:endParaRPr lang="de-DE"/>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2AF930-35AF-4960-9297-54194CBC2C87}" type="slidenum">
              <a:rPr lang="de-DE"/>
              <a:pPr/>
              <a:t>4</a:t>
            </a:fld>
            <a:endParaRPr lang="de-DE"/>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48</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E2C16-286E-481B-B60D-4FB0DAD36953}" type="slidenum">
              <a:rPr lang="de-DE">
                <a:solidFill>
                  <a:prstClr val="black"/>
                </a:solidFill>
              </a:rPr>
              <a:pPr/>
              <a:t>51</a:t>
            </a:fld>
            <a:endParaRPr lang="de-DE">
              <a:solidFill>
                <a:prstClr val="black"/>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21548-0CB0-4D5B-9401-C28E7CA4BBD1}" type="slidenum">
              <a:rPr lang="de-DE">
                <a:solidFill>
                  <a:prstClr val="black"/>
                </a:solidFill>
              </a:rPr>
              <a:pPr/>
              <a:t>52</a:t>
            </a:fld>
            <a:endParaRPr lang="de-DE">
              <a:solidFill>
                <a:prstClr val="black"/>
              </a:solidFill>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5</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2B7503-6671-44CE-855A-D38DDE9186A5}" type="slidenum">
              <a:rPr lang="de-DE"/>
              <a:pPr/>
              <a:t>6</a:t>
            </a:fld>
            <a:endParaRPr lang="de-DE"/>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E715-A113-47B3-A37B-BB5E83123FD2}" type="slidenum">
              <a:rPr lang="de-DE"/>
              <a:pPr/>
              <a:t>7</a:t>
            </a:fld>
            <a:endParaRPr lang="de-DE"/>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999EB-0B1D-46CC-B13B-19EA6F559D93}" type="slidenum">
              <a:rPr lang="de-DE"/>
              <a:pPr/>
              <a:t>8</a:t>
            </a:fld>
            <a:endParaRPr lang="de-DE"/>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A9A311-3A82-4F63-9A65-FA4BFA17F69F}" type="slidenum">
              <a:rPr lang="de-DE"/>
              <a:pPr/>
              <a:t>9</a:t>
            </a:fld>
            <a:endParaRPr lang="de-DE"/>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A9E7BD-2879-4078-8900-16907DA17809}" type="slidenum">
              <a:rPr lang="de-DE"/>
              <a:pPr/>
              <a:t>10</a:t>
            </a:fld>
            <a:endParaRPr lang="de-DE"/>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pPr/>
              <a:t>21.03.2017</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8787827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6560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7468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069683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56021977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4536991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0209698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2150136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268811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6923087" cy="1143000"/>
          </a:xfrm>
        </p:spPr>
        <p:txBody>
          <a:bodyPr/>
          <a:lstStyle/>
          <a:p>
            <a:r>
              <a:rPr lang="en-GB" smtClean="0"/>
              <a:t>Click to edit Master title style</a:t>
            </a:r>
            <a:endParaRPr lang="en-GB"/>
          </a:p>
        </p:txBody>
      </p:sp>
      <p:sp>
        <p:nvSpPr>
          <p:cNvPr id="3" name="Text Placeholder 2"/>
          <p:cNvSpPr>
            <a:spLocks noGrp="1"/>
          </p:cNvSpPr>
          <p:nvPr>
            <p:ph type="body" sz="half" idx="1"/>
          </p:nvPr>
        </p:nvSpPr>
        <p:spPr>
          <a:xfrm>
            <a:off x="1763713" y="1600200"/>
            <a:ext cx="338455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5300663" y="1600200"/>
            <a:ext cx="3386137"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noChangeArrowheads="1"/>
          </p:cNvSpPr>
          <p:nvPr>
            <p:ph type="dt" sz="half" idx="10"/>
          </p:nvPr>
        </p:nvSpPr>
        <p:spPr>
          <a:xfrm>
            <a:off x="457200" y="6381750"/>
            <a:ext cx="2133600" cy="339725"/>
          </a:xfrm>
          <a:prstGeom prst="rect">
            <a:avLst/>
          </a:prstGeom>
          <a:ln/>
        </p:spPr>
        <p:txBody>
          <a:bodyPr/>
          <a:lstStyle>
            <a:lvl1pPr>
              <a:defRPr/>
            </a:lvl1pPr>
          </a:lstStyle>
          <a:p>
            <a:pPr fontAlgn="auto">
              <a:spcBef>
                <a:spcPts val="0"/>
              </a:spcBef>
              <a:spcAft>
                <a:spcPts val="0"/>
              </a:spcAft>
            </a:pPr>
            <a:fld id="{6063BFBD-7148-4DA3-8AC9-D5D7C51A748E}" type="datetimeFigureOut">
              <a:rPr lang="en-US" smtClean="0">
                <a:solidFill>
                  <a:prstClr val="black"/>
                </a:solidFill>
                <a:latin typeface="Century Gothic"/>
              </a:rPr>
              <a:pPr fontAlgn="auto">
                <a:spcBef>
                  <a:spcPts val="0"/>
                </a:spcBef>
                <a:spcAft>
                  <a:spcPts val="0"/>
                </a:spcAft>
              </a:pPr>
              <a:t>3/21/2017</a:t>
            </a:fld>
            <a:endParaRPr lang="en-GB">
              <a:solidFill>
                <a:prstClr val="black"/>
              </a:solidFill>
              <a:latin typeface="Century Gothic"/>
            </a:endParaRPr>
          </a:p>
        </p:txBody>
      </p:sp>
    </p:spTree>
    <p:extLst>
      <p:ext uri="{BB962C8B-B14F-4D97-AF65-F5344CB8AC3E}">
        <p14:creationId xmlns:p14="http://schemas.microsoft.com/office/powerpoint/2010/main" val="2834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21.03.2017</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381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34862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58838627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6533090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2177098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409766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9844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2364425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19099740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835654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pPr/>
              <a:t>21.03.2017</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7030977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9608524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711422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21.03.2017</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pPr/>
              <a:t>21.03.2017</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9856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0213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26764420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1136914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3.emf"/><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3.emf"/><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pPr/>
              <a:t>21.03.2017</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7486943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1474164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iming>
    <p:tnLst>
      <p:par>
        <p:cTn id="1" dur="indefinite" restart="never" nodeType="tmRoot"/>
      </p:par>
    </p:tnLst>
  </p:timing>
  <p:hf sldNum="0" hdr="0" ft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wmf"/><Relationship Id="rId4" Type="http://schemas.openxmlformats.org/officeDocument/2006/relationships/image" Target="../media/image36.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wmf"/><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upload.wikimedia.org/wikipedia/en/4/46/R._A._Fischer.jpg" TargetMode="External"/><Relationship Id="rId5" Type="http://schemas.openxmlformats.org/officeDocument/2006/relationships/image" Target="../media/image39.jpeg"/><Relationship Id="rId4" Type="http://schemas.openxmlformats.org/officeDocument/2006/relationships/hyperlink" Target="http://en.wikipedia.org/wiki/Image:Karl_Pearson.jpg"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2.w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3.wm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en.wikipedia.org/wiki/Type_I_and_type_II_error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524000"/>
            <a:ext cx="7905750" cy="2120900"/>
          </a:xfrm>
        </p:spPr>
        <p:txBody>
          <a:bodyPr>
            <a:normAutofit/>
          </a:bodyPr>
          <a:lstStyle/>
          <a:p>
            <a:pPr algn="l"/>
            <a:r>
              <a:rPr lang="en-US" dirty="0" smtClean="0"/>
              <a:t>Statistical </a:t>
            </a:r>
            <a:r>
              <a:rPr lang="en-US" dirty="0"/>
              <a:t>analyses </a:t>
            </a:r>
            <a:r>
              <a:rPr lang="en-US" dirty="0" smtClean="0"/>
              <a:t/>
            </a:r>
            <a:br>
              <a:rPr lang="en-US" dirty="0" smtClean="0"/>
            </a:br>
            <a:r>
              <a:rPr lang="en-US" dirty="0" smtClean="0"/>
              <a:t>in clinical </a:t>
            </a:r>
            <a:r>
              <a:rPr lang="en-US" dirty="0"/>
              <a:t>trials</a:t>
            </a:r>
            <a:endParaRPr lang="de-DE" sz="2000" b="1" i="1"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pPr algn="ctr"/>
            <a:r>
              <a:rPr lang="de-DE" sz="2000" dirty="0" smtClean="0"/>
              <a:t>Department </a:t>
            </a:r>
            <a:r>
              <a:rPr lang="de-DE" sz="2000" dirty="0"/>
              <a:t>für Medizinische Statistik, Informatik und Gesundheitsökonomie, Medizinische Universität Innsbruck</a:t>
            </a:r>
          </a:p>
          <a:p>
            <a:endParaRPr lang="de-DE" sz="2400" dirty="0"/>
          </a:p>
          <a:p>
            <a:pPr algn="ctr"/>
            <a:endParaRPr lang="de-DE" sz="2400" dirty="0"/>
          </a:p>
        </p:txBody>
      </p:sp>
      <p:sp>
        <p:nvSpPr>
          <p:cNvPr id="9" name="Rectangle 3"/>
          <p:cNvSpPr txBox="1">
            <a:spLocks noChangeArrowheads="1"/>
          </p:cNvSpPr>
          <p:nvPr/>
        </p:nvSpPr>
        <p:spPr>
          <a:xfrm>
            <a:off x="1331640" y="4149080"/>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err="1" smtClean="0"/>
              <a:t>ao</a:t>
            </a:r>
            <a:r>
              <a:rPr lang="de-DE" sz="2000" dirty="0" smtClean="0"/>
              <a:t>. Univ.-Prof. Mag. 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94EFFB3B-F09A-4154-916B-377B549A82EA}" type="datetime1">
              <a:rPr lang="de-AT" smtClean="0"/>
              <a:pPr/>
              <a:t>21.03.2017</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F7DD3825-5B20-4FAD-9985-760A7A3B73B0}" type="slidenum">
              <a:rPr lang="de-DE" altLang="en-US"/>
              <a:pPr/>
              <a:t>10</a:t>
            </a:fld>
            <a:endParaRPr lang="de-DE" altLang="en-US"/>
          </a:p>
        </p:txBody>
      </p:sp>
      <p:pic>
        <p:nvPicPr>
          <p:cNvPr id="80902" name="Picture 6"/>
          <p:cNvPicPr>
            <a:picLocks noChangeAspect="1" noChangeArrowheads="1"/>
          </p:cNvPicPr>
          <p:nvPr/>
        </p:nvPicPr>
        <p:blipFill>
          <a:blip r:embed="rId3" cstate="print"/>
          <a:srcRect/>
          <a:stretch>
            <a:fillRect/>
          </a:stretch>
        </p:blipFill>
        <p:spPr bwMode="auto">
          <a:xfrm>
            <a:off x="250825" y="692150"/>
            <a:ext cx="8316913" cy="4986338"/>
          </a:xfrm>
          <a:prstGeom prst="rect">
            <a:avLst/>
          </a:prstGeom>
          <a:noFill/>
          <a:ln w="9525">
            <a:noFill/>
            <a:miter lim="800000"/>
            <a:headEnd/>
            <a:tailEnd/>
          </a:ln>
          <a:effectLst/>
        </p:spPr>
      </p:pic>
    </p:spTree>
    <p:extLst>
      <p:ext uri="{BB962C8B-B14F-4D97-AF65-F5344CB8AC3E}">
        <p14:creationId xmlns:p14="http://schemas.microsoft.com/office/powerpoint/2010/main" val="8362987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62C4581C-D179-4FFF-A899-53576332E931}" type="datetime1">
              <a:rPr lang="de-AT" smtClean="0"/>
              <a:pPr/>
              <a:t>21.03.2017</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3113D99C-F0B8-4540-BF4A-026A79E5224B}" type="slidenum">
              <a:rPr lang="de-DE" altLang="en-US"/>
              <a:pPr/>
              <a:t>11</a:t>
            </a:fld>
            <a:endParaRPr lang="de-DE" altLang="en-US"/>
          </a:p>
        </p:txBody>
      </p:sp>
      <p:pic>
        <p:nvPicPr>
          <p:cNvPr id="82950" name="Picture 6"/>
          <p:cNvPicPr>
            <a:picLocks noChangeAspect="1" noChangeArrowheads="1"/>
          </p:cNvPicPr>
          <p:nvPr/>
        </p:nvPicPr>
        <p:blipFill>
          <a:blip r:embed="rId3" cstate="print"/>
          <a:srcRect/>
          <a:stretch>
            <a:fillRect/>
          </a:stretch>
        </p:blipFill>
        <p:spPr bwMode="auto">
          <a:xfrm>
            <a:off x="468313" y="1052513"/>
            <a:ext cx="7920037" cy="4433887"/>
          </a:xfrm>
          <a:prstGeom prst="rect">
            <a:avLst/>
          </a:prstGeom>
          <a:noFill/>
          <a:ln w="9525">
            <a:noFill/>
            <a:miter lim="800000"/>
            <a:headEnd/>
            <a:tailEnd/>
          </a:ln>
          <a:effectLst/>
        </p:spPr>
      </p:pic>
    </p:spTree>
    <p:extLst>
      <p:ext uri="{BB962C8B-B14F-4D97-AF65-F5344CB8AC3E}">
        <p14:creationId xmlns:p14="http://schemas.microsoft.com/office/powerpoint/2010/main" val="3196040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Internet </a:t>
            </a:r>
            <a:r>
              <a:rPr lang="de-DE" dirty="0" err="1" smtClean="0"/>
              <a:t>sources</a:t>
            </a:r>
            <a:r>
              <a:rPr lang="de-DE" dirty="0" smtClean="0"/>
              <a:t>, </a:t>
            </a:r>
            <a:r>
              <a:rPr lang="de-DE" dirty="0" err="1" smtClean="0"/>
              <a:t>software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21.03.2017</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12</a:t>
            </a:fld>
            <a:endParaRPr lang="de-DE" altLang="en-US"/>
          </a:p>
        </p:txBody>
      </p:sp>
      <p:sp>
        <p:nvSpPr>
          <p:cNvPr id="3" name="Inhaltsplatzhalter 2"/>
          <p:cNvSpPr>
            <a:spLocks noGrp="1"/>
          </p:cNvSpPr>
          <p:nvPr>
            <p:ph idx="1"/>
          </p:nvPr>
        </p:nvSpPr>
        <p:spPr/>
        <p:txBody>
          <a:bodyPr/>
          <a:lstStyle/>
          <a:p>
            <a:r>
              <a:rPr lang="de-DE" dirty="0" smtClean="0"/>
              <a:t>British Medical Journal </a:t>
            </a:r>
            <a:r>
              <a:rPr lang="de-DE" dirty="0" err="1" smtClean="0"/>
              <a:t>Statistics</a:t>
            </a:r>
            <a:r>
              <a:rPr lang="de-DE" dirty="0" smtClean="0"/>
              <a:t> at Square </a:t>
            </a:r>
            <a:r>
              <a:rPr lang="de-DE" dirty="0" err="1" smtClean="0"/>
              <a:t>One</a:t>
            </a:r>
            <a:endParaRPr lang="de-DE" dirty="0" smtClean="0"/>
          </a:p>
          <a:p>
            <a:r>
              <a:rPr lang="de-DE" dirty="0" smtClean="0"/>
              <a:t>Deutsches Ärzteblatt Bewertung wissenschaftlicher Publikationen</a:t>
            </a:r>
          </a:p>
          <a:p>
            <a:r>
              <a:rPr lang="de-DE" dirty="0" smtClean="0"/>
              <a:t>Deutsche Medizinische Wochenschrift Statistik-Serie</a:t>
            </a:r>
          </a:p>
          <a:p>
            <a:r>
              <a:rPr lang="de-DE" dirty="0" smtClean="0"/>
              <a:t>Jumbo Münster</a:t>
            </a:r>
          </a:p>
          <a:p>
            <a:r>
              <a:rPr lang="de-DE" dirty="0" err="1" smtClean="0"/>
              <a:t>Graphpad</a:t>
            </a:r>
            <a:r>
              <a:rPr lang="de-DE" dirty="0" smtClean="0"/>
              <a:t> </a:t>
            </a:r>
            <a:r>
              <a:rPr lang="de-DE" dirty="0" err="1" smtClean="0"/>
              <a:t>Quickcalcs</a:t>
            </a:r>
            <a:endParaRPr lang="de-DE" dirty="0" smtClean="0"/>
          </a:p>
          <a:p>
            <a:r>
              <a:rPr lang="de-DE" dirty="0" smtClean="0"/>
              <a:t>R, </a:t>
            </a:r>
            <a:r>
              <a:rPr lang="de-DE" dirty="0" err="1" smtClean="0"/>
              <a:t>Stata</a:t>
            </a:r>
            <a:r>
              <a:rPr lang="de-DE" dirty="0" smtClean="0"/>
              <a:t>, SPSS, SAS, Statistica, </a:t>
            </a:r>
            <a:r>
              <a:rPr lang="de-DE" dirty="0" err="1" smtClean="0"/>
              <a:t>GraphPad</a:t>
            </a:r>
            <a:r>
              <a:rPr lang="de-DE" dirty="0" smtClean="0"/>
              <a:t>, </a:t>
            </a:r>
            <a:r>
              <a:rPr lang="de-DE" dirty="0" err="1" smtClean="0"/>
              <a:t>MedCalc</a:t>
            </a:r>
            <a:endParaRPr lang="de-DE" dirty="0" smtClean="0"/>
          </a:p>
          <a:p>
            <a:r>
              <a:rPr lang="de-DE" dirty="0" err="1" smtClean="0"/>
              <a:t>nQuery</a:t>
            </a:r>
            <a:r>
              <a:rPr lang="de-DE" dirty="0" smtClean="0"/>
              <a:t> </a:t>
            </a:r>
            <a:r>
              <a:rPr lang="de-DE" dirty="0" err="1" smtClean="0"/>
              <a:t>Advisor</a:t>
            </a:r>
            <a:r>
              <a:rPr lang="de-DE" dirty="0" smtClean="0"/>
              <a:t>, East, PASS, </a:t>
            </a:r>
            <a:r>
              <a:rPr lang="de-DE" dirty="0" err="1" smtClean="0"/>
              <a:t>StudySize</a:t>
            </a:r>
            <a:endParaRPr lang="de-DE" dirty="0" smtClean="0"/>
          </a:p>
          <a:p>
            <a:endParaRPr lang="de-DE" dirty="0"/>
          </a:p>
        </p:txBody>
      </p:sp>
    </p:spTree>
    <p:extLst>
      <p:ext uri="{BB962C8B-B14F-4D97-AF65-F5344CB8AC3E}">
        <p14:creationId xmlns:p14="http://schemas.microsoft.com/office/powerpoint/2010/main" val="35863064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Literaturhinweise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21.03.2017</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13</a:t>
            </a:fld>
            <a:endParaRPr lang="de-DE" altLang="en-US"/>
          </a:p>
        </p:txBody>
      </p:sp>
      <p:pic>
        <p:nvPicPr>
          <p:cNvPr id="738306" name="Picture 2" descr="Frontcover"/>
          <p:cNvPicPr>
            <a:picLocks noChangeAspect="1" noChangeArrowheads="1"/>
          </p:cNvPicPr>
          <p:nvPr/>
        </p:nvPicPr>
        <p:blipFill>
          <a:blip r:embed="rId3" cstate="print"/>
          <a:srcRect/>
          <a:stretch>
            <a:fillRect/>
          </a:stretch>
        </p:blipFill>
        <p:spPr bwMode="auto">
          <a:xfrm>
            <a:off x="3419872" y="3429000"/>
            <a:ext cx="1219200" cy="1847851"/>
          </a:xfrm>
          <a:prstGeom prst="rect">
            <a:avLst/>
          </a:prstGeom>
          <a:noFill/>
        </p:spPr>
      </p:pic>
      <p:pic>
        <p:nvPicPr>
          <p:cNvPr id="738308" name="Picture 4" descr="Frontcover"/>
          <p:cNvPicPr>
            <a:picLocks noChangeAspect="1" noChangeArrowheads="1"/>
          </p:cNvPicPr>
          <p:nvPr/>
        </p:nvPicPr>
        <p:blipFill>
          <a:blip r:embed="rId4" cstate="print"/>
          <a:srcRect/>
          <a:stretch>
            <a:fillRect/>
          </a:stretch>
        </p:blipFill>
        <p:spPr bwMode="auto">
          <a:xfrm>
            <a:off x="4139952" y="1656465"/>
            <a:ext cx="1105926" cy="1676170"/>
          </a:xfrm>
          <a:prstGeom prst="rect">
            <a:avLst/>
          </a:prstGeom>
          <a:noFill/>
        </p:spPr>
      </p:pic>
      <p:sp>
        <p:nvSpPr>
          <p:cNvPr id="2" name="Inhaltsplatzhalter 1"/>
          <p:cNvSpPr>
            <a:spLocks noGrp="1"/>
          </p:cNvSpPr>
          <p:nvPr>
            <p:ph idx="1"/>
          </p:nvPr>
        </p:nvSpPr>
        <p:spPr>
          <a:xfrm>
            <a:off x="313184" y="1700808"/>
            <a:ext cx="8229600" cy="4757758"/>
          </a:xfrm>
        </p:spPr>
        <p:txBody>
          <a:bodyPr/>
          <a:lstStyle/>
          <a:p>
            <a:r>
              <a:rPr lang="de-DE" dirty="0" smtClean="0"/>
              <a:t>Grundlagenwissenschaft</a:t>
            </a:r>
          </a:p>
          <a:p>
            <a:endParaRPr lang="de-DE" dirty="0"/>
          </a:p>
          <a:p>
            <a:endParaRPr lang="de-DE" dirty="0" smtClean="0"/>
          </a:p>
          <a:p>
            <a:endParaRPr lang="de-DE" dirty="0" smtClean="0"/>
          </a:p>
          <a:p>
            <a:r>
              <a:rPr lang="de-DE" dirty="0" smtClean="0"/>
              <a:t>Klinische Forschung</a:t>
            </a:r>
          </a:p>
          <a:p>
            <a:endParaRPr lang="de-DE" dirty="0" smtClean="0"/>
          </a:p>
          <a:p>
            <a:endParaRPr lang="de-DE" dirty="0"/>
          </a:p>
          <a:p>
            <a:endParaRPr lang="de-DE" dirty="0" smtClean="0"/>
          </a:p>
          <a:p>
            <a:r>
              <a:rPr lang="de-DE" dirty="0" smtClean="0"/>
              <a:t>Epidemiologische Forschung</a:t>
            </a:r>
          </a:p>
          <a:p>
            <a:pPr marL="0" indent="0">
              <a:buNone/>
            </a:pPr>
            <a:endParaRPr lang="de-DE" dirty="0"/>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809664"/>
            <a:ext cx="1043560" cy="146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2508219"/>
            <a:ext cx="1025836" cy="152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4806415"/>
            <a:ext cx="1024613" cy="147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1970" name="Picture 2" descr="http://ecx.images-amazon.com/images/I/41K4ANEQUsL._SX366_BO1,204,203,20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7553" y="1656465"/>
            <a:ext cx="1312879" cy="1780236"/>
          </a:xfrm>
          <a:prstGeom prst="rect">
            <a:avLst/>
          </a:prstGeom>
          <a:noFill/>
          <a:extLst>
            <a:ext uri="{909E8E84-426E-40DD-AFC4-6F175D3DCCD1}">
              <a14:hiddenFill xmlns:a14="http://schemas.microsoft.com/office/drawing/2010/main">
                <a:solidFill>
                  <a:srgbClr val="FFFFFF"/>
                </a:solidFill>
              </a14:hiddenFill>
            </a:ext>
          </a:extLst>
        </p:spPr>
      </p:pic>
      <p:pic>
        <p:nvPicPr>
          <p:cNvPr id="713730" name="Picture 2" descr="https://images-na.ssl-images-amazon.com/images/I/51b-YX%2ByKjL._SX364_BO1,204,203,200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0312" y="3906091"/>
            <a:ext cx="1320715" cy="180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902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en-US" sz="2800" dirty="0" smtClean="0"/>
              <a:t>Studies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dirty="0"/>
              <a:t>hanno.ulmer@i-med.ac.at</a:t>
            </a:r>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14</a:t>
            </a:fld>
            <a:endParaRPr lang="de-AT">
              <a:latin typeface="+mj-lt"/>
            </a:endParaRPr>
          </a:p>
        </p:txBody>
      </p:sp>
      <p:sp>
        <p:nvSpPr>
          <p:cNvPr id="3" name="Rechteck 2"/>
          <p:cNvSpPr/>
          <p:nvPr/>
        </p:nvSpPr>
        <p:spPr>
          <a:xfrm>
            <a:off x="467544" y="1628800"/>
            <a:ext cx="8424936" cy="5262979"/>
          </a:xfrm>
          <a:prstGeom prst="rect">
            <a:avLst/>
          </a:prstGeom>
        </p:spPr>
        <p:txBody>
          <a:bodyPr wrap="square">
            <a:spAutoFit/>
          </a:bodyPr>
          <a:lstStyle/>
          <a:p>
            <a:r>
              <a:rPr lang="en-US" sz="1200" dirty="0" smtClean="0"/>
              <a:t>1. TRILOGY </a:t>
            </a:r>
            <a:r>
              <a:rPr lang="en-US" sz="1200" dirty="0"/>
              <a:t>– We are developing a triple combination inhalation therapy in COPD (LABA/LAMA/ICS). We expect to be first in class and this was the first article published from our Phase III program. In essence a very important study showing the benefit of triple therapy over the more conventional double therapy.</a:t>
            </a:r>
          </a:p>
          <a:p>
            <a:endParaRPr lang="en-US" sz="1200" dirty="0"/>
          </a:p>
          <a:p>
            <a:r>
              <a:rPr lang="en-US" sz="1200" dirty="0"/>
              <a:t>2.      TRINITY (I only have a manuscript at this point, article will follow shortly) – the second pivotal trial for this product. Comparison between LAMA and our triple and an “open triple” vs our single inhaler triple. Two analyses in 1 trial. Of special interest is the subgroup analysis of the open vs closed triple analysis. In the subgroup of 2 or more exacerbations per year the closed triple was statistically significant better in preventing exacerbations than the open triple. Astonishing if you take into account that the patient is receiving the same drugs but in 2 vs 1 inhaler. Your opinion on the value of this outcome would be interesting.</a:t>
            </a:r>
          </a:p>
          <a:p>
            <a:endParaRPr lang="en-US" sz="1200" dirty="0"/>
          </a:p>
          <a:p>
            <a:r>
              <a:rPr lang="en-US" sz="1200" dirty="0"/>
              <a:t>3.      FLAME – A landmark study in COPD, very recent, and the competition is overselling the trial to everyone’s opinion. A comparison of LABA/LAMA vs ICS/LABA on the effect on exacerbations. Interesting to hear your opinion on the statistical methodology. We can also test our opinions on the caveats of the trial in a discussion with you.</a:t>
            </a:r>
          </a:p>
          <a:p>
            <a:endParaRPr lang="en-US" sz="1200" dirty="0"/>
          </a:p>
          <a:p>
            <a:r>
              <a:rPr lang="en-US" sz="1200" dirty="0" smtClean="0"/>
              <a:t>4.      </a:t>
            </a:r>
            <a:r>
              <a:rPr lang="en-US" sz="1200" dirty="0" err="1" smtClean="0"/>
              <a:t>Salford</a:t>
            </a:r>
            <a:r>
              <a:rPr lang="en-US" sz="1200" dirty="0" smtClean="0"/>
              <a:t> </a:t>
            </a:r>
            <a:r>
              <a:rPr lang="en-US" sz="1200" dirty="0"/>
              <a:t>study – A unique study performed by GSK. A real-life interventional randomized open-label trial in which an entire city (at least the COPD population) was either put on their new ICS/LABA or remained on usual care. Interesting to hear from you the effect of this study design on the value of the outcomes and the statistical difficulties (biases). As an example, the competition is spreading the word on this article that you can achieve 8% reduction in exacerbations vs. usual care if you switch to their product. Adding a NNT of 7</a:t>
            </a:r>
            <a:r>
              <a:rPr lang="en-US" sz="1200" dirty="0" smtClean="0"/>
              <a:t>.</a:t>
            </a:r>
            <a:br>
              <a:rPr lang="en-US" sz="1200" dirty="0" smtClean="0"/>
            </a:br>
            <a:r>
              <a:rPr lang="en-US" sz="1200" dirty="0" smtClean="0"/>
              <a:t/>
            </a:r>
            <a:br>
              <a:rPr lang="en-US" sz="1200" dirty="0" smtClean="0"/>
            </a:br>
            <a:r>
              <a:rPr lang="en-US" sz="1200" dirty="0" smtClean="0"/>
              <a:t>5. Transplant International  -  Additionally</a:t>
            </a:r>
            <a:r>
              <a:rPr lang="en-US" sz="1200" dirty="0"/>
              <a:t>, I would like to add 1 article to the earlier sent e-mail. It is a post-hoc pooled analysis of 2 Phase 3 studies in renal transplantation, in which they specifically defined 2 subgroups with a benefit in this analysis (elderly and blacks). We would be very interested in hearing your opinion on the strengths and weaknesses of these types of analyses. Especially the aspects of looking at sub-groups post-hoc and pooling of trials. This is becoming very common in pharma industry.</a:t>
            </a:r>
            <a:r>
              <a:rPr lang="en-US" sz="1200" dirty="0" smtClean="0"/>
              <a:t/>
            </a:r>
            <a:br>
              <a:rPr lang="en-US" sz="1200" dirty="0" smtClean="0"/>
            </a:br>
            <a:endParaRPr lang="en-US" sz="1200" dirty="0" smtClean="0"/>
          </a:p>
          <a:p>
            <a:endParaRPr lang="de-DE" sz="1200" dirty="0"/>
          </a:p>
        </p:txBody>
      </p:sp>
    </p:spTree>
    <p:extLst>
      <p:ext uri="{BB962C8B-B14F-4D97-AF65-F5344CB8AC3E}">
        <p14:creationId xmlns:p14="http://schemas.microsoft.com/office/powerpoint/2010/main" val="1902562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en-US" sz="2800" dirty="0"/>
              <a:t>TRILOGY</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15</a:t>
            </a:fld>
            <a:endParaRPr lang="de-AT">
              <a:latin typeface="+mj-lt"/>
            </a:endParaRPr>
          </a:p>
        </p:txBody>
      </p:sp>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420888"/>
            <a:ext cx="7488832" cy="425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22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82688"/>
            <a:ext cx="356235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38639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en-US" sz="2800" dirty="0" smtClean="0"/>
              <a:t>TRILOGY</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16</a:t>
            </a:fld>
            <a:endParaRPr lang="de-AT">
              <a:latin typeface="+mj-lt"/>
            </a:endParaRPr>
          </a:p>
        </p:txBody>
      </p:sp>
      <p:pic>
        <p:nvPicPr>
          <p:cNvPr id="692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700808"/>
            <a:ext cx="3590925"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7090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en-US" sz="2800" dirty="0" smtClean="0"/>
              <a:t>FLAME</a:t>
            </a:r>
            <a:endParaRPr lang="de-DE" sz="2800" dirty="0">
              <a:latin typeface="Calibri" pitchFamily="34" charset="0"/>
            </a:endParaRPr>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17</a:t>
            </a:fld>
            <a:endParaRPr lang="de-AT">
              <a:latin typeface="+mj-lt"/>
            </a:endParaRPr>
          </a:p>
        </p:txBody>
      </p:sp>
      <p:pic>
        <p:nvPicPr>
          <p:cNvPr id="69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809" y="1124744"/>
            <a:ext cx="2971800" cy="582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4125" y="1556792"/>
            <a:ext cx="2555796" cy="5249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42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1556792"/>
            <a:ext cx="2738074" cy="324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2562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en-US" sz="2800" dirty="0" err="1" smtClean="0"/>
              <a:t>Salford</a:t>
            </a:r>
            <a:r>
              <a:rPr lang="en-US" sz="2800" dirty="0" smtClean="0"/>
              <a:t> Study</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18</a:t>
            </a:fld>
            <a:endParaRPr lang="de-AT">
              <a:latin typeface="+mj-lt"/>
            </a:endParaRPr>
          </a:p>
        </p:txBody>
      </p:sp>
      <p:pic>
        <p:nvPicPr>
          <p:cNvPr id="69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56793"/>
            <a:ext cx="4536504" cy="4670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25623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en-US" sz="2800" dirty="0" smtClean="0"/>
              <a:t>Transplant International study</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sp>
        <p:nvSpPr>
          <p:cNvPr id="5" name="Foliennummernplatzhalter 5"/>
          <p:cNvSpPr>
            <a:spLocks noGrp="1"/>
          </p:cNvSpPr>
          <p:nvPr>
            <p:ph type="sldNum" sz="quarter" idx="12"/>
          </p:nvPr>
        </p:nvSpPr>
        <p:spPr/>
        <p:txBody>
          <a:bodyPr/>
          <a:lstStyle/>
          <a:p>
            <a:pPr>
              <a:defRPr/>
            </a:pPr>
            <a:fld id="{37461250-8765-430E-BE13-35F1CABC58C0}" type="slidenum">
              <a:rPr lang="de-AT">
                <a:latin typeface="+mj-lt"/>
              </a:rPr>
              <a:pPr>
                <a:defRPr/>
              </a:pPr>
              <a:t>19</a:t>
            </a:fld>
            <a:endParaRPr lang="de-AT">
              <a:latin typeface="+mj-lt"/>
            </a:endParaRPr>
          </a:p>
        </p:txBody>
      </p:sp>
      <p:sp>
        <p:nvSpPr>
          <p:cNvPr id="2" name="Rechteck 1"/>
          <p:cNvSpPr/>
          <p:nvPr/>
        </p:nvSpPr>
        <p:spPr>
          <a:xfrm>
            <a:off x="539552" y="1628800"/>
            <a:ext cx="7848872" cy="4893647"/>
          </a:xfrm>
          <a:prstGeom prst="rect">
            <a:avLst/>
          </a:prstGeom>
        </p:spPr>
        <p:txBody>
          <a:bodyPr wrap="square">
            <a:spAutoFit/>
          </a:bodyPr>
          <a:lstStyle/>
          <a:p>
            <a:r>
              <a:rPr lang="en-US" sz="1400" dirty="0"/>
              <a:t>Efficacy endpoints</a:t>
            </a:r>
          </a:p>
          <a:p>
            <a:r>
              <a:rPr lang="en-US" sz="1400" dirty="0"/>
              <a:t>The incidence of treatment failures within 12 months after the randomization date was the primary efficacy endpoint in both studies. Treatment failure was a composite endpoint that included any of the following events: death, graft failure, biopsy-proven acute rejection (BPAR; Banff Grade ≥1A, using Banff 2007 criteria; based on biopsy reading from a blinded central pathologist), or lost to follow-up. In this pooled analysis, treatment failure was compared overall and stratified by sex (male; female), age (&lt;65 years; ≥65 years), and race (black; nonblack).</a:t>
            </a:r>
          </a:p>
          <a:p>
            <a:endParaRPr lang="en-US" sz="1400" dirty="0" smtClean="0"/>
          </a:p>
          <a:p>
            <a:r>
              <a:rPr lang="en-US" sz="1400" dirty="0" smtClean="0"/>
              <a:t>Statistical </a:t>
            </a:r>
            <a:r>
              <a:rPr lang="en-US" sz="1400" dirty="0"/>
              <a:t>analysis</a:t>
            </a:r>
          </a:p>
          <a:p>
            <a:r>
              <a:rPr lang="en-US" sz="1400" dirty="0"/>
              <a:t>All subjects who were randomized and received study medication were included in the analysis. The proportion of patients with treatment failure at 12 months was compared between LCPT and </a:t>
            </a:r>
            <a:r>
              <a:rPr lang="en-US" sz="1400" dirty="0" err="1"/>
              <a:t>tacrolimus</a:t>
            </a:r>
            <a:r>
              <a:rPr lang="en-US" sz="1400" dirty="0"/>
              <a:t> twice-daily (overall and within each stratified by subgroup) using a 2-sided Fisher's exact test and 95% confidence interval (CI) for the difference in proportions (LCPT minus </a:t>
            </a:r>
            <a:r>
              <a:rPr lang="en-US" sz="1400" dirty="0" err="1"/>
              <a:t>tacrolimus</a:t>
            </a:r>
            <a:r>
              <a:rPr lang="en-US" sz="1400" dirty="0"/>
              <a:t> twice-daily). The 2-sided 95% CI for the difference in proportions was calculated using the </a:t>
            </a:r>
            <a:r>
              <a:rPr lang="en-US" sz="1400" dirty="0" err="1"/>
              <a:t>Newcombe</a:t>
            </a:r>
            <a:r>
              <a:rPr lang="en-US" sz="1400" dirty="0"/>
              <a:t>–Wilson score method. Mantel–</a:t>
            </a:r>
            <a:r>
              <a:rPr lang="en-US" sz="1400" dirty="0" err="1"/>
              <a:t>Haenszel</a:t>
            </a:r>
            <a:r>
              <a:rPr lang="en-US" sz="1400" dirty="0"/>
              <a:t> (MH) methods were also used to evaluate the treatment difference, with stratification by study </a:t>
            </a:r>
            <a:r>
              <a:rPr lang="en-US" sz="1400" dirty="0" smtClean="0"/>
              <a:t>. </a:t>
            </a:r>
            <a:r>
              <a:rPr lang="en-US" sz="1400" dirty="0"/>
              <a:t>Differences between study-adjusted MH risk estimates yielded similar results. To simplify the presentation, pooled results are presented in this paper without stratification by study. Preliminary tests of treatment-by-study interaction (</a:t>
            </a:r>
            <a:r>
              <a:rPr lang="en-US" sz="1400" dirty="0" err="1"/>
              <a:t>Breslow</a:t>
            </a:r>
            <a:r>
              <a:rPr lang="en-US" sz="1400" dirty="0"/>
              <a:t>-Day test for homogeneity of the odds ratios) revealed no significant heterogeneity, thereby justifying the pooling of </a:t>
            </a:r>
            <a:r>
              <a:rPr lang="en-US" sz="1400" dirty="0" smtClean="0"/>
              <a:t>studies.</a:t>
            </a:r>
            <a:endParaRPr lang="en-US" sz="1400" dirty="0"/>
          </a:p>
          <a:p>
            <a:r>
              <a:rPr lang="en-US" sz="1400" dirty="0"/>
              <a:t>Baseline characteristics and treatment emergent AEs (TEAE) were tabulated by treatment for the pooled studies</a:t>
            </a:r>
            <a:r>
              <a:rPr lang="en-US" dirty="0"/>
              <a:t>.</a:t>
            </a:r>
            <a:endParaRPr lang="en-US" dirty="0">
              <a:effectLst/>
            </a:endParaRPr>
          </a:p>
        </p:txBody>
      </p:sp>
    </p:spTree>
    <p:extLst>
      <p:ext uri="{BB962C8B-B14F-4D97-AF65-F5344CB8AC3E}">
        <p14:creationId xmlns:p14="http://schemas.microsoft.com/office/powerpoint/2010/main" val="2691729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Basic </a:t>
            </a:r>
            <a:r>
              <a:rPr lang="en-US" dirty="0"/>
              <a:t>principles of statistical analyses in </a:t>
            </a:r>
            <a:r>
              <a:rPr lang="en-US" dirty="0" smtClean="0"/>
              <a:t>clinical </a:t>
            </a:r>
            <a:r>
              <a:rPr lang="en-US" dirty="0"/>
              <a:t>trials</a:t>
            </a:r>
            <a:endParaRPr lang="de-DE" dirty="0"/>
          </a:p>
        </p:txBody>
      </p:sp>
      <p:sp>
        <p:nvSpPr>
          <p:cNvPr id="3" name="Inhaltsplatzhalter 2"/>
          <p:cNvSpPr>
            <a:spLocks noGrp="1"/>
          </p:cNvSpPr>
          <p:nvPr>
            <p:ph idx="1"/>
          </p:nvPr>
        </p:nvSpPr>
        <p:spPr/>
        <p:txBody>
          <a:bodyPr/>
          <a:lstStyle/>
          <a:p>
            <a:pPr lvl="0"/>
            <a:r>
              <a:rPr lang="en-US" dirty="0" smtClean="0"/>
              <a:t>Introduction</a:t>
            </a:r>
          </a:p>
          <a:p>
            <a:pPr lvl="0"/>
            <a:r>
              <a:rPr lang="en-US" dirty="0" smtClean="0"/>
              <a:t>Different </a:t>
            </a:r>
            <a:r>
              <a:rPr lang="en-US" dirty="0"/>
              <a:t>types of statistical </a:t>
            </a:r>
            <a:r>
              <a:rPr lang="en-US" dirty="0" smtClean="0"/>
              <a:t>analyses</a:t>
            </a:r>
          </a:p>
          <a:p>
            <a:r>
              <a:rPr lang="en-US" dirty="0"/>
              <a:t>Power calculation</a:t>
            </a:r>
          </a:p>
          <a:p>
            <a:pPr lvl="0"/>
            <a:r>
              <a:rPr lang="en-US" dirty="0" smtClean="0"/>
              <a:t>Multiplicity in clinical trials including </a:t>
            </a:r>
            <a:br>
              <a:rPr lang="en-US" dirty="0" smtClean="0"/>
            </a:br>
            <a:r>
              <a:rPr lang="en-US" dirty="0" smtClean="0"/>
              <a:t>subgroup analyses, </a:t>
            </a:r>
            <a:br>
              <a:rPr lang="en-US" dirty="0" smtClean="0"/>
            </a:br>
            <a:r>
              <a:rPr lang="en-US" dirty="0" smtClean="0"/>
              <a:t>post-hoc analyses,</a:t>
            </a:r>
            <a:br>
              <a:rPr lang="en-US" dirty="0" smtClean="0"/>
            </a:br>
            <a:r>
              <a:rPr lang="en-US" dirty="0" smtClean="0"/>
              <a:t>interim analyses and pooled analyses</a:t>
            </a:r>
            <a:endParaRPr lang="en-US" dirty="0"/>
          </a:p>
          <a:p>
            <a:pPr marL="0" lvl="0" indent="0">
              <a:buNone/>
            </a:pPr>
            <a:r>
              <a:rPr lang="en-US" dirty="0" smtClean="0"/>
              <a:t>	</a:t>
            </a:r>
            <a:r>
              <a:rPr lang="en-US" dirty="0"/>
              <a:t>        </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21.03.2017</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a:t>
            </a:fld>
            <a:endParaRPr lang="de-DE" altLang="en-US"/>
          </a:p>
        </p:txBody>
      </p:sp>
    </p:spTree>
    <p:extLst>
      <p:ext uri="{BB962C8B-B14F-4D97-AF65-F5344CB8AC3E}">
        <p14:creationId xmlns:p14="http://schemas.microsoft.com/office/powerpoint/2010/main" val="960203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de-DE" dirty="0" err="1" smtClean="0"/>
              <a:t>Consort</a:t>
            </a:r>
            <a:r>
              <a:rPr lang="de-DE" dirty="0" smtClean="0"/>
              <a:t> </a:t>
            </a:r>
            <a:r>
              <a:rPr lang="de-DE" dirty="0" err="1" smtClean="0"/>
              <a:t>statement</a:t>
            </a:r>
            <a:r>
              <a:rPr lang="de-DE" dirty="0" smtClean="0"/>
              <a:t>, </a:t>
            </a:r>
            <a:r>
              <a:rPr lang="de-DE" dirty="0" err="1" smtClean="0"/>
              <a:t>participant</a:t>
            </a:r>
            <a:r>
              <a:rPr lang="de-DE" dirty="0" smtClean="0"/>
              <a:t> </a:t>
            </a:r>
            <a:r>
              <a:rPr lang="de-DE" dirty="0" err="1" smtClean="0"/>
              <a:t>flow</a:t>
            </a:r>
            <a:r>
              <a:rPr lang="de-DE" dirty="0" smtClean="0"/>
              <a:t> </a:t>
            </a:r>
            <a:endParaRPr lang="de-DE" dirty="0"/>
          </a:p>
        </p:txBody>
      </p:sp>
      <p:pic>
        <p:nvPicPr>
          <p:cNvPr id="123908" name="Picture 4" descr="consortfluss"/>
          <p:cNvPicPr>
            <a:picLocks noGrp="1" noChangeAspect="1" noChangeArrowheads="1"/>
          </p:cNvPicPr>
          <p:nvPr>
            <p:ph idx="1"/>
          </p:nvPr>
        </p:nvPicPr>
        <p:blipFill>
          <a:blip r:embed="rId3" cstate="print"/>
          <a:srcRect/>
          <a:stretch>
            <a:fillRect/>
          </a:stretch>
        </p:blipFill>
        <p:spPr>
          <a:xfrm>
            <a:off x="4211960" y="1412776"/>
            <a:ext cx="4340225" cy="5078412"/>
          </a:xfrm>
          <a:noFill/>
          <a:ln/>
        </p:spPr>
      </p:pic>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9361FA26-9288-472C-9075-8D4AC38A85DD}" type="slidenum">
              <a:rPr lang="de-DE" altLang="en-US"/>
              <a:pPr/>
              <a:t>20</a:t>
            </a:fld>
            <a:endParaRPr lang="de-DE" altLang="en-US"/>
          </a:p>
        </p:txBody>
      </p:sp>
      <p:sp>
        <p:nvSpPr>
          <p:cNvPr id="123909" name="Rectangle 5"/>
          <p:cNvSpPr>
            <a:spLocks noChangeArrowheads="1"/>
          </p:cNvSpPr>
          <p:nvPr/>
        </p:nvSpPr>
        <p:spPr bwMode="auto">
          <a:xfrm>
            <a:off x="468313" y="1989138"/>
            <a:ext cx="2138727" cy="2862322"/>
          </a:xfrm>
          <a:prstGeom prst="rect">
            <a:avLst/>
          </a:prstGeom>
          <a:noFill/>
          <a:ln w="9525">
            <a:noFill/>
            <a:miter lim="800000"/>
            <a:headEnd/>
            <a:tailEnd/>
          </a:ln>
          <a:effectLst/>
        </p:spPr>
        <p:txBody>
          <a:bodyPr wrap="none">
            <a:spAutoFit/>
          </a:bodyPr>
          <a:lstStyle/>
          <a:p>
            <a:pPr>
              <a:spcBef>
                <a:spcPct val="80000"/>
              </a:spcBef>
              <a:buClr>
                <a:schemeClr val="accent1"/>
              </a:buClr>
              <a:buSzPct val="95000"/>
              <a:buFont typeface="Arial" charset="0"/>
              <a:buChar char="●"/>
            </a:pPr>
            <a:r>
              <a:rPr lang="de-DE" dirty="0">
                <a:solidFill>
                  <a:srgbClr val="000036"/>
                </a:solidFill>
              </a:rPr>
              <a:t> </a:t>
            </a:r>
            <a:r>
              <a:rPr lang="de-DE" dirty="0" smtClean="0">
                <a:solidFill>
                  <a:srgbClr val="000036"/>
                </a:solidFill>
              </a:rPr>
              <a:t>Intention-</a:t>
            </a:r>
            <a:r>
              <a:rPr lang="de-DE" dirty="0" err="1" smtClean="0">
                <a:solidFill>
                  <a:srgbClr val="000036"/>
                </a:solidFill>
              </a:rPr>
              <a:t>to</a:t>
            </a:r>
            <a:r>
              <a:rPr lang="de-DE" dirty="0" smtClean="0">
                <a:solidFill>
                  <a:srgbClr val="000036"/>
                </a:solidFill>
              </a:rPr>
              <a:t>-</a:t>
            </a:r>
            <a:r>
              <a:rPr lang="de-DE" dirty="0" err="1" smtClean="0">
                <a:solidFill>
                  <a:srgbClr val="000036"/>
                </a:solidFill>
              </a:rPr>
              <a:t>treat</a:t>
            </a:r>
            <a:r>
              <a:rPr lang="de-DE" dirty="0" smtClean="0">
                <a:solidFill>
                  <a:srgbClr val="000036"/>
                </a:solidFill>
              </a:rPr>
              <a:t> </a:t>
            </a:r>
            <a:endParaRPr lang="de-DE" dirty="0">
              <a:solidFill>
                <a:srgbClr val="000036"/>
              </a:solidFill>
            </a:endParaRP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None/>
            </a:pPr>
            <a:r>
              <a:rPr lang="de-DE" dirty="0">
                <a:solidFill>
                  <a:srgbClr val="000036"/>
                </a:solidFill>
              </a:rPr>
              <a:t> versus</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Char char="●"/>
            </a:pPr>
            <a:r>
              <a:rPr lang="de-DE" dirty="0">
                <a:solidFill>
                  <a:srgbClr val="000036"/>
                </a:solidFill>
              </a:rPr>
              <a:t> </a:t>
            </a:r>
            <a:r>
              <a:rPr lang="de-DE" dirty="0" smtClean="0">
                <a:solidFill>
                  <a:srgbClr val="000036"/>
                </a:solidFill>
              </a:rPr>
              <a:t>Per-</a:t>
            </a:r>
            <a:r>
              <a:rPr lang="de-DE" dirty="0" err="1" smtClean="0">
                <a:solidFill>
                  <a:srgbClr val="000036"/>
                </a:solidFill>
              </a:rPr>
              <a:t>protocol</a:t>
            </a:r>
            <a:r>
              <a:rPr lang="de-DE" dirty="0" smtClean="0"/>
              <a:t> </a:t>
            </a:r>
            <a:endParaRPr lang="de-DE" dirty="0"/>
          </a:p>
          <a:p>
            <a:pPr>
              <a:spcBef>
                <a:spcPct val="80000"/>
              </a:spcBef>
              <a:buClr>
                <a:schemeClr val="accent1"/>
              </a:buClr>
              <a:buSzPct val="95000"/>
            </a:pPr>
            <a:endParaRPr lang="de-DE" dirty="0">
              <a:solidFill>
                <a:srgbClr val="000036"/>
              </a:solidFill>
            </a:endParaRPr>
          </a:p>
        </p:txBody>
      </p:sp>
      <p:sp>
        <p:nvSpPr>
          <p:cNvPr id="8" name="Datumsplatzhalter 7"/>
          <p:cNvSpPr>
            <a:spLocks noGrp="1"/>
          </p:cNvSpPr>
          <p:nvPr>
            <p:ph type="dt" sz="half" idx="10"/>
          </p:nvPr>
        </p:nvSpPr>
        <p:spPr/>
        <p:txBody>
          <a:bodyPr/>
          <a:lstStyle/>
          <a:p>
            <a:r>
              <a:rPr lang="en-US" smtClean="0"/>
              <a:t>Modul 2.02</a:t>
            </a:r>
            <a:endParaRPr lang="de-DE"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98C2423D-6936-4445-AA5A-C499C7D520EA}" type="datetime1">
              <a:rPr lang="de-AT"/>
              <a:pPr/>
              <a:t>21.03.2017</a:t>
            </a:fld>
            <a:endParaRPr lang="de-DE" altLang="en-US"/>
          </a:p>
        </p:txBody>
      </p:sp>
      <p:sp>
        <p:nvSpPr>
          <p:cNvPr id="4" name="Fußzeilenplatzhalter 4"/>
          <p:cNvSpPr>
            <a:spLocks noGrp="1"/>
          </p:cNvSpPr>
          <p:nvPr>
            <p:ph type="ftr" sz="quarter" idx="11"/>
          </p:nvPr>
        </p:nvSpPr>
        <p:spPr/>
        <p:txBody>
          <a:bodyPr/>
          <a:lstStyle/>
          <a:p>
            <a:r>
              <a:rPr lang="de-DE" altLang="en-US"/>
              <a:t>Praktikum EBMhanno.ulmer@i-med.ac.at</a:t>
            </a:r>
          </a:p>
        </p:txBody>
      </p:sp>
      <p:pic>
        <p:nvPicPr>
          <p:cNvPr id="14848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cap="sq">
            <a:noFill/>
            <a:miter lim="800000"/>
            <a:headEnd type="none" w="sm" len="sm"/>
            <a:tailEnd type="none" w="sm" len="sm"/>
          </a:ln>
          <a:effectLst/>
        </p:spPr>
      </p:pic>
    </p:spTree>
    <p:extLst>
      <p:ext uri="{BB962C8B-B14F-4D97-AF65-F5344CB8AC3E}">
        <p14:creationId xmlns:p14="http://schemas.microsoft.com/office/powerpoint/2010/main" val="39033329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Formulating hypothesis  &amp; statistical tests</a:t>
            </a:r>
            <a:endParaRPr lang="en-US" sz="2400" dirty="0"/>
          </a:p>
        </p:txBody>
      </p:sp>
      <p:sp>
        <p:nvSpPr>
          <p:cNvPr id="3" name="Inhaltsplatzhalter 2"/>
          <p:cNvSpPr>
            <a:spLocks noGrp="1"/>
          </p:cNvSpPr>
          <p:nvPr>
            <p:ph idx="1"/>
          </p:nvPr>
        </p:nvSpPr>
        <p:spPr>
          <a:xfrm>
            <a:off x="323528" y="1916832"/>
            <a:ext cx="8524875" cy="4313238"/>
          </a:xfrm>
        </p:spPr>
        <p:txBody>
          <a:bodyPr>
            <a:normAutofit fontScale="92500" lnSpcReduction="20000"/>
          </a:bodyPr>
          <a:lstStyle/>
          <a:p>
            <a:pPr eaLnBrk="1" hangingPunct="1">
              <a:spcBef>
                <a:spcPts val="0"/>
              </a:spcBef>
              <a:spcAft>
                <a:spcPts val="0"/>
              </a:spcAft>
              <a:buSzPct val="150000"/>
              <a:buNone/>
            </a:pPr>
            <a:r>
              <a:rPr lang="en-US" sz="2000" b="1" dirty="0" smtClean="0"/>
              <a:t>Steps in conducting a statistical test:</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a:t>Quantify the scientific problem from a clinical / biological perspective</a:t>
            </a:r>
          </a:p>
          <a:p>
            <a:pPr>
              <a:spcBef>
                <a:spcPts val="600"/>
              </a:spcBef>
              <a:spcAft>
                <a:spcPts val="0"/>
              </a:spcAft>
            </a:pPr>
            <a:endParaRPr lang="en-US" sz="2000" dirty="0"/>
          </a:p>
          <a:p>
            <a:pPr>
              <a:spcBef>
                <a:spcPts val="600"/>
              </a:spcBef>
              <a:spcAft>
                <a:spcPts val="0"/>
              </a:spcAft>
            </a:pPr>
            <a:r>
              <a:rPr lang="en-US" sz="2000" dirty="0"/>
              <a:t>Formulate the model assumptions (distribution of the variable of interest)</a:t>
            </a:r>
          </a:p>
          <a:p>
            <a:pPr>
              <a:spcBef>
                <a:spcPts val="600"/>
              </a:spcBef>
              <a:spcAft>
                <a:spcPts val="0"/>
              </a:spcAft>
            </a:pPr>
            <a:endParaRPr lang="en-US" sz="2000" dirty="0"/>
          </a:p>
          <a:p>
            <a:pPr>
              <a:spcBef>
                <a:spcPts val="600"/>
              </a:spcBef>
              <a:spcAft>
                <a:spcPts val="0"/>
              </a:spcAft>
            </a:pPr>
            <a:r>
              <a:rPr lang="en-US" sz="2000" dirty="0"/>
              <a:t>Formulate the problem as a statistical testing problem:</a:t>
            </a:r>
          </a:p>
          <a:p>
            <a:pPr>
              <a:spcBef>
                <a:spcPts val="600"/>
              </a:spcBef>
              <a:spcAft>
                <a:spcPts val="0"/>
              </a:spcAft>
              <a:buNone/>
            </a:pPr>
            <a:r>
              <a:rPr lang="en-US" sz="2000" dirty="0" smtClean="0"/>
              <a:t>	Nullhypothesis </a:t>
            </a:r>
            <a:r>
              <a:rPr lang="en-US" sz="2000" dirty="0"/>
              <a:t>versus </a:t>
            </a:r>
            <a:r>
              <a:rPr lang="en-US" sz="2000" dirty="0" smtClean="0"/>
              <a:t>alternative hypothesis</a:t>
            </a:r>
            <a:endParaRPr lang="en-US" sz="2000" dirty="0"/>
          </a:p>
          <a:p>
            <a:pPr>
              <a:spcBef>
                <a:spcPts val="600"/>
              </a:spcBef>
              <a:spcAft>
                <a:spcPts val="0"/>
              </a:spcAft>
            </a:pPr>
            <a:endParaRPr lang="en-US" sz="2000" dirty="0"/>
          </a:p>
          <a:p>
            <a:pPr>
              <a:spcBef>
                <a:spcPts val="600"/>
              </a:spcBef>
              <a:spcAft>
                <a:spcPts val="0"/>
              </a:spcAft>
            </a:pPr>
            <a:r>
              <a:rPr lang="en-US" sz="2000" dirty="0"/>
              <a:t>Define the „error“ you are willing to tolerate</a:t>
            </a:r>
          </a:p>
          <a:p>
            <a:pPr>
              <a:spcBef>
                <a:spcPts val="600"/>
              </a:spcBef>
              <a:spcAft>
                <a:spcPts val="0"/>
              </a:spcAft>
            </a:pPr>
            <a:endParaRPr lang="en-US" sz="2000" dirty="0"/>
          </a:p>
          <a:p>
            <a:pPr>
              <a:spcBef>
                <a:spcPts val="600"/>
              </a:spcBef>
              <a:spcAft>
                <a:spcPts val="0"/>
              </a:spcAft>
            </a:pPr>
            <a:r>
              <a:rPr lang="en-US" sz="2000" dirty="0"/>
              <a:t>Calculate the appropriate test statistic</a:t>
            </a:r>
          </a:p>
          <a:p>
            <a:pPr>
              <a:spcBef>
                <a:spcPts val="600"/>
              </a:spcBef>
              <a:spcAft>
                <a:spcPts val="0"/>
              </a:spcAft>
            </a:pPr>
            <a:endParaRPr lang="en-US" sz="2000" dirty="0"/>
          </a:p>
          <a:p>
            <a:pPr>
              <a:spcBef>
                <a:spcPts val="600"/>
              </a:spcBef>
              <a:spcAft>
                <a:spcPts val="0"/>
              </a:spcAft>
            </a:pPr>
            <a:r>
              <a:rPr lang="en-US" sz="2000" dirty="0"/>
              <a:t>Decide for the </a:t>
            </a:r>
            <a:r>
              <a:rPr lang="en-US" sz="2000" dirty="0" smtClean="0"/>
              <a:t>null hypothesis </a:t>
            </a:r>
            <a:r>
              <a:rPr lang="en-US" sz="2000" dirty="0"/>
              <a:t>or against it</a:t>
            </a:r>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4" name="Titel 1"/>
          <p:cNvSpPr txBox="1">
            <a:spLocks/>
          </p:cNvSpPr>
          <p:nvPr/>
        </p:nvSpPr>
        <p:spPr>
          <a:xfrm>
            <a:off x="5436096" y="4509120"/>
            <a:ext cx="3312368" cy="1512168"/>
          </a:xfrm>
          <a:prstGeom prst="rect">
            <a:avLst/>
          </a:prstGeom>
          <a:solidFill>
            <a:schemeClr val="accent2"/>
          </a:solidFill>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pPr>
            <a:r>
              <a:rPr lang="en-US" sz="3200" dirty="0" smtClean="0"/>
              <a:t>Formulating Hypothesis </a:t>
            </a:r>
          </a:p>
          <a:p>
            <a:pPr algn="ctr" fontAlgn="auto">
              <a:spcAft>
                <a:spcPts val="0"/>
              </a:spcAft>
              <a:buFont typeface="Arial" pitchFamily="34" charset="0"/>
              <a:buNone/>
            </a:pPr>
            <a:r>
              <a:rPr lang="en-US" sz="3200" dirty="0" smtClean="0"/>
              <a:t>&amp; </a:t>
            </a:r>
          </a:p>
          <a:p>
            <a:pPr algn="ctr" fontAlgn="auto">
              <a:spcAft>
                <a:spcPts val="0"/>
              </a:spcAft>
              <a:buFont typeface="Arial" pitchFamily="34" charset="0"/>
              <a:buNone/>
            </a:pPr>
            <a:r>
              <a:rPr lang="en-US" sz="3200" dirty="0" smtClean="0"/>
              <a:t>Test statistics </a:t>
            </a:r>
          </a:p>
          <a:p>
            <a:pPr algn="ctr" fontAlgn="auto">
              <a:spcAft>
                <a:spcPts val="0"/>
              </a:spcAft>
              <a:buFont typeface="Arial" pitchFamily="34" charset="0"/>
              <a:buNone/>
            </a:pPr>
            <a:r>
              <a:rPr lang="en-US" sz="3200" dirty="0" smtClean="0"/>
              <a:t>&amp; </a:t>
            </a:r>
          </a:p>
          <a:p>
            <a:pPr algn="ctr" fontAlgn="auto">
              <a:spcAft>
                <a:spcPts val="0"/>
              </a:spcAft>
              <a:buFont typeface="Arial" pitchFamily="34" charset="0"/>
              <a:buNone/>
            </a:pPr>
            <a:r>
              <a:rPr lang="en-US" sz="3200" dirty="0" smtClean="0"/>
              <a:t>p-values</a:t>
            </a:r>
            <a:endParaRPr lang="en-US" sz="3200" dirty="0"/>
          </a:p>
        </p:txBody>
      </p:sp>
    </p:spTree>
    <p:extLst>
      <p:ext uri="{BB962C8B-B14F-4D97-AF65-F5344CB8AC3E}">
        <p14:creationId xmlns:p14="http://schemas.microsoft.com/office/powerpoint/2010/main" val="22752396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Principles of statistical testing</a:t>
            </a:r>
            <a:endParaRPr lang="en-US" sz="2400" dirty="0"/>
          </a:p>
        </p:txBody>
      </p:sp>
      <p:sp>
        <p:nvSpPr>
          <p:cNvPr id="3" name="Inhaltsplatzhalter 2"/>
          <p:cNvSpPr>
            <a:spLocks noGrp="1"/>
          </p:cNvSpPr>
          <p:nvPr>
            <p:ph idx="1"/>
          </p:nvPr>
        </p:nvSpPr>
        <p:spPr>
          <a:xfrm>
            <a:off x="323528" y="1916832"/>
            <a:ext cx="8524875" cy="4313238"/>
          </a:xfrm>
        </p:spPr>
        <p:txBody>
          <a:bodyPr>
            <a:normAutofit lnSpcReduction="10000"/>
          </a:bodyPr>
          <a:lstStyle/>
          <a:p>
            <a:pPr eaLnBrk="1" hangingPunct="1">
              <a:spcBef>
                <a:spcPts val="0"/>
              </a:spcBef>
              <a:spcAft>
                <a:spcPts val="0"/>
              </a:spcAft>
              <a:buSzPct val="150000"/>
              <a:buNone/>
            </a:pPr>
            <a:r>
              <a:rPr lang="en-US" sz="2000" b="1" dirty="0" smtClean="0"/>
              <a:t>Different approaches:</a:t>
            </a:r>
          </a:p>
          <a:p>
            <a:pPr eaLnBrk="1" hangingPunct="1">
              <a:spcBef>
                <a:spcPts val="0"/>
              </a:spcBef>
              <a:spcAft>
                <a:spcPts val="0"/>
              </a:spcAft>
              <a:buSzPct val="150000"/>
              <a:buNone/>
            </a:pPr>
            <a:endParaRPr lang="en-US" sz="2000" b="1" dirty="0" smtClean="0"/>
          </a:p>
          <a:p>
            <a:pPr>
              <a:spcBef>
                <a:spcPts val="0"/>
              </a:spcBef>
              <a:spcAft>
                <a:spcPts val="0"/>
              </a:spcAft>
            </a:pPr>
            <a:r>
              <a:rPr lang="en-US" sz="2000" dirty="0" smtClean="0"/>
              <a:t>Test </a:t>
            </a:r>
            <a:r>
              <a:rPr lang="en-US" sz="2000" dirty="0" smtClean="0"/>
              <a:t>for </a:t>
            </a:r>
            <a:r>
              <a:rPr lang="en-US" sz="2000" dirty="0" smtClean="0"/>
              <a:t>superiority,</a:t>
            </a:r>
            <a:br>
              <a:rPr lang="en-US" sz="2000" dirty="0" smtClean="0"/>
            </a:br>
            <a:r>
              <a:rPr lang="en-US" sz="2000" dirty="0" smtClean="0"/>
              <a:t>standard hypothesis testing</a:t>
            </a:r>
            <a:r>
              <a:rPr lang="en-US" sz="2000" dirty="0" smtClean="0"/>
              <a:t/>
            </a:r>
            <a:br>
              <a:rPr lang="en-US" sz="2000" dirty="0" smtClean="0"/>
            </a:br>
            <a:endParaRPr lang="en-US" sz="2000" dirty="0"/>
          </a:p>
          <a:p>
            <a:pPr>
              <a:spcBef>
                <a:spcPts val="0"/>
              </a:spcBef>
              <a:spcAft>
                <a:spcPts val="0"/>
              </a:spcAft>
            </a:pPr>
            <a:r>
              <a:rPr lang="en-US" sz="2000" dirty="0" smtClean="0"/>
              <a:t>Test for non-inferiority</a:t>
            </a:r>
            <a:br>
              <a:rPr lang="en-US" sz="2000" dirty="0" smtClean="0"/>
            </a:br>
            <a:r>
              <a:rPr lang="en-US" sz="2000" dirty="0" smtClean="0"/>
              <a:t/>
            </a:r>
            <a:br>
              <a:rPr lang="en-US" sz="2000" dirty="0" smtClean="0"/>
            </a:br>
            <a:r>
              <a:rPr lang="en-US" sz="2000" dirty="0" smtClean="0"/>
              <a:t>the </a:t>
            </a:r>
            <a:r>
              <a:rPr lang="en-US" sz="2000" dirty="0"/>
              <a:t>difference between the new treatment and the standard </a:t>
            </a:r>
            <a:r>
              <a:rPr lang="en-US" sz="2000" dirty="0" smtClean="0"/>
              <a:t>is less </a:t>
            </a:r>
            <a:r>
              <a:rPr lang="en-US" sz="2000" dirty="0"/>
              <a:t>than the smallest clinically meaningful </a:t>
            </a:r>
            <a:r>
              <a:rPr lang="en-US" sz="2000" dirty="0" smtClean="0"/>
              <a:t>difference, define delta, use confidence intervals</a:t>
            </a:r>
          </a:p>
          <a:p>
            <a:pPr>
              <a:spcBef>
                <a:spcPts val="0"/>
              </a:spcBef>
              <a:spcAft>
                <a:spcPts val="0"/>
              </a:spcAft>
            </a:pPr>
            <a:endParaRPr lang="en-US" sz="2000" dirty="0"/>
          </a:p>
          <a:p>
            <a:pPr>
              <a:spcBef>
                <a:spcPts val="600"/>
              </a:spcBef>
              <a:spcAft>
                <a:spcPts val="0"/>
              </a:spcAft>
            </a:pPr>
            <a:r>
              <a:rPr lang="en-US" sz="2000" dirty="0" smtClean="0"/>
              <a:t>Test for </a:t>
            </a:r>
            <a:r>
              <a:rPr lang="en-US" sz="2000" dirty="0"/>
              <a:t>equivalence </a:t>
            </a:r>
            <a:br>
              <a:rPr lang="en-US" sz="2000" dirty="0"/>
            </a:br>
            <a:r>
              <a:rPr lang="en-US" sz="2000" dirty="0"/>
              <a:t/>
            </a:r>
            <a:br>
              <a:rPr lang="en-US" sz="2000" dirty="0"/>
            </a:br>
            <a:r>
              <a:rPr lang="en-US" sz="2000" dirty="0"/>
              <a:t>To demonstrate the difference between the new treatment </a:t>
            </a:r>
            <a:r>
              <a:rPr lang="en-US" sz="2000" dirty="0" smtClean="0"/>
              <a:t>and standard </a:t>
            </a:r>
            <a:r>
              <a:rPr lang="en-US" sz="2000" dirty="0"/>
              <a:t>treatment has no clinical </a:t>
            </a:r>
            <a:r>
              <a:rPr lang="en-US" sz="2000" dirty="0" smtClean="0"/>
              <a:t>importance, define delta</a:t>
            </a:r>
            <a:endParaRPr lang="en-US" sz="2000" dirty="0"/>
          </a:p>
          <a:p>
            <a:pPr>
              <a:spcBef>
                <a:spcPts val="600"/>
              </a:spcBef>
              <a:spcAft>
                <a:spcPts val="0"/>
              </a:spcAft>
            </a:pPr>
            <a:endParaRPr lang="en-US" sz="2000" dirty="0"/>
          </a:p>
          <a:p>
            <a:pPr eaLnBrk="1" hangingPunct="1">
              <a:spcBef>
                <a:spcPts val="600"/>
              </a:spcBef>
              <a:spcAft>
                <a:spcPts val="0"/>
              </a:spcAft>
              <a:buSzPct val="150000"/>
              <a:buNone/>
            </a:pPr>
            <a:endParaRPr lang="en-US" sz="2000" dirty="0" smtClean="0"/>
          </a:p>
          <a:p>
            <a:pPr>
              <a:spcBef>
                <a:spcPts val="600"/>
              </a:spcBef>
              <a:spcAft>
                <a:spcPts val="0"/>
              </a:spcAft>
            </a:pPr>
            <a:endParaRPr lang="en-US" sz="2000" dirty="0"/>
          </a:p>
        </p:txBody>
      </p:sp>
      <p:sp>
        <p:nvSpPr>
          <p:cNvPr id="5" name="Titel 1"/>
          <p:cNvSpPr txBox="1">
            <a:spLocks/>
          </p:cNvSpPr>
          <p:nvPr/>
        </p:nvSpPr>
        <p:spPr>
          <a:xfrm>
            <a:off x="5508104" y="1772816"/>
            <a:ext cx="3312368" cy="1512168"/>
          </a:xfrm>
          <a:prstGeom prst="rect">
            <a:avLst/>
          </a:prstGeom>
          <a:solidFill>
            <a:schemeClr val="accent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Arial" pitchFamily="34" charset="0"/>
              <a:buNone/>
            </a:pPr>
            <a:r>
              <a:rPr lang="en-US" sz="1600" dirty="0" smtClean="0"/>
              <a:t>Three primary measures of interest:</a:t>
            </a:r>
          </a:p>
          <a:p>
            <a:pPr algn="ctr" fontAlgn="auto">
              <a:spcAft>
                <a:spcPts val="0"/>
              </a:spcAft>
              <a:buFont typeface="Arial" pitchFamily="34" charset="0"/>
              <a:buNone/>
            </a:pPr>
            <a:r>
              <a:rPr lang="en-US" sz="1600" dirty="0" smtClean="0"/>
              <a:t> a point estimate, </a:t>
            </a:r>
          </a:p>
          <a:p>
            <a:pPr algn="ctr" fontAlgn="auto">
              <a:spcAft>
                <a:spcPts val="0"/>
              </a:spcAft>
              <a:buFont typeface="Arial" pitchFamily="34" charset="0"/>
              <a:buNone/>
            </a:pPr>
            <a:r>
              <a:rPr lang="en-US" sz="1600" dirty="0" smtClean="0"/>
              <a:t>a confidence interval, and </a:t>
            </a:r>
          </a:p>
          <a:p>
            <a:pPr algn="ctr" fontAlgn="auto">
              <a:spcAft>
                <a:spcPts val="0"/>
              </a:spcAft>
              <a:buFont typeface="Arial" pitchFamily="34" charset="0"/>
              <a:buNone/>
            </a:pPr>
            <a:r>
              <a:rPr lang="en-US" sz="1600" dirty="0" smtClean="0"/>
              <a:t>a p-value</a:t>
            </a:r>
            <a:endParaRPr lang="en-US" sz="1600" dirty="0"/>
          </a:p>
        </p:txBody>
      </p:sp>
    </p:spTree>
    <p:extLst>
      <p:ext uri="{BB962C8B-B14F-4D97-AF65-F5344CB8AC3E}">
        <p14:creationId xmlns:p14="http://schemas.microsoft.com/office/powerpoint/2010/main" val="28457712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21.03.2017</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24</a:t>
            </a:fld>
            <a:endParaRPr lang="de-DE" altLang="en-US"/>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85900"/>
            <a:ext cx="84963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9569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Type I versus Type II Error</a:t>
            </a:r>
            <a:endParaRPr lang="en-US" sz="2400" dirty="0"/>
          </a:p>
        </p:txBody>
      </p:sp>
      <p:graphicFrame>
        <p:nvGraphicFramePr>
          <p:cNvPr id="6" name="Tabelle 5"/>
          <p:cNvGraphicFramePr>
            <a:graphicFrameLocks noGrp="1"/>
          </p:cNvGraphicFramePr>
          <p:nvPr>
            <p:extLst>
              <p:ext uri="{D42A27DB-BD31-4B8C-83A1-F6EECF244321}">
                <p14:modId xmlns:p14="http://schemas.microsoft.com/office/powerpoint/2010/main" val="1596638783"/>
              </p:ext>
            </p:extLst>
          </p:nvPr>
        </p:nvGraphicFramePr>
        <p:xfrm>
          <a:off x="611560" y="1988840"/>
          <a:ext cx="8136904" cy="3456384"/>
        </p:xfrm>
        <a:graphic>
          <a:graphicData uri="http://schemas.openxmlformats.org/drawingml/2006/table">
            <a:tbl>
              <a:tblPr firstRow="1" bandRow="1">
                <a:tableStyleId>{F5AB1C69-6EDB-4FF4-983F-18BD219EF322}</a:tableStyleId>
              </a:tblPr>
              <a:tblGrid>
                <a:gridCol w="1334970">
                  <a:extLst>
                    <a:ext uri="{9D8B030D-6E8A-4147-A177-3AD203B41FA5}">
                      <a16:colId xmlns="" xmlns:a16="http://schemas.microsoft.com/office/drawing/2014/main" val="20000"/>
                    </a:ext>
                  </a:extLst>
                </a:gridCol>
                <a:gridCol w="667485">
                  <a:extLst>
                    <a:ext uri="{9D8B030D-6E8A-4147-A177-3AD203B41FA5}">
                      <a16:colId xmlns="" xmlns:a16="http://schemas.microsoft.com/office/drawing/2014/main" val="20001"/>
                    </a:ext>
                  </a:extLst>
                </a:gridCol>
                <a:gridCol w="2669940">
                  <a:extLst>
                    <a:ext uri="{9D8B030D-6E8A-4147-A177-3AD203B41FA5}">
                      <a16:colId xmlns="" xmlns:a16="http://schemas.microsoft.com/office/drawing/2014/main" val="20002"/>
                    </a:ext>
                  </a:extLst>
                </a:gridCol>
                <a:gridCol w="3464509">
                  <a:extLst>
                    <a:ext uri="{9D8B030D-6E8A-4147-A177-3AD203B41FA5}">
                      <a16:colId xmlns="" xmlns:a16="http://schemas.microsoft.com/office/drawing/2014/main" val="20003"/>
                    </a:ext>
                  </a:extLst>
                </a:gridCol>
              </a:tblGrid>
              <a:tr h="633960">
                <a:tc>
                  <a:txBody>
                    <a:bodyPr/>
                    <a:lstStyle/>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gridSpan="2">
                  <a:txBody>
                    <a:bodyPr/>
                    <a:lstStyle/>
                    <a:p>
                      <a:r>
                        <a:rPr lang="en-US" b="0" noProof="0" smtClean="0">
                          <a:solidFill>
                            <a:schemeClr val="tx1"/>
                          </a:solidFill>
                        </a:rPr>
                        <a:t>Decide for</a:t>
                      </a:r>
                      <a:endParaRPr lang="en-US" b="0" noProof="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hMerge="1">
                  <a:txBody>
                    <a:bodyPr/>
                    <a:lstStyle/>
                    <a:p>
                      <a:endParaRPr lang="de-DE" b="0" dirty="0">
                        <a:solidFill>
                          <a:schemeClr val="tx1"/>
                        </a:solidFill>
                      </a:endParaRPr>
                    </a:p>
                  </a:txBody>
                  <a:tcPr/>
                </a:tc>
                <a:extLst>
                  <a:ext uri="{0D108BD9-81ED-4DB2-BD59-A6C34878D82A}">
                    <a16:rowId xmlns="" xmlns:a16="http://schemas.microsoft.com/office/drawing/2014/main" val="10000"/>
                  </a:ext>
                </a:extLst>
              </a:tr>
              <a:tr h="633960">
                <a:tc>
                  <a:txBody>
                    <a:bodyPr/>
                    <a:lstStyle/>
                    <a:p>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0</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H</a:t>
                      </a:r>
                      <a:r>
                        <a:rPr lang="en-US" sz="1800" baseline="-25000" noProof="0" dirty="0" smtClean="0"/>
                        <a:t>1</a:t>
                      </a:r>
                      <a:endParaRPr lang="en-US"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extLst>
                  <a:ext uri="{0D108BD9-81ED-4DB2-BD59-A6C34878D82A}">
                    <a16:rowId xmlns="" xmlns:a16="http://schemas.microsoft.com/office/drawing/2014/main" val="10001"/>
                  </a:ext>
                </a:extLst>
              </a:tr>
              <a:tr h="1094232">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Reality</a:t>
                      </a:r>
                    </a:p>
                    <a:p>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0</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Correct decision</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smtClean="0"/>
                        <a:t>Wrong decision:</a:t>
                      </a:r>
                    </a:p>
                    <a:p>
                      <a:r>
                        <a:rPr lang="en-US" noProof="0" smtClean="0"/>
                        <a:t>Type I error (</a:t>
                      </a:r>
                      <a:r>
                        <a:rPr lang="en-US" noProof="0" smtClean="0">
                          <a:latin typeface="Symbol" pitchFamily="18" charset="2"/>
                        </a:rPr>
                        <a:t>a</a:t>
                      </a:r>
                      <a:r>
                        <a:rPr lang="en-US" noProof="0" smtClean="0"/>
                        <a:t>)</a:t>
                      </a:r>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094232">
                <a:tc vMerge="1">
                  <a:txBody>
                    <a:bodyPr/>
                    <a:lstStyle/>
                    <a:p>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smtClean="0"/>
                        <a:t>H</a:t>
                      </a:r>
                      <a:r>
                        <a:rPr lang="en-US" sz="1800" baseline="-25000" noProof="0" smtClean="0"/>
                        <a:t>1</a:t>
                      </a:r>
                      <a:endParaRPr lang="en-US" noProof="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F0"/>
                    </a:solidFill>
                  </a:tcPr>
                </a:tc>
                <a:tc>
                  <a:txBody>
                    <a:bodyPr/>
                    <a:lstStyle/>
                    <a:p>
                      <a:r>
                        <a:rPr lang="en-US" noProof="0" smtClean="0"/>
                        <a:t>Wrong decision:</a:t>
                      </a:r>
                    </a:p>
                    <a:p>
                      <a:r>
                        <a:rPr lang="en-US" noProof="0" smtClean="0"/>
                        <a:t>Type II error (</a:t>
                      </a:r>
                      <a:r>
                        <a:rPr lang="en-US" noProof="0" smtClean="0">
                          <a:latin typeface="Symbol" pitchFamily="18" charset="2"/>
                        </a:rPr>
                        <a:t>b</a:t>
                      </a:r>
                      <a:r>
                        <a:rPr lang="en-US" noProof="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noProof="0" dirty="0" smtClean="0"/>
                        <a:t>Correct decision:</a:t>
                      </a:r>
                    </a:p>
                    <a:p>
                      <a:r>
                        <a:rPr lang="en-US" noProof="0" dirty="0" smtClean="0"/>
                        <a:t>Power</a:t>
                      </a:r>
                      <a:r>
                        <a:rPr lang="en-US" baseline="0" noProof="0" dirty="0" smtClean="0"/>
                        <a:t> (1-</a:t>
                      </a:r>
                      <a:r>
                        <a:rPr lang="en-US" noProof="0" dirty="0" smtClean="0">
                          <a:latin typeface="Symbol" pitchFamily="18" charset="2"/>
                        </a:rPr>
                        <a:t>b</a:t>
                      </a:r>
                      <a:r>
                        <a:rPr lang="en-US" baseline="0" noProof="0" dirty="0" smtClean="0"/>
                        <a:t>)</a:t>
                      </a:r>
                      <a:endParaRPr lang="en-US"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4145204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p:cNvGraphicFramePr>
            <a:graphicFrameLocks noGrp="1"/>
          </p:cNvGraphicFramePr>
          <p:nvPr>
            <p:extLst>
              <p:ext uri="{D42A27DB-BD31-4B8C-83A1-F6EECF244321}">
                <p14:modId xmlns:p14="http://schemas.microsoft.com/office/powerpoint/2010/main" val="677327779"/>
              </p:ext>
            </p:extLst>
          </p:nvPr>
        </p:nvGraphicFramePr>
        <p:xfrm>
          <a:off x="209550" y="930274"/>
          <a:ext cx="8743950" cy="3691759"/>
        </p:xfrm>
        <a:graphic>
          <a:graphicData uri="http://schemas.openxmlformats.org/drawingml/2006/table">
            <a:tbl>
              <a:tblPr firstRow="1" bandRow="1">
                <a:tableStyleId>{16D9F66E-5EB9-4882-86FB-DCBF35E3C3E4}</a:tableStyleId>
              </a:tblPr>
              <a:tblGrid>
                <a:gridCol w="1343025">
                  <a:extLst>
                    <a:ext uri="{9D8B030D-6E8A-4147-A177-3AD203B41FA5}">
                      <a16:colId xmlns="" xmlns:a16="http://schemas.microsoft.com/office/drawing/2014/main" val="20000"/>
                    </a:ext>
                  </a:extLst>
                </a:gridCol>
                <a:gridCol w="1466850">
                  <a:extLst>
                    <a:ext uri="{9D8B030D-6E8A-4147-A177-3AD203B41FA5}">
                      <a16:colId xmlns="" xmlns:a16="http://schemas.microsoft.com/office/drawing/2014/main" val="20001"/>
                    </a:ext>
                  </a:extLst>
                </a:gridCol>
                <a:gridCol w="2047875">
                  <a:extLst>
                    <a:ext uri="{9D8B030D-6E8A-4147-A177-3AD203B41FA5}">
                      <a16:colId xmlns="" xmlns:a16="http://schemas.microsoft.com/office/drawing/2014/main" val="20002"/>
                    </a:ext>
                  </a:extLst>
                </a:gridCol>
                <a:gridCol w="1924050">
                  <a:extLst>
                    <a:ext uri="{9D8B030D-6E8A-4147-A177-3AD203B41FA5}">
                      <a16:colId xmlns="" xmlns:a16="http://schemas.microsoft.com/office/drawing/2014/main" val="20003"/>
                    </a:ext>
                  </a:extLst>
                </a:gridCol>
                <a:gridCol w="1962150">
                  <a:extLst>
                    <a:ext uri="{9D8B030D-6E8A-4147-A177-3AD203B41FA5}">
                      <a16:colId xmlns="" xmlns:a16="http://schemas.microsoft.com/office/drawing/2014/main" val="20004"/>
                    </a:ext>
                  </a:extLst>
                </a:gridCol>
              </a:tblGrid>
              <a:tr h="423678">
                <a:tc>
                  <a:txBody>
                    <a:bodyPr/>
                    <a:lstStyle/>
                    <a:p>
                      <a:endParaRPr lang="de-DE" dirty="0"/>
                    </a:p>
                  </a:txBody>
                  <a:tcPr>
                    <a:solidFill>
                      <a:srgbClr val="A1C0EE"/>
                    </a:solidFill>
                  </a:tcPr>
                </a:tc>
                <a:tc gridSpan="2">
                  <a:txBody>
                    <a:bodyPr/>
                    <a:lstStyle/>
                    <a:p>
                      <a:r>
                        <a:rPr lang="de-AT" dirty="0" smtClean="0"/>
                        <a:t>Quantitative </a:t>
                      </a:r>
                      <a:r>
                        <a:rPr lang="de-AT" dirty="0" err="1" smtClean="0"/>
                        <a:t>outcome</a:t>
                      </a:r>
                      <a:r>
                        <a:rPr lang="de-AT" baseline="0" dirty="0" smtClean="0"/>
                        <a:t> </a:t>
                      </a:r>
                      <a:r>
                        <a:rPr lang="de-AT" baseline="0" dirty="0" smtClean="0"/>
                        <a:t>variable</a:t>
                      </a:r>
                      <a:endParaRPr lang="de-DE" dirty="0"/>
                    </a:p>
                  </a:txBody>
                  <a:tcPr>
                    <a:solidFill>
                      <a:srgbClr val="A1C0EE"/>
                    </a:solidFill>
                  </a:tcPr>
                </a:tc>
                <a:tc hMerge="1">
                  <a:txBody>
                    <a:bodyPr/>
                    <a:lstStyle/>
                    <a:p>
                      <a:endParaRPr lang="de-DE" dirty="0"/>
                    </a:p>
                  </a:txBody>
                  <a:tcPr/>
                </a:tc>
                <a:tc gridSpan="2">
                  <a:txBody>
                    <a:bodyPr/>
                    <a:lstStyle/>
                    <a:p>
                      <a:r>
                        <a:rPr lang="de-AT" dirty="0" smtClean="0"/>
                        <a:t>Qualitative </a:t>
                      </a:r>
                      <a:r>
                        <a:rPr lang="de-AT" dirty="0" err="1" smtClean="0"/>
                        <a:t>outcome</a:t>
                      </a:r>
                      <a:r>
                        <a:rPr lang="de-AT" baseline="0" dirty="0" smtClean="0"/>
                        <a:t> </a:t>
                      </a:r>
                      <a:r>
                        <a:rPr lang="de-AT" baseline="0" dirty="0" smtClean="0"/>
                        <a:t>variable</a:t>
                      </a:r>
                      <a:endParaRPr lang="de-DE" dirty="0"/>
                    </a:p>
                  </a:txBody>
                  <a:tcPr>
                    <a:solidFill>
                      <a:srgbClr val="A1C0EE"/>
                    </a:solidFill>
                  </a:tcPr>
                </a:tc>
                <a:tc hMerge="1">
                  <a:txBody>
                    <a:bodyPr/>
                    <a:lstStyle/>
                    <a:p>
                      <a:endParaRPr lang="de-DE" dirty="0"/>
                    </a:p>
                  </a:txBody>
                  <a:tcPr/>
                </a:tc>
                <a:extLst>
                  <a:ext uri="{0D108BD9-81ED-4DB2-BD59-A6C34878D82A}">
                    <a16:rowId xmlns="" xmlns:a16="http://schemas.microsoft.com/office/drawing/2014/main" val="10000"/>
                  </a:ext>
                </a:extLst>
              </a:tr>
              <a:tr h="1274948">
                <a:tc>
                  <a:txBody>
                    <a:bodyPr/>
                    <a:lstStyle/>
                    <a:p>
                      <a:endParaRPr lang="de-DE" dirty="0"/>
                    </a:p>
                  </a:txBody>
                  <a:tcPr>
                    <a:solidFill>
                      <a:srgbClr val="A1C0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smtClean="0">
                          <a:solidFill>
                            <a:schemeClr val="dk1"/>
                          </a:solidFill>
                          <a:latin typeface="+mn-lt"/>
                          <a:ea typeface="+mn-ea"/>
                          <a:cs typeface="+mn-cs"/>
                        </a:rPr>
                        <a:t>Normal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Any</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other</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distribution</a:t>
                      </a:r>
                      <a:r>
                        <a:rPr lang="de-AT" sz="1800" kern="1200" noProof="0" dirty="0" smtClean="0">
                          <a:solidFill>
                            <a:schemeClr val="dk1"/>
                          </a:solidFill>
                          <a:latin typeface="+mn-lt"/>
                          <a:ea typeface="+mn-ea"/>
                          <a:cs typeface="+mn-cs"/>
                        </a:rPr>
                        <a:t> </a:t>
                      </a:r>
                      <a:endParaRPr lang="de-DE" sz="1800"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high</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noProof="0" dirty="0" err="1" smtClean="0">
                          <a:solidFill>
                            <a:schemeClr val="dk1"/>
                          </a:solidFill>
                          <a:latin typeface="+mn-lt"/>
                          <a:ea typeface="+mn-ea"/>
                          <a:cs typeface="+mn-cs"/>
                        </a:rPr>
                        <a:t>Expected</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frequency</a:t>
                      </a:r>
                      <a:r>
                        <a:rPr lang="de-AT" sz="1800" kern="1200" noProof="0" dirty="0" smtClean="0">
                          <a:solidFill>
                            <a:schemeClr val="dk1"/>
                          </a:solidFill>
                          <a:latin typeface="+mn-lt"/>
                          <a:ea typeface="+mn-ea"/>
                          <a:cs typeface="+mn-cs"/>
                        </a:rPr>
                        <a:t> in </a:t>
                      </a:r>
                      <a:r>
                        <a:rPr lang="de-AT" sz="1800" kern="1200" noProof="0" dirty="0" err="1" smtClean="0">
                          <a:solidFill>
                            <a:schemeClr val="dk1"/>
                          </a:solidFill>
                          <a:latin typeface="+mn-lt"/>
                          <a:ea typeface="+mn-ea"/>
                          <a:cs typeface="+mn-cs"/>
                        </a:rPr>
                        <a:t>each</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cell</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of</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the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crosstable</a:t>
                      </a:r>
                      <a:r>
                        <a:rPr lang="de-AT" sz="1800" kern="1200" noProof="0" dirty="0" smtClean="0">
                          <a:solidFill>
                            <a:schemeClr val="dk1"/>
                          </a:solidFill>
                          <a:latin typeface="+mn-lt"/>
                          <a:ea typeface="+mn-ea"/>
                          <a:cs typeface="+mn-cs"/>
                        </a:rPr>
                        <a:t> „</a:t>
                      </a:r>
                      <a:r>
                        <a:rPr lang="de-AT" sz="1800" kern="1200" noProof="0" dirty="0" err="1" smtClean="0">
                          <a:solidFill>
                            <a:schemeClr val="dk1"/>
                          </a:solidFill>
                          <a:latin typeface="+mn-lt"/>
                          <a:ea typeface="+mn-ea"/>
                          <a:cs typeface="+mn-cs"/>
                        </a:rPr>
                        <a:t>low</a:t>
                      </a:r>
                      <a:r>
                        <a:rPr lang="de-AT" sz="1800" kern="1200" noProof="0" dirty="0" smtClean="0">
                          <a:solidFill>
                            <a:schemeClr val="dk1"/>
                          </a:solidFill>
                          <a:latin typeface="+mn-lt"/>
                          <a:ea typeface="+mn-ea"/>
                          <a:cs typeface="+mn-cs"/>
                        </a:rPr>
                        <a:t>“</a:t>
                      </a:r>
                      <a:endParaRPr lang="de-DE" sz="1800" kern="1200" noProof="0" dirty="0" smtClean="0">
                        <a:solidFill>
                          <a:schemeClr val="dk1"/>
                        </a:solidFill>
                        <a:latin typeface="+mn-lt"/>
                        <a:ea typeface="+mn-ea"/>
                        <a:cs typeface="+mn-cs"/>
                      </a:endParaRPr>
                    </a:p>
                  </a:txBody>
                  <a:tcPr>
                    <a:solidFill>
                      <a:srgbClr val="D1DFE5"/>
                    </a:solidFill>
                  </a:tcPr>
                </a:tc>
                <a:extLst>
                  <a:ext uri="{0D108BD9-81ED-4DB2-BD59-A6C34878D82A}">
                    <a16:rowId xmlns="" xmlns:a16="http://schemas.microsoft.com/office/drawing/2014/main" val="10001"/>
                  </a:ext>
                </a:extLst>
              </a:tr>
              <a:tr h="1078733">
                <a:tc>
                  <a:txBody>
                    <a:bodyPr/>
                    <a:lstStyle/>
                    <a:p>
                      <a:r>
                        <a:rPr lang="de-AT" b="1" dirty="0" err="1" smtClean="0"/>
                        <a:t>Compare</a:t>
                      </a:r>
                      <a:r>
                        <a:rPr lang="de-AT" b="1" dirty="0" smtClean="0"/>
                        <a:t> 2 groups</a:t>
                      </a:r>
                      <a:endParaRPr lang="de-DE" b="1" dirty="0"/>
                    </a:p>
                  </a:txBody>
                  <a:tcPr>
                    <a:solidFill>
                      <a:srgbClr val="A1C0EE"/>
                    </a:solidFill>
                  </a:tcPr>
                </a:tc>
                <a:tc>
                  <a:txBody>
                    <a:bodyPr/>
                    <a:lstStyle/>
                    <a:p>
                      <a:r>
                        <a:rPr lang="de-AT" dirty="0" smtClean="0"/>
                        <a:t>t-</a:t>
                      </a:r>
                      <a:r>
                        <a:rPr lang="de-AT" dirty="0" err="1" smtClean="0"/>
                        <a:t>test</a:t>
                      </a:r>
                      <a:endParaRPr lang="de-AT" dirty="0" smtClean="0"/>
                    </a:p>
                  </a:txBody>
                  <a:tcPr>
                    <a:solidFill>
                      <a:schemeClr val="bg1">
                        <a:lumMod val="95000"/>
                      </a:schemeClr>
                    </a:solidFill>
                  </a:tcPr>
                </a:tc>
                <a:tc>
                  <a:txBody>
                    <a:bodyPr/>
                    <a:lstStyle/>
                    <a:p>
                      <a:r>
                        <a:rPr lang="de-AT" dirty="0" err="1" smtClean="0"/>
                        <a:t>Wilcoxon-test</a:t>
                      </a:r>
                      <a:r>
                        <a:rPr lang="de-AT" dirty="0" smtClean="0"/>
                        <a:t> / Mann-Whitney U-Test</a:t>
                      </a:r>
                      <a:endParaRPr lang="de-DE" dirty="0"/>
                    </a:p>
                  </a:txBody>
                  <a:tcPr>
                    <a:solidFill>
                      <a:schemeClr val="bg1">
                        <a:lumMod val="95000"/>
                      </a:schemeClr>
                    </a:solidFill>
                  </a:tcPr>
                </a:tc>
                <a:tc>
                  <a:txBody>
                    <a:bodyPr/>
                    <a:lstStyle/>
                    <a:p>
                      <a:r>
                        <a:rPr lang="de-AT" dirty="0" smtClean="0"/>
                        <a:t>Chi-Square</a:t>
                      </a:r>
                      <a:endParaRPr lang="de-DE" dirty="0"/>
                    </a:p>
                  </a:txBody>
                  <a:tcPr>
                    <a:solidFill>
                      <a:schemeClr val="bg1">
                        <a:lumMod val="95000"/>
                      </a:schemeClr>
                    </a:solidFill>
                  </a:tcPr>
                </a:tc>
                <a:tc>
                  <a:txBody>
                    <a:bodyPr/>
                    <a:lstStyle/>
                    <a:p>
                      <a:r>
                        <a:rPr lang="de-AT" dirty="0" smtClean="0"/>
                        <a:t>Fishers </a:t>
                      </a:r>
                      <a:r>
                        <a:rPr lang="de-AT" dirty="0" err="1" smtClean="0"/>
                        <a:t>exact</a:t>
                      </a:r>
                      <a:r>
                        <a:rPr lang="de-AT" dirty="0" smtClean="0"/>
                        <a:t> </a:t>
                      </a:r>
                      <a:r>
                        <a:rPr lang="de-AT" dirty="0" err="1" smtClean="0"/>
                        <a:t>test</a:t>
                      </a:r>
                      <a:endParaRPr lang="de-DE" dirty="0"/>
                    </a:p>
                  </a:txBody>
                  <a:tcPr>
                    <a:solidFill>
                      <a:schemeClr val="bg1">
                        <a:lumMod val="95000"/>
                      </a:schemeClr>
                    </a:solidFill>
                  </a:tcPr>
                </a:tc>
                <a:extLst>
                  <a:ext uri="{0D108BD9-81ED-4DB2-BD59-A6C34878D82A}">
                    <a16:rowId xmlns="" xmlns:a16="http://schemas.microsoft.com/office/drawing/2014/main" val="10002"/>
                  </a:ext>
                </a:extLst>
              </a:tr>
              <a:tr h="882970">
                <a:tc>
                  <a:txBody>
                    <a:bodyPr/>
                    <a:lstStyle/>
                    <a:p>
                      <a:r>
                        <a:rPr lang="de-AT" b="1" dirty="0" err="1" smtClean="0"/>
                        <a:t>Compare</a:t>
                      </a:r>
                      <a:r>
                        <a:rPr lang="de-AT" b="1" dirty="0" smtClean="0"/>
                        <a:t> &gt;2</a:t>
                      </a:r>
                      <a:r>
                        <a:rPr lang="de-AT" b="1" baseline="0" dirty="0" smtClean="0"/>
                        <a:t> </a:t>
                      </a:r>
                      <a:r>
                        <a:rPr lang="de-AT" b="1" dirty="0" smtClean="0"/>
                        <a:t>groups</a:t>
                      </a:r>
                      <a:endParaRPr lang="de-DE" b="1" dirty="0"/>
                    </a:p>
                  </a:txBody>
                  <a:tcPr>
                    <a:solidFill>
                      <a:srgbClr val="A1C0EE"/>
                    </a:solidFill>
                  </a:tcPr>
                </a:tc>
                <a:tc>
                  <a:txBody>
                    <a:bodyPr/>
                    <a:lstStyle/>
                    <a:p>
                      <a:r>
                        <a:rPr lang="de-AT" dirty="0" smtClean="0"/>
                        <a:t>Analysis </a:t>
                      </a:r>
                      <a:r>
                        <a:rPr lang="de-AT" dirty="0" err="1" smtClean="0"/>
                        <a:t>of</a:t>
                      </a:r>
                      <a:r>
                        <a:rPr lang="de-AT" dirty="0" smtClean="0"/>
                        <a:t> </a:t>
                      </a:r>
                      <a:r>
                        <a:rPr lang="de-AT" dirty="0" err="1" smtClean="0"/>
                        <a:t>Variance</a:t>
                      </a:r>
                      <a:r>
                        <a:rPr lang="de-AT" dirty="0" smtClean="0"/>
                        <a:t> (ANOVA)</a:t>
                      </a:r>
                      <a:endParaRPr lang="de-DE" dirty="0"/>
                    </a:p>
                  </a:txBody>
                  <a:tcPr>
                    <a:solidFill>
                      <a:schemeClr val="bg1">
                        <a:lumMod val="95000"/>
                      </a:schemeClr>
                    </a:solidFill>
                  </a:tcPr>
                </a:tc>
                <a:tc>
                  <a:txBody>
                    <a:bodyPr/>
                    <a:lstStyle/>
                    <a:p>
                      <a:r>
                        <a:rPr lang="de-AT" dirty="0" smtClean="0"/>
                        <a:t>Kruskal-Wallis-Test</a:t>
                      </a:r>
                      <a:endParaRPr lang="de-DE" dirty="0"/>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Chi-Square</a:t>
                      </a:r>
                      <a:endParaRPr lang="de-DE" dirty="0" smtClean="0"/>
                    </a:p>
                    <a:p>
                      <a:endParaRPr lang="de-DE" dirty="0"/>
                    </a:p>
                  </a:txBody>
                  <a:tcPr>
                    <a:solidFill>
                      <a:schemeClr val="bg1">
                        <a:lumMod val="95000"/>
                      </a:schemeClr>
                    </a:solidFill>
                  </a:tcPr>
                </a:tc>
                <a:tc>
                  <a:txBody>
                    <a:bodyPr/>
                    <a:lstStyle/>
                    <a:p>
                      <a:endParaRPr lang="de-DE" dirty="0"/>
                    </a:p>
                  </a:txBody>
                  <a:tcPr>
                    <a:solidFill>
                      <a:schemeClr val="bg1">
                        <a:lumMod val="95000"/>
                      </a:schemeClr>
                    </a:solidFill>
                  </a:tcPr>
                </a:tc>
                <a:extLst>
                  <a:ext uri="{0D108BD9-81ED-4DB2-BD59-A6C34878D82A}">
                    <a16:rowId xmlns="" xmlns:a16="http://schemas.microsoft.com/office/drawing/2014/main" val="10003"/>
                  </a:ext>
                </a:extLst>
              </a:tr>
            </a:tbl>
          </a:graphicData>
        </a:graphic>
      </p:graphicFrame>
      <p:sp>
        <p:nvSpPr>
          <p:cNvPr id="9" name="Titel 1"/>
          <p:cNvSpPr>
            <a:spLocks noGrp="1"/>
          </p:cNvSpPr>
          <p:nvPr>
            <p:ph type="title"/>
          </p:nvPr>
        </p:nvSpPr>
        <p:spPr>
          <a:xfrm>
            <a:off x="220663" y="114300"/>
            <a:ext cx="8105775" cy="501650"/>
          </a:xfrm>
        </p:spPr>
        <p:txBody>
          <a:bodyPr/>
          <a:lstStyle/>
          <a:p>
            <a:r>
              <a:rPr lang="en-US" sz="2400" dirty="0" smtClean="0"/>
              <a:t>Common statistical tests</a:t>
            </a:r>
            <a:endParaRPr lang="en-US" sz="2400" dirty="0"/>
          </a:p>
        </p:txBody>
      </p:sp>
      <p:sp>
        <p:nvSpPr>
          <p:cNvPr id="10" name="Geschweifte Klammer links 9"/>
          <p:cNvSpPr/>
          <p:nvPr/>
        </p:nvSpPr>
        <p:spPr bwMode="auto">
          <a:xfrm rot="16200000">
            <a:off x="6865144" y="3021805"/>
            <a:ext cx="323850" cy="3833811"/>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de-DE" sz="2400" b="0" i="0" u="none" strike="noStrike" cap="none" normalizeH="0" baseline="0" smtClean="0">
              <a:ln>
                <a:noFill/>
              </a:ln>
              <a:solidFill>
                <a:schemeClr val="bg1"/>
              </a:solidFill>
              <a:effectLst/>
              <a:latin typeface="Arial" charset="0"/>
              <a:cs typeface="Arial" charset="0"/>
            </a:endParaRPr>
          </a:p>
        </p:txBody>
      </p:sp>
      <p:sp>
        <p:nvSpPr>
          <p:cNvPr id="6" name="Textfeld 5"/>
          <p:cNvSpPr txBox="1"/>
          <p:nvPr/>
        </p:nvSpPr>
        <p:spPr bwMode="auto">
          <a:xfrm>
            <a:off x="5238750" y="5172075"/>
            <a:ext cx="3762375" cy="1311128"/>
          </a:xfrm>
          <a:prstGeom prst="rect">
            <a:avLst/>
          </a:prstGeom>
          <a:noFill/>
          <a:ln w="9525">
            <a:noFill/>
            <a:miter lim="800000"/>
            <a:headEnd/>
            <a:tailEnd/>
          </a:ln>
        </p:spPr>
        <p:txBody>
          <a:bodyPr wrap="square" rtlCol="0">
            <a:spAutoFit/>
          </a:bodyPr>
          <a:lstStyle/>
          <a:p>
            <a:r>
              <a:rPr lang="en-US" sz="1800" b="1" dirty="0" smtClean="0">
                <a:solidFill>
                  <a:schemeClr val="tx1"/>
                </a:solidFill>
              </a:rPr>
              <a:t>Testing frequencies in a </a:t>
            </a:r>
            <a:r>
              <a:rPr lang="en-US" sz="1800" b="1" dirty="0" err="1" smtClean="0">
                <a:solidFill>
                  <a:schemeClr val="tx1"/>
                </a:solidFill>
              </a:rPr>
              <a:t>crosstable</a:t>
            </a:r>
            <a:r>
              <a:rPr lang="en-US" sz="1800" b="1" dirty="0" smtClean="0">
                <a:solidFill>
                  <a:schemeClr val="tx1"/>
                </a:solidFill>
              </a:rPr>
              <a:t>:</a:t>
            </a:r>
          </a:p>
          <a:p>
            <a:r>
              <a:rPr lang="en-US" sz="1800" dirty="0" smtClean="0">
                <a:solidFill>
                  <a:schemeClr val="tx1"/>
                </a:solidFill>
              </a:rPr>
              <a:t>Are the rows and columns independent from each other?</a:t>
            </a:r>
          </a:p>
        </p:txBody>
      </p:sp>
      <p:sp>
        <p:nvSpPr>
          <p:cNvPr id="8" name="Textfeld 7"/>
          <p:cNvSpPr txBox="1"/>
          <p:nvPr/>
        </p:nvSpPr>
        <p:spPr bwMode="auto">
          <a:xfrm>
            <a:off x="1228725" y="5200650"/>
            <a:ext cx="3762375" cy="1034129"/>
          </a:xfrm>
          <a:prstGeom prst="rect">
            <a:avLst/>
          </a:prstGeom>
          <a:noFill/>
          <a:ln w="9525">
            <a:noFill/>
            <a:miter lim="800000"/>
            <a:headEnd/>
            <a:tailEnd/>
          </a:ln>
        </p:spPr>
        <p:txBody>
          <a:bodyPr wrap="square" rtlCol="0">
            <a:spAutoFit/>
          </a:bodyPr>
          <a:lstStyle/>
          <a:p>
            <a:r>
              <a:rPr lang="en-US" sz="1800" b="1" dirty="0" smtClean="0">
                <a:solidFill>
                  <a:schemeClr val="tx1"/>
                </a:solidFill>
              </a:rPr>
              <a:t>Testing measures of location:</a:t>
            </a:r>
          </a:p>
          <a:p>
            <a:r>
              <a:rPr lang="en-US" sz="1800" dirty="0" smtClean="0">
                <a:solidFill>
                  <a:schemeClr val="tx1"/>
                </a:solidFill>
              </a:rPr>
              <a:t>Does the mean/median differ between groups</a:t>
            </a:r>
          </a:p>
        </p:txBody>
      </p:sp>
      <p:sp>
        <p:nvSpPr>
          <p:cNvPr id="11" name="Geschweifte Klammer links 10"/>
          <p:cNvSpPr/>
          <p:nvPr/>
        </p:nvSpPr>
        <p:spPr bwMode="auto">
          <a:xfrm rot="16200000">
            <a:off x="3131346" y="3193254"/>
            <a:ext cx="323850" cy="3471864"/>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de-DE" sz="2400" b="0" i="0" u="none" strike="noStrike" cap="none" normalizeH="0" baseline="0" smtClean="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2683094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Univariate</a:t>
            </a:r>
            <a:r>
              <a:rPr lang="de-DE" dirty="0" smtClean="0"/>
              <a:t> </a:t>
            </a:r>
            <a:r>
              <a:rPr lang="de-DE" dirty="0" err="1" smtClean="0"/>
              <a:t>statistical</a:t>
            </a:r>
            <a:r>
              <a:rPr lang="de-DE" dirty="0" smtClean="0"/>
              <a:t> </a:t>
            </a:r>
            <a:r>
              <a:rPr lang="de-DE" smtClean="0"/>
              <a:t>testing</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21.03.2017</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27</a:t>
            </a:fld>
            <a:endParaRPr lang="de-DE" altLang="en-US"/>
          </a:p>
        </p:txBody>
      </p:sp>
      <p:pic>
        <p:nvPicPr>
          <p:cNvPr id="69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609725"/>
            <a:ext cx="3790949"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501008"/>
            <a:ext cx="36385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nhaltsplatzhalt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465977" y="1696715"/>
            <a:ext cx="4042048" cy="1930210"/>
          </a:xfrm>
        </p:spPr>
      </p:pic>
    </p:spTree>
    <p:extLst>
      <p:ext uri="{BB962C8B-B14F-4D97-AF65-F5344CB8AC3E}">
        <p14:creationId xmlns:p14="http://schemas.microsoft.com/office/powerpoint/2010/main" val="27364967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8313" y="692150"/>
            <a:ext cx="8280400" cy="576263"/>
          </a:xfrm>
        </p:spPr>
        <p:txBody>
          <a:bodyPr>
            <a:normAutofit fontScale="90000"/>
          </a:bodyPr>
          <a:lstStyle/>
          <a:p>
            <a:r>
              <a:rPr lang="de-DE" sz="3600" dirty="0" smtClean="0"/>
              <a:t>2008: 100 </a:t>
            </a:r>
            <a:r>
              <a:rPr lang="de-DE" sz="3600" dirty="0" err="1" smtClean="0"/>
              <a:t>years</a:t>
            </a:r>
            <a:r>
              <a:rPr lang="de-DE" sz="3600" dirty="0" smtClean="0"/>
              <a:t> </a:t>
            </a:r>
            <a:r>
              <a:rPr lang="de-DE" sz="3600" dirty="0" err="1"/>
              <a:t>Student`s</a:t>
            </a:r>
            <a:r>
              <a:rPr lang="de-DE" sz="3600" dirty="0"/>
              <a:t> </a:t>
            </a:r>
            <a:r>
              <a:rPr lang="de-DE" sz="3600" dirty="0" smtClean="0"/>
              <a:t>t-test</a:t>
            </a:r>
            <a:r>
              <a:rPr lang="de-DE" sz="3600" dirty="0"/>
              <a:t>: </a:t>
            </a:r>
            <a:r>
              <a:rPr lang="de-DE" sz="3600" dirty="0" smtClean="0"/>
              <a:t/>
            </a:r>
            <a:br>
              <a:rPr lang="de-DE" sz="3600" dirty="0" smtClean="0"/>
            </a:br>
            <a:r>
              <a:rPr lang="de-DE" sz="3600" dirty="0" smtClean="0"/>
              <a:t>William </a:t>
            </a:r>
            <a:r>
              <a:rPr lang="de-DE" sz="3600" dirty="0" err="1"/>
              <a:t>Sealy</a:t>
            </a:r>
            <a:r>
              <a:rPr lang="de-DE" sz="3600" dirty="0"/>
              <a:t> </a:t>
            </a:r>
            <a:r>
              <a:rPr lang="de-DE" sz="3600" dirty="0" err="1"/>
              <a:t>Gosset</a:t>
            </a:r>
            <a:r>
              <a:rPr lang="de-DE" sz="2400" dirty="0"/>
              <a:t/>
            </a:r>
            <a:br>
              <a:rPr lang="de-DE" sz="2400" dirty="0"/>
            </a:br>
            <a:endParaRPr lang="de-DE" sz="2400" dirty="0"/>
          </a:p>
        </p:txBody>
      </p:sp>
      <p:sp>
        <p:nvSpPr>
          <p:cNvPr id="6" name="Datumsplatzhalter 3"/>
          <p:cNvSpPr>
            <a:spLocks noGrp="1"/>
          </p:cNvSpPr>
          <p:nvPr>
            <p:ph type="dt" sz="half" idx="10"/>
          </p:nvPr>
        </p:nvSpPr>
        <p:spPr/>
        <p:txBody>
          <a:bodyPr/>
          <a:lstStyle/>
          <a:p>
            <a:fld id="{C3E8D683-2BD3-4E17-BF68-6A5517BA329D}" type="datetime1">
              <a:rPr lang="de-AT" smtClean="0"/>
              <a:pPr/>
              <a:t>21.03.2017</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8A88C6AD-1BA3-4130-9379-4FD582E989A6}" type="slidenum">
              <a:rPr lang="de-DE" altLang="en-US"/>
              <a:pPr/>
              <a:t>28</a:t>
            </a:fld>
            <a:endParaRPr lang="de-DE" altLang="en-US"/>
          </a:p>
        </p:txBody>
      </p:sp>
      <p:pic>
        <p:nvPicPr>
          <p:cNvPr id="89092" name="Picture 4" descr="student_in_biometrika_vol6_no1"/>
          <p:cNvPicPr>
            <a:picLocks noChangeAspect="1" noChangeArrowheads="1"/>
          </p:cNvPicPr>
          <p:nvPr/>
        </p:nvPicPr>
        <p:blipFill>
          <a:blip r:embed="rId3" cstate="print"/>
          <a:srcRect/>
          <a:stretch>
            <a:fillRect/>
          </a:stretch>
        </p:blipFill>
        <p:spPr bwMode="auto">
          <a:xfrm>
            <a:off x="468313" y="1844824"/>
            <a:ext cx="3304078" cy="4897289"/>
          </a:xfrm>
          <a:prstGeom prst="rect">
            <a:avLst/>
          </a:prstGeom>
          <a:noFill/>
        </p:spPr>
      </p:pic>
      <p:pic>
        <p:nvPicPr>
          <p:cNvPr id="89093" name="Picture 5"/>
          <p:cNvPicPr>
            <a:picLocks noChangeAspect="1" noChangeArrowheads="1"/>
          </p:cNvPicPr>
          <p:nvPr/>
        </p:nvPicPr>
        <p:blipFill>
          <a:blip r:embed="rId4" cstate="print"/>
          <a:srcRect/>
          <a:stretch>
            <a:fillRect/>
          </a:stretch>
        </p:blipFill>
        <p:spPr bwMode="auto">
          <a:xfrm>
            <a:off x="6444208" y="2708920"/>
            <a:ext cx="2197100" cy="1741487"/>
          </a:xfrm>
          <a:prstGeom prst="rect">
            <a:avLst/>
          </a:prstGeom>
          <a:noFill/>
          <a:ln w="9525">
            <a:noFill/>
            <a:miter lim="800000"/>
            <a:headEnd/>
            <a:tailEnd/>
          </a:ln>
          <a:effectLst/>
        </p:spPr>
      </p:pic>
      <p:pic>
        <p:nvPicPr>
          <p:cNvPr id="89094" name="Picture 6"/>
          <p:cNvPicPr>
            <a:picLocks noChangeAspect="1" noChangeArrowheads="1"/>
          </p:cNvPicPr>
          <p:nvPr/>
        </p:nvPicPr>
        <p:blipFill>
          <a:blip r:embed="rId5" cstate="print"/>
          <a:srcRect/>
          <a:stretch>
            <a:fillRect/>
          </a:stretch>
        </p:blipFill>
        <p:spPr bwMode="auto">
          <a:xfrm>
            <a:off x="3851275" y="2349500"/>
            <a:ext cx="2393950" cy="2730500"/>
          </a:xfrm>
          <a:prstGeom prst="rect">
            <a:avLst/>
          </a:prstGeom>
          <a:noFill/>
          <a:ln w="9525">
            <a:noFill/>
            <a:miter lim="800000"/>
            <a:headEnd/>
            <a:tailEnd/>
          </a:ln>
          <a:effectLst/>
        </p:spPr>
      </p:pic>
    </p:spTree>
    <p:extLst>
      <p:ext uri="{BB962C8B-B14F-4D97-AF65-F5344CB8AC3E}">
        <p14:creationId xmlns:p14="http://schemas.microsoft.com/office/powerpoint/2010/main" val="23280850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t>T</a:t>
            </a:r>
            <a:r>
              <a:rPr lang="en-GB" dirty="0" smtClean="0"/>
              <a:t>-test</a:t>
            </a:r>
            <a:endParaRPr lang="en-GB" i="1" dirty="0"/>
          </a:p>
        </p:txBody>
      </p:sp>
      <p:sp>
        <p:nvSpPr>
          <p:cNvPr id="3" name="Content Placeholder 2"/>
          <p:cNvSpPr>
            <a:spLocks noGrp="1"/>
          </p:cNvSpPr>
          <p:nvPr>
            <p:ph idx="1"/>
          </p:nvPr>
        </p:nvSpPr>
        <p:spPr/>
        <p:txBody>
          <a:bodyPr>
            <a:normAutofit/>
          </a:bodyPr>
          <a:lstStyle/>
          <a:p>
            <a:r>
              <a:rPr lang="en-GB" dirty="0" smtClean="0"/>
              <a:t>Dependent </a:t>
            </a:r>
            <a:r>
              <a:rPr lang="en-GB" i="1" dirty="0" smtClean="0"/>
              <a:t>t</a:t>
            </a:r>
            <a:r>
              <a:rPr lang="en-GB" dirty="0" smtClean="0"/>
              <a:t>-test</a:t>
            </a:r>
          </a:p>
          <a:p>
            <a:pPr lvl="1"/>
            <a:r>
              <a:rPr lang="en-GB" dirty="0" smtClean="0"/>
              <a:t>Compares two means based on related data.</a:t>
            </a:r>
          </a:p>
          <a:p>
            <a:pPr lvl="1"/>
            <a:r>
              <a:rPr lang="en-GB" dirty="0" smtClean="0"/>
              <a:t>E.g., Data from the same people measured at different times.</a:t>
            </a:r>
          </a:p>
          <a:p>
            <a:pPr lvl="1"/>
            <a:r>
              <a:rPr lang="en-GB" dirty="0" smtClean="0"/>
              <a:t>Data from ‘matched’ samples.</a:t>
            </a:r>
          </a:p>
          <a:p>
            <a:r>
              <a:rPr lang="en-GB" dirty="0" smtClean="0"/>
              <a:t>Independent </a:t>
            </a:r>
            <a:r>
              <a:rPr lang="en-GB" i="1" dirty="0" smtClean="0"/>
              <a:t>t</a:t>
            </a:r>
            <a:r>
              <a:rPr lang="en-GB" dirty="0" smtClean="0"/>
              <a:t>-test</a:t>
            </a:r>
          </a:p>
          <a:p>
            <a:pPr lvl="1"/>
            <a:r>
              <a:rPr lang="en-GB" dirty="0" smtClean="0"/>
              <a:t>Compares two means based on independent data</a:t>
            </a:r>
          </a:p>
          <a:p>
            <a:pPr lvl="1"/>
            <a:r>
              <a:rPr lang="en-GB" dirty="0" smtClean="0"/>
              <a:t>E.g., data from different groups of people</a:t>
            </a:r>
          </a:p>
          <a:p>
            <a:r>
              <a:rPr lang="en-GB" dirty="0" smtClean="0"/>
              <a:t>Significance testing</a:t>
            </a:r>
          </a:p>
          <a:p>
            <a:pPr lvl="1"/>
            <a:r>
              <a:rPr lang="en-GB" dirty="0" smtClean="0"/>
              <a:t>Testing the significance of </a:t>
            </a:r>
            <a:r>
              <a:rPr lang="en-GB" i="1" dirty="0" smtClean="0"/>
              <a:t>Pearson’s correlation coefficient</a:t>
            </a:r>
          </a:p>
          <a:p>
            <a:pPr lvl="1"/>
            <a:r>
              <a:rPr lang="en-GB" dirty="0" smtClean="0"/>
              <a:t>Testing the significance of </a:t>
            </a:r>
            <a:r>
              <a:rPr lang="en-GB" i="1" dirty="0" smtClean="0"/>
              <a:t>b</a:t>
            </a:r>
            <a:r>
              <a:rPr lang="en-GB" dirty="0" smtClean="0"/>
              <a:t> in regression.</a:t>
            </a:r>
            <a:endParaRPr lang="en-GB" dirty="0"/>
          </a:p>
        </p:txBody>
      </p:sp>
    </p:spTree>
    <p:extLst>
      <p:ext uri="{BB962C8B-B14F-4D97-AF65-F5344CB8AC3E}">
        <p14:creationId xmlns:p14="http://schemas.microsoft.com/office/powerpoint/2010/main" val="1149621239"/>
      </p:ext>
    </p:extLst>
  </p:cSld>
  <p:clrMapOvr>
    <a:masterClrMapping/>
  </p:clrMapOvr>
  <p:timing>
    <p:tnLst>
      <p:par>
        <p:cTn id="1" dur="indefinite" restart="never" nodeType="tmRoot"/>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a:bodyPr>
          <a:lstStyle/>
          <a:p>
            <a:r>
              <a:rPr lang="de-DE" dirty="0" err="1" smtClean="0"/>
              <a:t>Use</a:t>
            </a:r>
            <a:r>
              <a:rPr lang="de-DE" dirty="0" smtClean="0"/>
              <a:t> </a:t>
            </a:r>
            <a:r>
              <a:rPr lang="de-DE" dirty="0" err="1" smtClean="0"/>
              <a:t>of</a:t>
            </a:r>
            <a:r>
              <a:rPr lang="de-DE" dirty="0" smtClean="0"/>
              <a:t> </a:t>
            </a:r>
            <a:r>
              <a:rPr lang="de-DE" dirty="0" err="1" smtClean="0"/>
              <a:t>statistics</a:t>
            </a:r>
            <a:r>
              <a:rPr lang="de-DE" dirty="0" smtClean="0"/>
              <a:t> in top </a:t>
            </a:r>
            <a:r>
              <a:rPr lang="de-DE" dirty="0" err="1" smtClean="0"/>
              <a:t>journals</a:t>
            </a:r>
            <a:endParaRPr lang="de-DE" dirty="0"/>
          </a:p>
        </p:txBody>
      </p:sp>
      <p:sp>
        <p:nvSpPr>
          <p:cNvPr id="6" name="Datumsplatzhalter 3"/>
          <p:cNvSpPr>
            <a:spLocks noGrp="1"/>
          </p:cNvSpPr>
          <p:nvPr>
            <p:ph type="dt" sz="half" idx="10"/>
          </p:nvPr>
        </p:nvSpPr>
        <p:spPr/>
        <p:txBody>
          <a:bodyPr/>
          <a:lstStyle/>
          <a:p>
            <a:fld id="{3199B6A8-9BA0-4F03-8DD3-3928E90387A7}" type="datetime1">
              <a:rPr lang="de-AT" smtClean="0"/>
              <a:pPr/>
              <a:t>21.03.2017</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C65E4688-3EEF-406A-9AF3-FFDEE079E459}" type="slidenum">
              <a:rPr lang="de-DE" altLang="en-US"/>
              <a:pPr/>
              <a:t>3</a:t>
            </a:fld>
            <a:endParaRPr lang="de-DE" altLang="en-US"/>
          </a:p>
        </p:txBody>
      </p:sp>
      <p:pic>
        <p:nvPicPr>
          <p:cNvPr id="84996" name="Picture 4"/>
          <p:cNvPicPr>
            <a:picLocks noChangeAspect="1" noChangeArrowheads="1"/>
          </p:cNvPicPr>
          <p:nvPr/>
        </p:nvPicPr>
        <p:blipFill>
          <a:blip r:embed="rId3" cstate="print"/>
          <a:srcRect/>
          <a:stretch>
            <a:fillRect/>
          </a:stretch>
        </p:blipFill>
        <p:spPr bwMode="auto">
          <a:xfrm>
            <a:off x="539750" y="3500438"/>
            <a:ext cx="6840538" cy="1617662"/>
          </a:xfrm>
          <a:prstGeom prst="rect">
            <a:avLst/>
          </a:prstGeom>
          <a:noFill/>
          <a:ln w="9525">
            <a:noFill/>
            <a:miter lim="800000"/>
            <a:headEnd/>
            <a:tailEnd/>
          </a:ln>
          <a:effectLst/>
        </p:spPr>
      </p:pic>
      <p:pic>
        <p:nvPicPr>
          <p:cNvPr id="84998" name="Picture 6"/>
          <p:cNvPicPr>
            <a:picLocks noChangeAspect="1" noChangeArrowheads="1"/>
          </p:cNvPicPr>
          <p:nvPr/>
        </p:nvPicPr>
        <p:blipFill>
          <a:blip r:embed="rId4" cstate="print"/>
          <a:srcRect/>
          <a:stretch>
            <a:fillRect/>
          </a:stretch>
        </p:blipFill>
        <p:spPr bwMode="auto">
          <a:xfrm>
            <a:off x="395288" y="3068638"/>
            <a:ext cx="5543550" cy="541337"/>
          </a:xfrm>
          <a:prstGeom prst="rect">
            <a:avLst/>
          </a:prstGeom>
          <a:noFill/>
          <a:ln w="9525">
            <a:noFill/>
            <a:miter lim="800000"/>
            <a:headEnd/>
            <a:tailEnd/>
          </a:ln>
          <a:effectLst/>
        </p:spPr>
      </p:pic>
      <p:pic>
        <p:nvPicPr>
          <p:cNvPr id="85001" name="Picture 9"/>
          <p:cNvPicPr>
            <a:picLocks noChangeAspect="1" noChangeArrowheads="1"/>
          </p:cNvPicPr>
          <p:nvPr/>
        </p:nvPicPr>
        <p:blipFill>
          <a:blip r:embed="rId5" cstate="print"/>
          <a:srcRect/>
          <a:stretch>
            <a:fillRect/>
          </a:stretch>
        </p:blipFill>
        <p:spPr bwMode="auto">
          <a:xfrm>
            <a:off x="6156176" y="1556792"/>
            <a:ext cx="2562225" cy="1703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p:txBody>
          <a:bodyPr/>
          <a:lstStyle/>
          <a:p>
            <a:fld id="{D231F3A5-09E1-4EFF-91BB-446556C18624}" type="datetime1">
              <a:rPr lang="de-AT" smtClean="0"/>
              <a:pPr/>
              <a:t>21.03.2017</a:t>
            </a:fld>
            <a:endParaRPr lang="de-DE" altLang="en-US"/>
          </a:p>
        </p:txBody>
      </p:sp>
      <p:sp>
        <p:nvSpPr>
          <p:cNvPr id="10" name="Fußzeilenplatzhalter 4"/>
          <p:cNvSpPr>
            <a:spLocks noGrp="1"/>
          </p:cNvSpPr>
          <p:nvPr>
            <p:ph type="ftr" sz="quarter" idx="11"/>
          </p:nvPr>
        </p:nvSpPr>
        <p:spPr/>
        <p:txBody>
          <a:bodyPr/>
          <a:lstStyle/>
          <a:p>
            <a:r>
              <a:rPr lang="de-DE" altLang="en-US"/>
              <a:t>hanno.ulmer@i-med.ac.at</a:t>
            </a:r>
          </a:p>
        </p:txBody>
      </p:sp>
      <p:sp>
        <p:nvSpPr>
          <p:cNvPr id="11" name="Foliennummernplatzhalter 5"/>
          <p:cNvSpPr>
            <a:spLocks noGrp="1"/>
          </p:cNvSpPr>
          <p:nvPr>
            <p:ph type="sldNum" sz="quarter" idx="12"/>
          </p:nvPr>
        </p:nvSpPr>
        <p:spPr/>
        <p:txBody>
          <a:bodyPr/>
          <a:lstStyle/>
          <a:p>
            <a:r>
              <a:rPr lang="de-DE" altLang="en-US"/>
              <a:t>Seite </a:t>
            </a:r>
            <a:fld id="{7930D3B2-C433-4E83-A5E2-9AA555E5B86F}" type="slidenum">
              <a:rPr lang="de-DE" altLang="en-US"/>
              <a:pPr/>
              <a:t>30</a:t>
            </a:fld>
            <a:endParaRPr lang="de-DE" altLang="en-US"/>
          </a:p>
        </p:txBody>
      </p:sp>
      <p:pic>
        <p:nvPicPr>
          <p:cNvPr id="182277" name="Picture 5" descr=" X^2 = \sum_{i=1}^{n} {(O_i - E_i)^2 \over E_i}"/>
          <p:cNvPicPr>
            <a:picLocks noChangeAspect="1" noChangeArrowheads="1"/>
          </p:cNvPicPr>
          <p:nvPr/>
        </p:nvPicPr>
        <p:blipFill>
          <a:blip r:embed="rId3" cstate="print"/>
          <a:srcRect/>
          <a:stretch>
            <a:fillRect/>
          </a:stretch>
        </p:blipFill>
        <p:spPr bwMode="auto">
          <a:xfrm>
            <a:off x="1835150" y="1484313"/>
            <a:ext cx="1619250" cy="466725"/>
          </a:xfrm>
          <a:prstGeom prst="rect">
            <a:avLst/>
          </a:prstGeom>
          <a:noFill/>
        </p:spPr>
      </p:pic>
      <p:pic>
        <p:nvPicPr>
          <p:cNvPr id="182280" name="Picture 8" descr="Karl Pearson (né Carl Pearson)">
            <a:hlinkClick r:id="rId4" tooltip="Karl Pearson (né Carl Pearson)"/>
          </p:cNvPr>
          <p:cNvPicPr>
            <a:picLocks noChangeAspect="1" noChangeArrowheads="1"/>
          </p:cNvPicPr>
          <p:nvPr/>
        </p:nvPicPr>
        <p:blipFill>
          <a:blip r:embed="rId5" cstate="print"/>
          <a:srcRect/>
          <a:stretch>
            <a:fillRect/>
          </a:stretch>
        </p:blipFill>
        <p:spPr bwMode="auto">
          <a:xfrm>
            <a:off x="1116013" y="2852738"/>
            <a:ext cx="2143125" cy="2609850"/>
          </a:xfrm>
          <a:prstGeom prst="rect">
            <a:avLst/>
          </a:prstGeom>
          <a:noFill/>
        </p:spPr>
      </p:pic>
      <p:sp>
        <p:nvSpPr>
          <p:cNvPr id="182297" name="Text Box 25"/>
          <p:cNvSpPr txBox="1">
            <a:spLocks noChangeArrowheads="1"/>
          </p:cNvSpPr>
          <p:nvPr/>
        </p:nvSpPr>
        <p:spPr bwMode="auto">
          <a:xfrm>
            <a:off x="5625670" y="1883510"/>
            <a:ext cx="2257862" cy="369332"/>
          </a:xfrm>
          <a:prstGeom prst="rect">
            <a:avLst/>
          </a:prstGeom>
          <a:noFill/>
          <a:ln w="9525">
            <a:noFill/>
            <a:miter lim="800000"/>
            <a:headEnd/>
            <a:tailEnd/>
          </a:ln>
          <a:effectLst/>
        </p:spPr>
        <p:txBody>
          <a:bodyPr wrap="none">
            <a:spAutoFit/>
          </a:bodyPr>
          <a:lstStyle/>
          <a:p>
            <a:r>
              <a:rPr lang="de-DE" dirty="0" smtClean="0"/>
              <a:t>Analysis </a:t>
            </a:r>
            <a:r>
              <a:rPr lang="de-DE" dirty="0" err="1" smtClean="0"/>
              <a:t>of</a:t>
            </a:r>
            <a:r>
              <a:rPr lang="de-DE" dirty="0" smtClean="0"/>
              <a:t> </a:t>
            </a:r>
            <a:r>
              <a:rPr lang="de-DE" dirty="0" err="1" smtClean="0"/>
              <a:t>Variance</a:t>
            </a:r>
            <a:endParaRPr lang="de-DE" dirty="0"/>
          </a:p>
        </p:txBody>
      </p:sp>
      <p:sp>
        <p:nvSpPr>
          <p:cNvPr id="182298" name="Text Box 26"/>
          <p:cNvSpPr txBox="1">
            <a:spLocks noChangeArrowheads="1"/>
          </p:cNvSpPr>
          <p:nvPr/>
        </p:nvSpPr>
        <p:spPr bwMode="auto">
          <a:xfrm>
            <a:off x="755650" y="1052513"/>
            <a:ext cx="2903359" cy="1477328"/>
          </a:xfrm>
          <a:prstGeom prst="rect">
            <a:avLst/>
          </a:prstGeom>
          <a:noFill/>
          <a:ln w="9525">
            <a:noFill/>
            <a:miter lim="800000"/>
            <a:headEnd/>
            <a:tailEnd/>
          </a:ln>
          <a:effectLst/>
        </p:spPr>
        <p:txBody>
          <a:bodyPr wrap="none">
            <a:spAutoFit/>
          </a:bodyPr>
          <a:lstStyle/>
          <a:p>
            <a:r>
              <a:rPr lang="de-DE" dirty="0" err="1"/>
              <a:t>Pearson`s</a:t>
            </a:r>
            <a:r>
              <a:rPr lang="de-DE" dirty="0"/>
              <a:t> </a:t>
            </a:r>
            <a:r>
              <a:rPr lang="de-DE" dirty="0" err="1" smtClean="0"/>
              <a:t>chi</a:t>
            </a:r>
            <a:r>
              <a:rPr lang="de-DE" dirty="0" smtClean="0"/>
              <a:t>-Square </a:t>
            </a:r>
            <a:r>
              <a:rPr lang="de-DE" dirty="0" err="1" smtClean="0"/>
              <a:t>test</a:t>
            </a:r>
            <a:endParaRPr lang="de-DE" dirty="0"/>
          </a:p>
          <a:p>
            <a:r>
              <a:rPr lang="de-DE" dirty="0"/>
              <a:t>1900 </a:t>
            </a:r>
          </a:p>
          <a:p>
            <a:endParaRPr lang="de-DE" dirty="0"/>
          </a:p>
          <a:p>
            <a:endParaRPr lang="de-DE" dirty="0"/>
          </a:p>
          <a:p>
            <a:r>
              <a:rPr lang="de-DE" dirty="0" err="1" smtClean="0"/>
              <a:t>Correlation</a:t>
            </a:r>
            <a:r>
              <a:rPr lang="de-DE" dirty="0" smtClean="0"/>
              <a:t> </a:t>
            </a:r>
            <a:r>
              <a:rPr lang="de-DE" dirty="0" err="1" smtClean="0"/>
              <a:t>and</a:t>
            </a:r>
            <a:r>
              <a:rPr lang="de-DE" dirty="0" smtClean="0"/>
              <a:t> </a:t>
            </a:r>
            <a:r>
              <a:rPr lang="de-DE" dirty="0" err="1" smtClean="0"/>
              <a:t>regression</a:t>
            </a:r>
            <a:endParaRPr lang="de-DE" dirty="0"/>
          </a:p>
        </p:txBody>
      </p:sp>
      <p:pic>
        <p:nvPicPr>
          <p:cNvPr id="182300" name="Picture 28" descr="Image:R. A. Fischer.jpg">
            <a:hlinkClick r:id="rId6"/>
          </p:cNvPr>
          <p:cNvPicPr>
            <a:picLocks noChangeAspect="1" noChangeArrowheads="1"/>
          </p:cNvPicPr>
          <p:nvPr/>
        </p:nvPicPr>
        <p:blipFill>
          <a:blip r:embed="rId7" cstate="print"/>
          <a:srcRect/>
          <a:stretch>
            <a:fillRect/>
          </a:stretch>
        </p:blipFill>
        <p:spPr bwMode="auto">
          <a:xfrm>
            <a:off x="5435600" y="2781300"/>
            <a:ext cx="2189163" cy="2663825"/>
          </a:xfrm>
          <a:prstGeom prst="rect">
            <a:avLst/>
          </a:prstGeom>
          <a:noFill/>
        </p:spPr>
      </p:pic>
      <p:sp>
        <p:nvSpPr>
          <p:cNvPr id="182301" name="Rectangle 29"/>
          <p:cNvSpPr>
            <a:spLocks noChangeArrowheads="1"/>
          </p:cNvSpPr>
          <p:nvPr/>
        </p:nvSpPr>
        <p:spPr bwMode="auto">
          <a:xfrm>
            <a:off x="4427538" y="5661025"/>
            <a:ext cx="4032250" cy="366713"/>
          </a:xfrm>
          <a:prstGeom prst="rect">
            <a:avLst/>
          </a:prstGeom>
          <a:noFill/>
          <a:ln w="9525">
            <a:noFill/>
            <a:miter lim="800000"/>
            <a:headEnd/>
            <a:tailEnd/>
          </a:ln>
          <a:effectLst/>
        </p:spPr>
        <p:txBody>
          <a:bodyPr wrap="none" anchor="ctr">
            <a:spAutoFit/>
          </a:bodyPr>
          <a:lstStyle/>
          <a:p>
            <a:r>
              <a:rPr lang="de-DE"/>
              <a:t>Sir Ronald Aylmer Fisher (1890-1962)</a:t>
            </a:r>
          </a:p>
        </p:txBody>
      </p:sp>
      <p:sp>
        <p:nvSpPr>
          <p:cNvPr id="182302" name="Rectangle 30"/>
          <p:cNvSpPr>
            <a:spLocks noChangeArrowheads="1"/>
          </p:cNvSpPr>
          <p:nvPr/>
        </p:nvSpPr>
        <p:spPr bwMode="auto">
          <a:xfrm>
            <a:off x="684213" y="5661025"/>
            <a:ext cx="2813050" cy="366713"/>
          </a:xfrm>
          <a:prstGeom prst="rect">
            <a:avLst/>
          </a:prstGeom>
          <a:noFill/>
          <a:ln w="9525">
            <a:noFill/>
            <a:miter lim="800000"/>
            <a:headEnd/>
            <a:tailEnd/>
          </a:ln>
          <a:effectLst/>
        </p:spPr>
        <p:txBody>
          <a:bodyPr wrap="none" anchor="ctr">
            <a:spAutoFit/>
          </a:bodyPr>
          <a:lstStyle/>
          <a:p>
            <a:r>
              <a:rPr lang="de-DE"/>
              <a:t>Karl Pearson (1857-1936)</a:t>
            </a:r>
          </a:p>
        </p:txBody>
      </p:sp>
    </p:spTree>
    <p:extLst>
      <p:ext uri="{BB962C8B-B14F-4D97-AF65-F5344CB8AC3E}">
        <p14:creationId xmlns:p14="http://schemas.microsoft.com/office/powerpoint/2010/main" val="5041666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985" y="188640"/>
            <a:ext cx="6186502" cy="1143000"/>
          </a:xfrm>
        </p:spPr>
        <p:txBody>
          <a:bodyPr/>
          <a:lstStyle/>
          <a:p>
            <a:r>
              <a:rPr lang="en-US" sz="2400" dirty="0" smtClean="0"/>
              <a:t>Analysis of Variance (ANOVA)</a:t>
            </a:r>
            <a:endParaRPr lang="en-US" sz="2400" dirty="0"/>
          </a:p>
        </p:txBody>
      </p:sp>
      <p:sp>
        <p:nvSpPr>
          <p:cNvPr id="3" name="Inhaltsplatzhalter 2"/>
          <p:cNvSpPr>
            <a:spLocks noGrp="1"/>
          </p:cNvSpPr>
          <p:nvPr>
            <p:ph idx="1"/>
          </p:nvPr>
        </p:nvSpPr>
        <p:spPr>
          <a:xfrm>
            <a:off x="288000" y="972000"/>
            <a:ext cx="8524875" cy="4313238"/>
          </a:xfrm>
        </p:spPr>
        <p:txBody>
          <a:bodyPr/>
          <a:lstStyle/>
          <a:p>
            <a:pPr eaLnBrk="1" hangingPunct="1">
              <a:spcBef>
                <a:spcPts val="600"/>
              </a:spcBef>
              <a:spcAft>
                <a:spcPts val="0"/>
              </a:spcAft>
              <a:buSzPct val="150000"/>
              <a:buNone/>
            </a:pPr>
            <a:endParaRPr lang="en-US" sz="2000" b="1" dirty="0" smtClean="0"/>
          </a:p>
          <a:p>
            <a:pPr eaLnBrk="1" hangingPunct="1">
              <a:spcBef>
                <a:spcPts val="600"/>
              </a:spcBef>
              <a:buSzPct val="150000"/>
            </a:pPr>
            <a:r>
              <a:rPr lang="en-US" sz="2000" dirty="0" smtClean="0"/>
              <a:t>Situation: Compare the means of k samples (k&gt;2)</a:t>
            </a:r>
          </a:p>
          <a:p>
            <a:pPr eaLnBrk="1" hangingPunct="1">
              <a:spcBef>
                <a:spcPts val="600"/>
              </a:spcBef>
              <a:buSzPct val="150000"/>
            </a:pPr>
            <a:r>
              <a:rPr lang="en-US" sz="2000" dirty="0" smtClean="0"/>
              <a:t>Assumption: normal distribution of the population, </a:t>
            </a:r>
            <a:r>
              <a:rPr lang="en-US" sz="2000" b="1" dirty="0" smtClean="0">
                <a:latin typeface="Symbol" pitchFamily="18" charset="2"/>
                <a:sym typeface="Wingdings" pitchFamily="2" charset="2"/>
              </a:rPr>
              <a:t>s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1 </a:t>
            </a:r>
            <a:r>
              <a:rPr lang="en-US" sz="2000" b="1" dirty="0">
                <a:latin typeface="Symbol" pitchFamily="18" charset="2"/>
                <a:sym typeface="Wingdings" pitchFamily="2" charset="2"/>
              </a:rPr>
              <a:t>= s</a:t>
            </a:r>
            <a:r>
              <a:rPr lang="en-US" sz="2000" b="1" baseline="-25000" dirty="0">
                <a:latin typeface="Symbol" pitchFamily="18" charset="2"/>
                <a:sym typeface="Wingdings" pitchFamily="2" charset="2"/>
              </a:rPr>
              <a:t>2</a:t>
            </a:r>
            <a:r>
              <a:rPr lang="en-US" sz="2000" b="1" dirty="0">
                <a:latin typeface="Symbol" pitchFamily="18" charset="2"/>
                <a:sym typeface="Wingdings" pitchFamily="2" charset="2"/>
              </a:rPr>
              <a:t> </a:t>
            </a:r>
            <a:r>
              <a:rPr lang="en-US" sz="2000" dirty="0">
                <a:sym typeface="Wingdings" pitchFamily="2" charset="2"/>
              </a:rPr>
              <a:t>=…=</a:t>
            </a:r>
            <a:r>
              <a:rPr lang="en-US" sz="2000" b="1" dirty="0">
                <a:latin typeface="Symbol" pitchFamily="18" charset="2"/>
                <a:sym typeface="Wingdings" pitchFamily="2" charset="2"/>
              </a:rPr>
              <a:t> </a:t>
            </a:r>
            <a:r>
              <a:rPr lang="en-US" sz="2000" b="1" dirty="0" err="1" smtClean="0">
                <a:latin typeface="Symbol" pitchFamily="18" charset="2"/>
                <a:sym typeface="Wingdings" pitchFamily="2" charset="2"/>
              </a:rPr>
              <a:t>s</a:t>
            </a:r>
            <a:r>
              <a:rPr lang="en-US" sz="2000" b="1" baseline="-25000" dirty="0" err="1" smtClean="0">
                <a:sym typeface="Wingdings" pitchFamily="2" charset="2"/>
              </a:rPr>
              <a:t>k</a:t>
            </a:r>
            <a:endParaRPr lang="en-US" sz="2000" dirty="0" smtClean="0"/>
          </a:p>
          <a:p>
            <a:pPr eaLnBrk="1" hangingPunct="1">
              <a:spcBef>
                <a:spcPts val="600"/>
              </a:spcBef>
              <a:buSzPct val="150000"/>
            </a:pPr>
            <a:r>
              <a:rPr lang="en-US" sz="2000" dirty="0" smtClean="0"/>
              <a:t>Hypothesis: H</a:t>
            </a:r>
            <a:r>
              <a:rPr lang="en-US" sz="2000" baseline="-25000" dirty="0" smtClean="0"/>
              <a:t>0</a:t>
            </a:r>
            <a:r>
              <a:rPr lang="en-US" sz="2000" dirty="0" smtClean="0"/>
              <a:t>: </a:t>
            </a:r>
            <a:r>
              <a:rPr lang="en-US" sz="2000" dirty="0" smtClean="0">
                <a:latin typeface="Symbol" pitchFamily="18" charset="2"/>
              </a:rPr>
              <a:t>m</a:t>
            </a:r>
            <a:r>
              <a:rPr lang="en-US" sz="2000" baseline="-25000" dirty="0" smtClean="0"/>
              <a:t>1</a:t>
            </a:r>
            <a:r>
              <a:rPr lang="en-US" sz="2000" dirty="0" smtClean="0"/>
              <a:t>=</a:t>
            </a:r>
            <a:r>
              <a:rPr lang="en-US" sz="2000" dirty="0" smtClean="0">
                <a:latin typeface="Symbol" pitchFamily="18" charset="2"/>
              </a:rPr>
              <a:t> m</a:t>
            </a:r>
            <a:r>
              <a:rPr lang="en-US" sz="2000" baseline="-25000" dirty="0" smtClean="0"/>
              <a:t>2</a:t>
            </a:r>
            <a:r>
              <a:rPr lang="en-US" sz="2000" dirty="0" smtClean="0"/>
              <a:t> =…</a:t>
            </a:r>
            <a:r>
              <a:rPr lang="en-US" sz="2000" dirty="0" smtClean="0">
                <a:latin typeface="Symbol" pitchFamily="18" charset="2"/>
              </a:rPr>
              <a:t> </a:t>
            </a:r>
            <a:r>
              <a:rPr lang="en-US" sz="2000" dirty="0" smtClean="0"/>
              <a:t>=</a:t>
            </a:r>
            <a:r>
              <a:rPr lang="en-US" sz="2000" dirty="0" smtClean="0">
                <a:latin typeface="Symbol" pitchFamily="18" charset="2"/>
              </a:rPr>
              <a:t> </a:t>
            </a:r>
            <a:r>
              <a:rPr lang="en-US" sz="2000" dirty="0" err="1" smtClean="0">
                <a:latin typeface="Symbol" pitchFamily="18" charset="2"/>
              </a:rPr>
              <a:t>m</a:t>
            </a:r>
            <a:r>
              <a:rPr lang="en-US" sz="2000" baseline="-25000" dirty="0" err="1" smtClean="0"/>
              <a:t>k</a:t>
            </a:r>
            <a:r>
              <a:rPr lang="en-US" sz="2000" baseline="-25000" dirty="0" smtClean="0"/>
              <a:t> </a:t>
            </a:r>
            <a:r>
              <a:rPr lang="en-US" sz="2000" dirty="0" smtClean="0"/>
              <a:t>versus H</a:t>
            </a:r>
            <a:r>
              <a:rPr lang="en-US" sz="2000" baseline="-25000" dirty="0" smtClean="0"/>
              <a:t>1</a:t>
            </a:r>
            <a:r>
              <a:rPr lang="en-US" sz="2000" dirty="0" smtClean="0"/>
              <a:t>: </a:t>
            </a:r>
            <a:r>
              <a:rPr lang="en-US" sz="2000" dirty="0" smtClean="0">
                <a:latin typeface="Symbol" pitchFamily="18" charset="2"/>
              </a:rPr>
              <a:t>m</a:t>
            </a:r>
            <a:r>
              <a:rPr lang="en-US" sz="2000" baseline="-25000" dirty="0" smtClean="0"/>
              <a:t>i </a:t>
            </a:r>
            <a:r>
              <a:rPr lang="en-US" sz="2000" dirty="0" smtClean="0"/>
              <a:t>≠ </a:t>
            </a:r>
            <a:r>
              <a:rPr lang="en-US" sz="2000" dirty="0" err="1" smtClean="0">
                <a:latin typeface="Symbol" pitchFamily="18" charset="2"/>
              </a:rPr>
              <a:t>m</a:t>
            </a:r>
            <a:r>
              <a:rPr lang="en-US" sz="2000" baseline="-25000" dirty="0" err="1" smtClean="0"/>
              <a:t>j</a:t>
            </a:r>
            <a:r>
              <a:rPr lang="en-US" sz="2000" dirty="0" smtClean="0"/>
              <a:t> (i ≠ j): At least two of the 							      means differ</a:t>
            </a:r>
          </a:p>
          <a:p>
            <a:pPr eaLnBrk="1" hangingPunct="1">
              <a:spcBef>
                <a:spcPts val="600"/>
              </a:spcBef>
              <a:buSzPct val="150000"/>
            </a:pPr>
            <a:r>
              <a:rPr lang="en-US" sz="2000" dirty="0" smtClean="0"/>
              <a:t>Nowadays, linear mixed effects models are preferred instead of ANOVA</a:t>
            </a:r>
            <a:endParaRPr lang="en-US" sz="2000" dirty="0"/>
          </a:p>
        </p:txBody>
      </p:sp>
      <p:pic>
        <p:nvPicPr>
          <p:cNvPr id="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62137" y="5230786"/>
            <a:ext cx="170477" cy="357190"/>
          </a:xfrm>
          <a:prstGeom prst="rect">
            <a:avLst/>
          </a:prstGeom>
          <a:noFill/>
        </p:spPr>
      </p:pic>
      <p:sp>
        <p:nvSpPr>
          <p:cNvPr id="5" name="Textfeld 4"/>
          <p:cNvSpPr txBox="1"/>
          <p:nvPr/>
        </p:nvSpPr>
        <p:spPr bwMode="auto">
          <a:xfrm>
            <a:off x="2284893" y="4125880"/>
            <a:ext cx="2193229" cy="369332"/>
          </a:xfrm>
          <a:prstGeom prst="rect">
            <a:avLst/>
          </a:prstGeom>
          <a:noFill/>
          <a:ln w="9525">
            <a:noFill/>
            <a:miter lim="800000"/>
            <a:headEnd/>
            <a:tailEnd/>
          </a:ln>
        </p:spPr>
        <p:txBody>
          <a:bodyPr wrap="none" rtlCol="0">
            <a:spAutoFit/>
          </a:bodyPr>
          <a:lstStyle/>
          <a:p>
            <a:r>
              <a:rPr lang="en-US" sz="1800" dirty="0" smtClean="0">
                <a:solidFill>
                  <a:schemeClr val="tx1"/>
                </a:solidFill>
              </a:rPr>
              <a:t>|  |  |      |  |  |     |  |  |</a:t>
            </a:r>
          </a:p>
        </p:txBody>
      </p:sp>
      <p:sp>
        <p:nvSpPr>
          <p:cNvPr id="6" name="Geschweifte Klammer links 5"/>
          <p:cNvSpPr/>
          <p:nvPr/>
        </p:nvSpPr>
        <p:spPr bwMode="auto">
          <a:xfrm rot="5400000">
            <a:off x="2471622" y="3816319"/>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7" name="Geschweifte Klammer links 6"/>
          <p:cNvSpPr/>
          <p:nvPr/>
        </p:nvSpPr>
        <p:spPr bwMode="auto">
          <a:xfrm rot="5400000">
            <a:off x="3271722" y="3816321"/>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8" name="Geschweifte Klammer links 7"/>
          <p:cNvSpPr/>
          <p:nvPr/>
        </p:nvSpPr>
        <p:spPr bwMode="auto">
          <a:xfrm rot="5400000">
            <a:off x="4005147" y="3816323"/>
            <a:ext cx="261938" cy="471489"/>
          </a:xfrm>
          <a:prstGeom prst="leftBrace">
            <a:avLst/>
          </a:prstGeom>
          <a:no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en-US" sz="2400" b="0" i="0" u="none" strike="noStrike" cap="none" normalizeH="0" baseline="0" smtClean="0">
              <a:ln>
                <a:noFill/>
              </a:ln>
              <a:solidFill>
                <a:schemeClr val="bg1"/>
              </a:solidFill>
              <a:effectLst/>
              <a:latin typeface="Arial" charset="0"/>
              <a:cs typeface="Arial" charset="0"/>
            </a:endParaRPr>
          </a:p>
        </p:txBody>
      </p:sp>
      <p:sp>
        <p:nvSpPr>
          <p:cNvPr id="9" name="Textfeld 8"/>
          <p:cNvSpPr txBox="1"/>
          <p:nvPr/>
        </p:nvSpPr>
        <p:spPr bwMode="auto">
          <a:xfrm>
            <a:off x="2200161" y="3630580"/>
            <a:ext cx="830677" cy="307777"/>
          </a:xfrm>
          <a:prstGeom prst="rect">
            <a:avLst/>
          </a:prstGeom>
          <a:noFill/>
          <a:ln w="9525">
            <a:noFill/>
            <a:miter lim="800000"/>
            <a:headEnd/>
            <a:tailEnd/>
          </a:ln>
        </p:spPr>
        <p:txBody>
          <a:bodyPr wrap="none" rtlCol="0">
            <a:spAutoFit/>
          </a:bodyPr>
          <a:lstStyle/>
          <a:p>
            <a:r>
              <a:rPr lang="en-US" sz="1400" dirty="0" smtClean="0">
                <a:solidFill>
                  <a:schemeClr val="tx1"/>
                </a:solidFill>
              </a:rPr>
              <a:t>Group 1</a:t>
            </a:r>
          </a:p>
        </p:txBody>
      </p:sp>
      <p:sp>
        <p:nvSpPr>
          <p:cNvPr id="10" name="Textfeld 9"/>
          <p:cNvSpPr txBox="1"/>
          <p:nvPr/>
        </p:nvSpPr>
        <p:spPr bwMode="auto">
          <a:xfrm>
            <a:off x="2990736" y="3621055"/>
            <a:ext cx="830677" cy="307777"/>
          </a:xfrm>
          <a:prstGeom prst="rect">
            <a:avLst/>
          </a:prstGeom>
          <a:noFill/>
          <a:ln w="9525">
            <a:noFill/>
            <a:miter lim="800000"/>
            <a:headEnd/>
            <a:tailEnd/>
          </a:ln>
        </p:spPr>
        <p:txBody>
          <a:bodyPr wrap="none" rtlCol="0">
            <a:spAutoFit/>
          </a:bodyPr>
          <a:lstStyle/>
          <a:p>
            <a:r>
              <a:rPr lang="en-US" sz="1400" dirty="0" smtClean="0">
                <a:solidFill>
                  <a:schemeClr val="tx1"/>
                </a:solidFill>
              </a:rPr>
              <a:t>Group 2</a:t>
            </a:r>
          </a:p>
        </p:txBody>
      </p:sp>
      <p:sp>
        <p:nvSpPr>
          <p:cNvPr id="11" name="Textfeld 10"/>
          <p:cNvSpPr txBox="1"/>
          <p:nvPr/>
        </p:nvSpPr>
        <p:spPr bwMode="auto">
          <a:xfrm>
            <a:off x="3724161" y="3611530"/>
            <a:ext cx="830677" cy="307777"/>
          </a:xfrm>
          <a:prstGeom prst="rect">
            <a:avLst/>
          </a:prstGeom>
          <a:noFill/>
          <a:ln w="9525">
            <a:noFill/>
            <a:miter lim="800000"/>
            <a:headEnd/>
            <a:tailEnd/>
          </a:ln>
        </p:spPr>
        <p:txBody>
          <a:bodyPr wrap="none" rtlCol="0">
            <a:spAutoFit/>
          </a:bodyPr>
          <a:lstStyle/>
          <a:p>
            <a:r>
              <a:rPr lang="en-US" sz="1400" dirty="0" smtClean="0">
                <a:solidFill>
                  <a:schemeClr val="tx1"/>
                </a:solidFill>
              </a:rPr>
              <a:t>Group 3</a:t>
            </a:r>
          </a:p>
        </p:txBody>
      </p:sp>
      <p:cxnSp>
        <p:nvCxnSpPr>
          <p:cNvPr id="12" name="Gerade Verbindung mit Pfeil 11"/>
          <p:cNvCxnSpPr/>
          <p:nvPr/>
        </p:nvCxnSpPr>
        <p:spPr bwMode="auto">
          <a:xfrm>
            <a:off x="2362086" y="4516405"/>
            <a:ext cx="209550" cy="647700"/>
          </a:xfrm>
          <a:prstGeom prst="straightConnector1">
            <a:avLst/>
          </a:prstGeom>
          <a:noFill/>
          <a:ln w="28575" cap="flat" cmpd="sng" algn="ctr">
            <a:solidFill>
              <a:srgbClr val="00B050"/>
            </a:solidFill>
            <a:prstDash val="solid"/>
            <a:round/>
            <a:headEnd type="arrow"/>
            <a:tailEnd type="arrow"/>
          </a:ln>
          <a:effectLst/>
        </p:spPr>
      </p:cxnSp>
      <p:sp>
        <p:nvSpPr>
          <p:cNvPr id="13" name="Textfeld 12"/>
          <p:cNvSpPr txBox="1"/>
          <p:nvPr/>
        </p:nvSpPr>
        <p:spPr bwMode="auto">
          <a:xfrm>
            <a:off x="2619261" y="5278405"/>
            <a:ext cx="269626" cy="276999"/>
          </a:xfrm>
          <a:prstGeom prst="rect">
            <a:avLst/>
          </a:prstGeom>
          <a:noFill/>
          <a:ln w="9525">
            <a:noFill/>
            <a:miter lim="800000"/>
            <a:headEnd/>
            <a:tailEnd/>
          </a:ln>
        </p:spPr>
        <p:txBody>
          <a:bodyPr wrap="none" rtlCol="0">
            <a:spAutoFit/>
          </a:bodyPr>
          <a:lstStyle/>
          <a:p>
            <a:r>
              <a:rPr lang="en-US" sz="1800" b="1" baseline="-25000" dirty="0" smtClean="0">
                <a:solidFill>
                  <a:schemeClr val="tx1"/>
                </a:solidFill>
              </a:rPr>
              <a:t>1</a:t>
            </a:r>
          </a:p>
        </p:txBody>
      </p:sp>
      <p:pic>
        <p:nvPicPr>
          <p:cNvPr id="1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14612" y="5221261"/>
            <a:ext cx="170477" cy="357190"/>
          </a:xfrm>
          <a:prstGeom prst="rect">
            <a:avLst/>
          </a:prstGeom>
          <a:noFill/>
        </p:spPr>
      </p:pic>
      <p:sp>
        <p:nvSpPr>
          <p:cNvPr id="15" name="Textfeld 14"/>
          <p:cNvSpPr txBox="1"/>
          <p:nvPr/>
        </p:nvSpPr>
        <p:spPr bwMode="auto">
          <a:xfrm>
            <a:off x="3371736" y="5268880"/>
            <a:ext cx="269626" cy="276999"/>
          </a:xfrm>
          <a:prstGeom prst="rect">
            <a:avLst/>
          </a:prstGeom>
          <a:noFill/>
          <a:ln w="9525">
            <a:noFill/>
            <a:miter lim="800000"/>
            <a:headEnd/>
            <a:tailEnd/>
          </a:ln>
        </p:spPr>
        <p:txBody>
          <a:bodyPr wrap="none" rtlCol="0">
            <a:spAutoFit/>
          </a:bodyPr>
          <a:lstStyle/>
          <a:p>
            <a:r>
              <a:rPr lang="en-US" sz="1800" b="1" baseline="-25000" dirty="0" smtClean="0">
                <a:solidFill>
                  <a:schemeClr val="tx1"/>
                </a:solidFill>
              </a:rPr>
              <a:t>2</a:t>
            </a:r>
          </a:p>
        </p:txBody>
      </p:sp>
      <p:pic>
        <p:nvPicPr>
          <p:cNvPr id="16"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048037" y="5230786"/>
            <a:ext cx="170477" cy="357190"/>
          </a:xfrm>
          <a:prstGeom prst="rect">
            <a:avLst/>
          </a:prstGeom>
          <a:noFill/>
        </p:spPr>
      </p:pic>
      <p:sp>
        <p:nvSpPr>
          <p:cNvPr id="17" name="Textfeld 16"/>
          <p:cNvSpPr txBox="1"/>
          <p:nvPr/>
        </p:nvSpPr>
        <p:spPr bwMode="auto">
          <a:xfrm>
            <a:off x="4105161" y="5278405"/>
            <a:ext cx="269626" cy="276999"/>
          </a:xfrm>
          <a:prstGeom prst="rect">
            <a:avLst/>
          </a:prstGeom>
          <a:noFill/>
          <a:ln w="9525">
            <a:noFill/>
            <a:miter lim="800000"/>
            <a:headEnd/>
            <a:tailEnd/>
          </a:ln>
        </p:spPr>
        <p:txBody>
          <a:bodyPr wrap="none" rtlCol="0">
            <a:spAutoFit/>
          </a:bodyPr>
          <a:lstStyle/>
          <a:p>
            <a:r>
              <a:rPr lang="en-US" sz="1800" b="1" baseline="-25000" dirty="0" smtClean="0">
                <a:solidFill>
                  <a:schemeClr val="tx1"/>
                </a:solidFill>
              </a:rPr>
              <a:t>3</a:t>
            </a:r>
          </a:p>
        </p:txBody>
      </p:sp>
      <p:cxnSp>
        <p:nvCxnSpPr>
          <p:cNvPr id="18" name="Gerade Verbindung mit Pfeil 17"/>
          <p:cNvCxnSpPr/>
          <p:nvPr/>
        </p:nvCxnSpPr>
        <p:spPr bwMode="auto">
          <a:xfrm>
            <a:off x="2619261" y="4516405"/>
            <a:ext cx="9525" cy="600075"/>
          </a:xfrm>
          <a:prstGeom prst="straightConnector1">
            <a:avLst/>
          </a:prstGeom>
          <a:noFill/>
          <a:ln w="28575" cap="flat" cmpd="sng" algn="ctr">
            <a:solidFill>
              <a:srgbClr val="00B050"/>
            </a:solidFill>
            <a:prstDash val="solid"/>
            <a:round/>
            <a:headEnd type="arrow"/>
            <a:tailEnd type="arrow"/>
          </a:ln>
          <a:effectLst/>
        </p:spPr>
      </p:cxnSp>
      <p:cxnSp>
        <p:nvCxnSpPr>
          <p:cNvPr id="19" name="Gerade Verbindung mit Pfeil 18"/>
          <p:cNvCxnSpPr/>
          <p:nvPr/>
        </p:nvCxnSpPr>
        <p:spPr bwMode="auto">
          <a:xfrm flipH="1">
            <a:off x="2685936"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0" name="Gerade Verbindung mit Pfeil 19"/>
          <p:cNvCxnSpPr/>
          <p:nvPr/>
        </p:nvCxnSpPr>
        <p:spPr bwMode="auto">
          <a:xfrm>
            <a:off x="3162186" y="4525930"/>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1" name="Gerade Verbindung mit Pfeil 20"/>
          <p:cNvCxnSpPr/>
          <p:nvPr/>
        </p:nvCxnSpPr>
        <p:spPr bwMode="auto">
          <a:xfrm>
            <a:off x="3428886" y="4535455"/>
            <a:ext cx="0" cy="561975"/>
          </a:xfrm>
          <a:prstGeom prst="straightConnector1">
            <a:avLst/>
          </a:prstGeom>
          <a:noFill/>
          <a:ln w="28575" cap="flat" cmpd="sng" algn="ctr">
            <a:solidFill>
              <a:srgbClr val="00B050"/>
            </a:solidFill>
            <a:prstDash val="solid"/>
            <a:round/>
            <a:headEnd type="arrow"/>
            <a:tailEnd type="arrow"/>
          </a:ln>
          <a:effectLst/>
        </p:spPr>
      </p:cxnSp>
      <p:cxnSp>
        <p:nvCxnSpPr>
          <p:cNvPr id="22" name="Gerade Verbindung mit Pfeil 21"/>
          <p:cNvCxnSpPr/>
          <p:nvPr/>
        </p:nvCxnSpPr>
        <p:spPr bwMode="auto">
          <a:xfrm flipH="1">
            <a:off x="3476511" y="4497355"/>
            <a:ext cx="133350" cy="666750"/>
          </a:xfrm>
          <a:prstGeom prst="straightConnector1">
            <a:avLst/>
          </a:prstGeom>
          <a:noFill/>
          <a:ln w="28575" cap="flat" cmpd="sng" algn="ctr">
            <a:solidFill>
              <a:srgbClr val="00B050"/>
            </a:solidFill>
            <a:prstDash val="solid"/>
            <a:round/>
            <a:headEnd type="arrow"/>
            <a:tailEnd type="arrow"/>
          </a:ln>
          <a:effectLst/>
        </p:spPr>
      </p:cxnSp>
      <p:cxnSp>
        <p:nvCxnSpPr>
          <p:cNvPr id="23" name="Gerade Verbindung mit Pfeil 22"/>
          <p:cNvCxnSpPr/>
          <p:nvPr/>
        </p:nvCxnSpPr>
        <p:spPr bwMode="auto">
          <a:xfrm>
            <a:off x="3914661" y="4478305"/>
            <a:ext cx="209550" cy="647700"/>
          </a:xfrm>
          <a:prstGeom prst="straightConnector1">
            <a:avLst/>
          </a:prstGeom>
          <a:noFill/>
          <a:ln w="28575" cap="flat" cmpd="sng" algn="ctr">
            <a:solidFill>
              <a:srgbClr val="00B050"/>
            </a:solidFill>
            <a:prstDash val="solid"/>
            <a:round/>
            <a:headEnd type="arrow"/>
            <a:tailEnd type="arrow"/>
          </a:ln>
          <a:effectLst/>
        </p:spPr>
      </p:cxnSp>
      <p:cxnSp>
        <p:nvCxnSpPr>
          <p:cNvPr id="24" name="Gerade Verbindung mit Pfeil 23"/>
          <p:cNvCxnSpPr/>
          <p:nvPr/>
        </p:nvCxnSpPr>
        <p:spPr bwMode="auto">
          <a:xfrm>
            <a:off x="4162311" y="4478305"/>
            <a:ext cx="19050" cy="600075"/>
          </a:xfrm>
          <a:prstGeom prst="straightConnector1">
            <a:avLst/>
          </a:prstGeom>
          <a:noFill/>
          <a:ln w="28575" cap="flat" cmpd="sng" algn="ctr">
            <a:solidFill>
              <a:srgbClr val="00B050"/>
            </a:solidFill>
            <a:prstDash val="solid"/>
            <a:round/>
            <a:headEnd type="arrow"/>
            <a:tailEnd type="arrow"/>
          </a:ln>
          <a:effectLst/>
        </p:spPr>
      </p:cxnSp>
      <p:cxnSp>
        <p:nvCxnSpPr>
          <p:cNvPr id="25" name="Gerade Verbindung mit Pfeil 24"/>
          <p:cNvCxnSpPr/>
          <p:nvPr/>
        </p:nvCxnSpPr>
        <p:spPr bwMode="auto">
          <a:xfrm flipH="1">
            <a:off x="4228986" y="4497355"/>
            <a:ext cx="104775" cy="628650"/>
          </a:xfrm>
          <a:prstGeom prst="straightConnector1">
            <a:avLst/>
          </a:prstGeom>
          <a:noFill/>
          <a:ln w="28575" cap="flat" cmpd="sng" algn="ctr">
            <a:solidFill>
              <a:srgbClr val="00B050"/>
            </a:solidFill>
            <a:prstDash val="solid"/>
            <a:round/>
            <a:headEnd type="arrow"/>
            <a:tailEnd type="arrow"/>
          </a:ln>
          <a:effectLst/>
        </p:spPr>
      </p:cxnSp>
      <p:cxnSp>
        <p:nvCxnSpPr>
          <p:cNvPr id="26" name="Gerade Verbindung mit Pfeil 25"/>
          <p:cNvCxnSpPr/>
          <p:nvPr/>
        </p:nvCxnSpPr>
        <p:spPr bwMode="auto">
          <a:xfrm>
            <a:off x="2771661" y="5535580"/>
            <a:ext cx="600088" cy="628656"/>
          </a:xfrm>
          <a:prstGeom prst="straightConnector1">
            <a:avLst/>
          </a:prstGeom>
          <a:noFill/>
          <a:ln w="28575" cap="flat" cmpd="sng" algn="ctr">
            <a:solidFill>
              <a:srgbClr val="FF0000"/>
            </a:solidFill>
            <a:prstDash val="solid"/>
            <a:round/>
            <a:headEnd type="arrow"/>
            <a:tailEnd type="arrow"/>
          </a:ln>
          <a:effectLst/>
        </p:spPr>
      </p:cxnSp>
      <p:cxnSp>
        <p:nvCxnSpPr>
          <p:cNvPr id="27" name="Gerade Verbindung mit Pfeil 26"/>
          <p:cNvCxnSpPr/>
          <p:nvPr/>
        </p:nvCxnSpPr>
        <p:spPr bwMode="auto">
          <a:xfrm flipH="1">
            <a:off x="3409377" y="5489071"/>
            <a:ext cx="5767" cy="684690"/>
          </a:xfrm>
          <a:prstGeom prst="straightConnector1">
            <a:avLst/>
          </a:prstGeom>
          <a:noFill/>
          <a:ln w="28575" cap="flat" cmpd="sng" algn="ctr">
            <a:solidFill>
              <a:srgbClr val="FF0000"/>
            </a:solidFill>
            <a:prstDash val="solid"/>
            <a:round/>
            <a:headEnd type="arrow"/>
            <a:tailEnd type="arrow"/>
          </a:ln>
          <a:effectLst/>
        </p:spPr>
      </p:cxnSp>
      <p:cxnSp>
        <p:nvCxnSpPr>
          <p:cNvPr id="28" name="Gerade Verbindung mit Pfeil 27"/>
          <p:cNvCxnSpPr/>
          <p:nvPr/>
        </p:nvCxnSpPr>
        <p:spPr bwMode="auto">
          <a:xfrm flipH="1">
            <a:off x="3487152" y="5535580"/>
            <a:ext cx="665635" cy="601563"/>
          </a:xfrm>
          <a:prstGeom prst="straightConnector1">
            <a:avLst/>
          </a:prstGeom>
          <a:noFill/>
          <a:ln w="28575" cap="flat" cmpd="sng" algn="ctr">
            <a:solidFill>
              <a:srgbClr val="FF0000"/>
            </a:solidFill>
            <a:prstDash val="solid"/>
            <a:round/>
            <a:headEnd type="arrow"/>
            <a:tailEnd type="arrow"/>
          </a:ln>
          <a:effectLst/>
        </p:spPr>
      </p:cxnSp>
      <p:sp>
        <p:nvSpPr>
          <p:cNvPr id="29" name="Textfeld 28"/>
          <p:cNvSpPr txBox="1"/>
          <p:nvPr/>
        </p:nvSpPr>
        <p:spPr bwMode="auto">
          <a:xfrm>
            <a:off x="4476636" y="4154455"/>
            <a:ext cx="1924050" cy="353943"/>
          </a:xfrm>
          <a:prstGeom prst="rect">
            <a:avLst/>
          </a:prstGeom>
          <a:noFill/>
          <a:ln w="9525">
            <a:noFill/>
            <a:miter lim="800000"/>
            <a:headEnd/>
            <a:tailEnd/>
          </a:ln>
        </p:spPr>
        <p:txBody>
          <a:bodyPr wrap="square" rtlCol="0">
            <a:spAutoFit/>
          </a:bodyPr>
          <a:lstStyle/>
          <a:p>
            <a:r>
              <a:rPr lang="en-US" sz="1700" dirty="0" smtClean="0">
                <a:solidFill>
                  <a:schemeClr val="tx1"/>
                </a:solidFill>
              </a:rPr>
              <a:t>all observations x</a:t>
            </a:r>
            <a:r>
              <a:rPr lang="en-US" sz="1700" baseline="-25000" dirty="0" smtClean="0">
                <a:solidFill>
                  <a:schemeClr val="tx1"/>
                </a:solidFill>
              </a:rPr>
              <a:t>ij</a:t>
            </a:r>
            <a:endParaRPr lang="en-US" sz="1700" dirty="0" smtClean="0">
              <a:solidFill>
                <a:schemeClr val="tx1"/>
              </a:solidFill>
            </a:endParaRPr>
          </a:p>
        </p:txBody>
      </p:sp>
      <p:pic>
        <p:nvPicPr>
          <p:cNvPr id="30"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43187" y="6230911"/>
            <a:ext cx="219049" cy="458960"/>
          </a:xfrm>
          <a:prstGeom prst="rect">
            <a:avLst/>
          </a:prstGeom>
          <a:noFill/>
        </p:spPr>
      </p:pic>
      <p:sp>
        <p:nvSpPr>
          <p:cNvPr id="31" name="Textfeld 30"/>
          <p:cNvSpPr txBox="1"/>
          <p:nvPr/>
        </p:nvSpPr>
        <p:spPr>
          <a:xfrm>
            <a:off x="378351" y="4476884"/>
            <a:ext cx="1980029" cy="646331"/>
          </a:xfrm>
          <a:prstGeom prst="rect">
            <a:avLst/>
          </a:prstGeom>
          <a:noFill/>
        </p:spPr>
        <p:txBody>
          <a:bodyPr wrap="none" rtlCol="0">
            <a:spAutoFit/>
          </a:bodyPr>
          <a:lstStyle/>
          <a:p>
            <a:pPr algn="ctr">
              <a:spcAft>
                <a:spcPts val="0"/>
              </a:spcAft>
            </a:pPr>
            <a:r>
              <a:rPr lang="en-US" sz="1800" b="1" dirty="0" smtClean="0">
                <a:solidFill>
                  <a:schemeClr val="tx1"/>
                </a:solidFill>
              </a:rPr>
              <a:t>Variability </a:t>
            </a:r>
          </a:p>
          <a:p>
            <a:pPr algn="ctr">
              <a:spcAft>
                <a:spcPts val="0"/>
              </a:spcAft>
            </a:pPr>
            <a:r>
              <a:rPr lang="en-US" sz="1800" b="1" dirty="0" smtClean="0">
                <a:solidFill>
                  <a:schemeClr val="tx1"/>
                </a:solidFill>
              </a:rPr>
              <a:t>within the group</a:t>
            </a:r>
            <a:endParaRPr lang="en-US" sz="1800" b="1" dirty="0">
              <a:solidFill>
                <a:schemeClr val="tx1"/>
              </a:solidFill>
            </a:endParaRPr>
          </a:p>
        </p:txBody>
      </p:sp>
      <p:sp>
        <p:nvSpPr>
          <p:cNvPr id="32" name="Textfeld 31"/>
          <p:cNvSpPr txBox="1"/>
          <p:nvPr/>
        </p:nvSpPr>
        <p:spPr>
          <a:xfrm>
            <a:off x="340220" y="5742806"/>
            <a:ext cx="2595647" cy="646331"/>
          </a:xfrm>
          <a:prstGeom prst="rect">
            <a:avLst/>
          </a:prstGeom>
          <a:noFill/>
        </p:spPr>
        <p:txBody>
          <a:bodyPr wrap="none" rtlCol="0">
            <a:spAutoFit/>
          </a:bodyPr>
          <a:lstStyle/>
          <a:p>
            <a:pPr algn="ctr">
              <a:spcAft>
                <a:spcPts val="0"/>
              </a:spcAft>
            </a:pPr>
            <a:r>
              <a:rPr lang="en-US" sz="1800" b="1" dirty="0" smtClean="0">
                <a:solidFill>
                  <a:schemeClr val="tx1"/>
                </a:solidFill>
              </a:rPr>
              <a:t>Difference /Variability </a:t>
            </a:r>
          </a:p>
          <a:p>
            <a:pPr algn="ctr">
              <a:spcAft>
                <a:spcPts val="0"/>
              </a:spcAft>
            </a:pPr>
            <a:r>
              <a:rPr lang="en-US" sz="1800" b="1" dirty="0" smtClean="0">
                <a:solidFill>
                  <a:schemeClr val="tx1"/>
                </a:solidFill>
              </a:rPr>
              <a:t>between the groups</a:t>
            </a:r>
            <a:endParaRPr lang="en-US" sz="1800" b="1" dirty="0">
              <a:solidFill>
                <a:schemeClr val="tx1"/>
              </a:solidFill>
            </a:endParaRPr>
          </a:p>
        </p:txBody>
      </p:sp>
      <p:sp>
        <p:nvSpPr>
          <p:cNvPr id="33" name="Rechteck 32"/>
          <p:cNvSpPr/>
          <p:nvPr/>
        </p:nvSpPr>
        <p:spPr>
          <a:xfrm>
            <a:off x="3657601" y="6209989"/>
            <a:ext cx="4572000" cy="369332"/>
          </a:xfrm>
          <a:prstGeom prst="rect">
            <a:avLst/>
          </a:prstGeom>
        </p:spPr>
        <p:txBody>
          <a:bodyPr>
            <a:spAutoFit/>
          </a:bodyPr>
          <a:lstStyle/>
          <a:p>
            <a:r>
              <a:rPr lang="en-US" sz="1800" kern="0" dirty="0" smtClean="0">
                <a:solidFill>
                  <a:srgbClr val="000000"/>
                </a:solidFill>
                <a:latin typeface="Arial"/>
                <a:cs typeface="Arial"/>
              </a:rPr>
              <a:t> = is the overall mean of the variable                  </a:t>
            </a:r>
            <a:endParaRPr lang="en-US" dirty="0"/>
          </a:p>
        </p:txBody>
      </p:sp>
      <p:sp>
        <p:nvSpPr>
          <p:cNvPr id="34" name="Rechteck 33"/>
          <p:cNvSpPr/>
          <p:nvPr/>
        </p:nvSpPr>
        <p:spPr>
          <a:xfrm>
            <a:off x="4330997" y="5160909"/>
            <a:ext cx="4572000" cy="307777"/>
          </a:xfrm>
          <a:prstGeom prst="rect">
            <a:avLst/>
          </a:prstGeom>
        </p:spPr>
        <p:txBody>
          <a:bodyPr>
            <a:spAutoFit/>
          </a:bodyPr>
          <a:lstStyle/>
          <a:p>
            <a:r>
              <a:rPr lang="en-US" sz="1400" kern="0" dirty="0" smtClean="0">
                <a:solidFill>
                  <a:srgbClr val="000000"/>
                </a:solidFill>
                <a:latin typeface="Arial"/>
                <a:cs typeface="Arial"/>
              </a:rPr>
              <a:t>= means within the groups</a:t>
            </a:r>
            <a:endParaRPr lang="en-US" sz="1400" dirty="0"/>
          </a:p>
        </p:txBody>
      </p:sp>
    </p:spTree>
    <p:extLst>
      <p:ext uri="{BB962C8B-B14F-4D97-AF65-F5344CB8AC3E}">
        <p14:creationId xmlns:p14="http://schemas.microsoft.com/office/powerpoint/2010/main" val="15743953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3"/>
          <p:cNvSpPr>
            <a:spLocks noGrp="1"/>
          </p:cNvSpPr>
          <p:nvPr>
            <p:ph type="dt" sz="half" idx="4294967295"/>
          </p:nvPr>
        </p:nvSpPr>
        <p:spPr>
          <a:xfrm>
            <a:off x="0" y="6357958"/>
            <a:ext cx="1187624" cy="365125"/>
          </a:xfrm>
          <a:prstGeom prst="rect">
            <a:avLst/>
          </a:prstGeom>
        </p:spPr>
        <p:txBody>
          <a:bodyPr/>
          <a:lstStyle/>
          <a:p>
            <a:r>
              <a:rPr lang="en-US" dirty="0" smtClean="0"/>
              <a:t>Copyright Andy Field</a:t>
            </a:r>
            <a:endParaRPr lang="en-US" dirty="0"/>
          </a:p>
        </p:txBody>
      </p:sp>
      <p:sp>
        <p:nvSpPr>
          <p:cNvPr id="66562" name="Rectangle 2"/>
          <p:cNvSpPr>
            <a:spLocks noGrp="1" noChangeArrowheads="1"/>
          </p:cNvSpPr>
          <p:nvPr>
            <p:ph type="title"/>
          </p:nvPr>
        </p:nvSpPr>
        <p:spPr>
          <a:xfrm>
            <a:off x="387631" y="188640"/>
            <a:ext cx="6329378" cy="1143000"/>
          </a:xfrm>
        </p:spPr>
        <p:txBody>
          <a:bodyPr/>
          <a:lstStyle/>
          <a:p>
            <a:r>
              <a:rPr lang="en-GB" sz="4000" dirty="0"/>
              <a:t>Why Not Use Lots of </a:t>
            </a:r>
            <a:r>
              <a:rPr lang="en-GB" sz="4000" i="1" dirty="0"/>
              <a:t>t</a:t>
            </a:r>
            <a:r>
              <a:rPr lang="en-GB" sz="4000" dirty="0"/>
              <a:t>-Tests?</a:t>
            </a:r>
            <a:endParaRPr lang="en-US" sz="4000" dirty="0"/>
          </a:p>
        </p:txBody>
      </p:sp>
      <p:sp>
        <p:nvSpPr>
          <p:cNvPr id="66563" name="Rectangle 3"/>
          <p:cNvSpPr>
            <a:spLocks noGrp="1" noChangeArrowheads="1"/>
          </p:cNvSpPr>
          <p:nvPr>
            <p:ph type="body" idx="1"/>
          </p:nvPr>
        </p:nvSpPr>
        <p:spPr>
          <a:xfrm>
            <a:off x="959644" y="1628800"/>
            <a:ext cx="6923087" cy="1684338"/>
          </a:xfrm>
        </p:spPr>
        <p:txBody>
          <a:bodyPr/>
          <a:lstStyle/>
          <a:p>
            <a:pPr marL="0" indent="0">
              <a:lnSpc>
                <a:spcPct val="90000"/>
              </a:lnSpc>
              <a:buNone/>
            </a:pPr>
            <a:r>
              <a:rPr lang="en-US" sz="2400" dirty="0"/>
              <a:t>If we want to compare several means why don’t we compare pairs of means with </a:t>
            </a:r>
            <a:r>
              <a:rPr lang="en-US" sz="2400" i="1" dirty="0"/>
              <a:t>t</a:t>
            </a:r>
            <a:r>
              <a:rPr lang="en-US" sz="2400" dirty="0"/>
              <a:t>-tests?</a:t>
            </a:r>
          </a:p>
          <a:p>
            <a:pPr lvl="1">
              <a:lnSpc>
                <a:spcPct val="90000"/>
              </a:lnSpc>
            </a:pPr>
            <a:r>
              <a:rPr lang="en-US" sz="2000" dirty="0"/>
              <a:t>Can’t look at several independent variables.</a:t>
            </a:r>
          </a:p>
          <a:p>
            <a:pPr lvl="1">
              <a:lnSpc>
                <a:spcPct val="90000"/>
              </a:lnSpc>
            </a:pPr>
            <a:r>
              <a:rPr lang="en-US" sz="2000" dirty="0"/>
              <a:t>Inflates the Type I error rate.</a:t>
            </a:r>
          </a:p>
        </p:txBody>
      </p:sp>
      <p:grpSp>
        <p:nvGrpSpPr>
          <p:cNvPr id="2" name="Group 4"/>
          <p:cNvGrpSpPr>
            <a:grpSpLocks/>
          </p:cNvGrpSpPr>
          <p:nvPr/>
        </p:nvGrpSpPr>
        <p:grpSpPr bwMode="auto">
          <a:xfrm>
            <a:off x="1331913" y="3581400"/>
            <a:ext cx="669925" cy="2438400"/>
            <a:chOff x="278" y="2455"/>
            <a:chExt cx="422" cy="1474"/>
          </a:xfrm>
        </p:grpSpPr>
        <p:sp>
          <p:nvSpPr>
            <p:cNvPr id="66565" name="Oval 5"/>
            <p:cNvSpPr>
              <a:spLocks noChangeArrowheads="1"/>
            </p:cNvSpPr>
            <p:nvPr/>
          </p:nvSpPr>
          <p:spPr bwMode="auto">
            <a:xfrm>
              <a:off x="292" y="245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1</a:t>
              </a:r>
            </a:p>
          </p:txBody>
        </p:sp>
        <p:sp>
          <p:nvSpPr>
            <p:cNvPr id="66566" name="Rectangle 6"/>
            <p:cNvSpPr>
              <a:spLocks noChangeArrowheads="1"/>
            </p:cNvSpPr>
            <p:nvPr/>
          </p:nvSpPr>
          <p:spPr bwMode="auto">
            <a:xfrm>
              <a:off x="278" y="2983"/>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dirty="0">
                  <a:solidFill>
                    <a:schemeClr val="accent2"/>
                  </a:solidFill>
                  <a:effectLst>
                    <a:outerShdw blurRad="38100" dist="38100" dir="2700000" algn="tl">
                      <a:srgbClr val="000000"/>
                    </a:outerShdw>
                  </a:effectLst>
                  <a:latin typeface="Comic Sans MS" pitchFamily="66" charset="0"/>
                </a:rPr>
                <a:t>2</a:t>
              </a:r>
            </a:p>
          </p:txBody>
        </p:sp>
        <p:sp>
          <p:nvSpPr>
            <p:cNvPr id="66567" name="AutoShape 7"/>
            <p:cNvSpPr>
              <a:spLocks noChangeArrowheads="1"/>
            </p:cNvSpPr>
            <p:nvPr/>
          </p:nvSpPr>
          <p:spPr bwMode="auto">
            <a:xfrm>
              <a:off x="292" y="3520"/>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3</a:t>
              </a:r>
            </a:p>
          </p:txBody>
        </p:sp>
      </p:grpSp>
      <p:grpSp>
        <p:nvGrpSpPr>
          <p:cNvPr id="3" name="Group 8"/>
          <p:cNvGrpSpPr>
            <a:grpSpLocks/>
          </p:cNvGrpSpPr>
          <p:nvPr/>
        </p:nvGrpSpPr>
        <p:grpSpPr bwMode="auto">
          <a:xfrm>
            <a:off x="3348038" y="3679118"/>
            <a:ext cx="2203450" cy="690419"/>
            <a:chOff x="1447" y="2535"/>
            <a:chExt cx="1388" cy="437"/>
          </a:xfrm>
        </p:grpSpPr>
        <p:sp>
          <p:nvSpPr>
            <p:cNvPr id="66569" name="Oval 9"/>
            <p:cNvSpPr>
              <a:spLocks noChangeArrowheads="1"/>
            </p:cNvSpPr>
            <p:nvPr/>
          </p:nvSpPr>
          <p:spPr bwMode="auto">
            <a:xfrm>
              <a:off x="1447" y="253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dirty="0">
                  <a:effectLst>
                    <a:outerShdw blurRad="38100" dist="38100" dir="2700000" algn="tl">
                      <a:srgbClr val="FFFFFF"/>
                    </a:outerShdw>
                  </a:effectLst>
                  <a:latin typeface="Comic Sans MS" pitchFamily="66" charset="0"/>
                </a:rPr>
                <a:t>1</a:t>
              </a:r>
            </a:p>
          </p:txBody>
        </p:sp>
        <p:sp>
          <p:nvSpPr>
            <p:cNvPr id="66570" name="Rectangle 10"/>
            <p:cNvSpPr>
              <a:spLocks noChangeArrowheads="1"/>
            </p:cNvSpPr>
            <p:nvPr/>
          </p:nvSpPr>
          <p:spPr bwMode="auto">
            <a:xfrm>
              <a:off x="2417" y="2554"/>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a:solidFill>
                    <a:schemeClr val="accent2"/>
                  </a:solidFill>
                  <a:effectLst>
                    <a:outerShdw blurRad="38100" dist="38100" dir="2700000" algn="tl">
                      <a:srgbClr val="000000"/>
                    </a:outerShdw>
                  </a:effectLst>
                  <a:latin typeface="Comic Sans MS" pitchFamily="66" charset="0"/>
                </a:rPr>
                <a:t>2</a:t>
              </a:r>
            </a:p>
          </p:txBody>
        </p:sp>
        <p:sp>
          <p:nvSpPr>
            <p:cNvPr id="66571" name="WordArt 11"/>
            <p:cNvSpPr>
              <a:spLocks noChangeArrowheads="1" noChangeShapeType="1" noTextEdit="1"/>
            </p:cNvSpPr>
            <p:nvPr/>
          </p:nvSpPr>
          <p:spPr bwMode="auto">
            <a:xfrm>
              <a:off x="1975" y="2665"/>
              <a:ext cx="296" cy="195"/>
            </a:xfrm>
            <a:prstGeom prst="rect">
              <a:avLst/>
            </a:prstGeom>
          </p:spPr>
          <p:txBody>
            <a:bodyPr wrap="none" fromWordArt="1">
              <a:prstTxWarp prst="textPlain">
                <a:avLst>
                  <a:gd name="adj" fmla="val 50000"/>
                </a:avLst>
              </a:prstTxWarp>
            </a:bodyPr>
            <a:lstStyle/>
            <a:p>
              <a:pPr algn="ctr"/>
              <a:r>
                <a:rPr lang="en-GB" sz="3600" kern="10" dirty="0" err="1">
                  <a:ln w="9525">
                    <a:solidFill>
                      <a:srgbClr val="000000"/>
                    </a:solidFill>
                    <a:round/>
                    <a:headEnd/>
                    <a:tailEnd/>
                  </a:ln>
                  <a:solidFill>
                    <a:srgbClr val="FFFFFF"/>
                  </a:solidFill>
                  <a:latin typeface="Arial Black"/>
                </a:rPr>
                <a:t>Vs</a:t>
              </a:r>
              <a:endParaRPr lang="en-GB" sz="3600" kern="10" dirty="0">
                <a:ln w="9525">
                  <a:solidFill>
                    <a:srgbClr val="000000"/>
                  </a:solidFill>
                  <a:round/>
                  <a:headEnd/>
                  <a:tailEnd/>
                </a:ln>
                <a:solidFill>
                  <a:srgbClr val="FFFFFF"/>
                </a:solidFill>
                <a:latin typeface="Arial Black"/>
              </a:endParaRPr>
            </a:p>
          </p:txBody>
        </p:sp>
      </p:grpSp>
      <p:grpSp>
        <p:nvGrpSpPr>
          <p:cNvPr id="4" name="Group 12"/>
          <p:cNvGrpSpPr>
            <a:grpSpLocks/>
          </p:cNvGrpSpPr>
          <p:nvPr/>
        </p:nvGrpSpPr>
        <p:grpSpPr bwMode="auto">
          <a:xfrm>
            <a:off x="3394075" y="4579941"/>
            <a:ext cx="2192338" cy="719138"/>
            <a:chOff x="1425" y="3076"/>
            <a:chExt cx="1381" cy="453"/>
          </a:xfrm>
        </p:grpSpPr>
        <p:sp>
          <p:nvSpPr>
            <p:cNvPr id="66573" name="Rectangle 13"/>
            <p:cNvSpPr>
              <a:spLocks noChangeArrowheads="1"/>
            </p:cNvSpPr>
            <p:nvPr/>
          </p:nvSpPr>
          <p:spPr bwMode="auto">
            <a:xfrm>
              <a:off x="1425" y="3111"/>
              <a:ext cx="418" cy="418"/>
            </a:xfrm>
            <a:prstGeom prst="rect">
              <a:avLst/>
            </a:prstGeom>
            <a:solidFill>
              <a:srgbClr val="FFFF00"/>
            </a:solidFill>
            <a:ln w="9525">
              <a:solidFill>
                <a:schemeClr val="tx1"/>
              </a:solidFill>
              <a:miter lim="800000"/>
              <a:headEnd/>
              <a:tailEnd/>
            </a:ln>
            <a:effectLst/>
          </p:spPr>
          <p:txBody>
            <a:bodyPr wrap="none" anchor="ctr"/>
            <a:lstStyle/>
            <a:p>
              <a:pPr algn="ctr" eaLnBrk="0" hangingPunct="0"/>
              <a:r>
                <a:rPr lang="en-GB" sz="2800" dirty="0">
                  <a:solidFill>
                    <a:schemeClr val="accent2"/>
                  </a:solidFill>
                  <a:effectLst>
                    <a:outerShdw blurRad="38100" dist="38100" dir="2700000" algn="tl">
                      <a:srgbClr val="000000"/>
                    </a:outerShdw>
                  </a:effectLst>
                  <a:latin typeface="Comic Sans MS" pitchFamily="66" charset="0"/>
                </a:rPr>
                <a:t>2</a:t>
              </a:r>
            </a:p>
          </p:txBody>
        </p:sp>
        <p:sp>
          <p:nvSpPr>
            <p:cNvPr id="66574" name="AutoShape 14"/>
            <p:cNvSpPr>
              <a:spLocks noChangeArrowheads="1"/>
            </p:cNvSpPr>
            <p:nvPr/>
          </p:nvSpPr>
          <p:spPr bwMode="auto">
            <a:xfrm>
              <a:off x="2398" y="3076"/>
              <a:ext cx="408" cy="451"/>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dirty="0">
                  <a:effectLst>
                    <a:outerShdw blurRad="38100" dist="38100" dir="2700000" algn="tl">
                      <a:srgbClr val="FFFFFF"/>
                    </a:outerShdw>
                  </a:effectLst>
                  <a:latin typeface="Comic Sans MS" pitchFamily="66" charset="0"/>
                </a:rPr>
                <a:t>3</a:t>
              </a:r>
            </a:p>
          </p:txBody>
        </p:sp>
        <p:sp>
          <p:nvSpPr>
            <p:cNvPr id="66575" name="WordArt 15"/>
            <p:cNvSpPr>
              <a:spLocks noChangeArrowheads="1" noChangeShapeType="1" noTextEdit="1"/>
            </p:cNvSpPr>
            <p:nvPr/>
          </p:nvSpPr>
          <p:spPr bwMode="auto">
            <a:xfrm>
              <a:off x="2000" y="3246"/>
              <a:ext cx="296" cy="195"/>
            </a:xfrm>
            <a:prstGeom prst="rect">
              <a:avLst/>
            </a:prstGeom>
          </p:spPr>
          <p:txBody>
            <a:bodyPr wrap="none" fromWordArt="1">
              <a:prstTxWarp prst="textPlain">
                <a:avLst>
                  <a:gd name="adj" fmla="val 50000"/>
                </a:avLst>
              </a:prstTxWarp>
            </a:bodyPr>
            <a:lstStyle/>
            <a:p>
              <a:pPr algn="ctr"/>
              <a:r>
                <a:rPr lang="en-GB" sz="3600" kern="10" dirty="0" err="1">
                  <a:ln w="9525">
                    <a:solidFill>
                      <a:srgbClr val="000000"/>
                    </a:solidFill>
                    <a:round/>
                    <a:headEnd/>
                    <a:tailEnd/>
                  </a:ln>
                  <a:solidFill>
                    <a:srgbClr val="FFFFFF"/>
                  </a:solidFill>
                  <a:latin typeface="Arial Black"/>
                </a:rPr>
                <a:t>Vs</a:t>
              </a:r>
              <a:endParaRPr lang="en-GB" sz="3600" kern="10" dirty="0">
                <a:ln w="9525">
                  <a:solidFill>
                    <a:srgbClr val="000000"/>
                  </a:solidFill>
                  <a:round/>
                  <a:headEnd/>
                  <a:tailEnd/>
                </a:ln>
                <a:solidFill>
                  <a:srgbClr val="FFFFFF"/>
                </a:solidFill>
                <a:latin typeface="Arial Black"/>
              </a:endParaRPr>
            </a:p>
          </p:txBody>
        </p:sp>
      </p:grpSp>
      <p:grpSp>
        <p:nvGrpSpPr>
          <p:cNvPr id="5" name="Group 16"/>
          <p:cNvGrpSpPr>
            <a:grpSpLocks/>
          </p:cNvGrpSpPr>
          <p:nvPr/>
        </p:nvGrpSpPr>
        <p:grpSpPr bwMode="auto">
          <a:xfrm>
            <a:off x="6059488" y="4071938"/>
            <a:ext cx="2019300" cy="649287"/>
            <a:chOff x="3645" y="2445"/>
            <a:chExt cx="1272" cy="409"/>
          </a:xfrm>
        </p:grpSpPr>
        <p:sp>
          <p:nvSpPr>
            <p:cNvPr id="66577" name="Oval 17"/>
            <p:cNvSpPr>
              <a:spLocks noChangeArrowheads="1"/>
            </p:cNvSpPr>
            <p:nvPr/>
          </p:nvSpPr>
          <p:spPr bwMode="auto">
            <a:xfrm>
              <a:off x="3645" y="2455"/>
              <a:ext cx="390" cy="391"/>
            </a:xfrm>
            <a:prstGeom prst="ellipse">
              <a:avLst/>
            </a:prstGeom>
            <a:solidFill>
              <a:schemeClr val="accent1"/>
            </a:solidFill>
            <a:ln w="9525">
              <a:solidFill>
                <a:schemeClr val="tx1"/>
              </a:solidFill>
              <a:round/>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1</a:t>
              </a:r>
            </a:p>
          </p:txBody>
        </p:sp>
        <p:sp>
          <p:nvSpPr>
            <p:cNvPr id="66578" name="AutoShape 18"/>
            <p:cNvSpPr>
              <a:spLocks noChangeArrowheads="1"/>
            </p:cNvSpPr>
            <p:nvPr/>
          </p:nvSpPr>
          <p:spPr bwMode="auto">
            <a:xfrm>
              <a:off x="4509" y="2445"/>
              <a:ext cx="408" cy="409"/>
            </a:xfrm>
            <a:prstGeom prst="triangle">
              <a:avLst>
                <a:gd name="adj" fmla="val 50000"/>
              </a:avLst>
            </a:prstGeom>
            <a:solidFill>
              <a:srgbClr val="FF3300"/>
            </a:solidFill>
            <a:ln w="9525">
              <a:solidFill>
                <a:schemeClr val="tx1"/>
              </a:solidFill>
              <a:miter lim="800000"/>
              <a:headEnd/>
              <a:tailEnd/>
            </a:ln>
            <a:effectLst/>
          </p:spPr>
          <p:txBody>
            <a:bodyPr wrap="none" anchor="ctr"/>
            <a:lstStyle/>
            <a:p>
              <a:pPr algn="ctr" eaLnBrk="0" hangingPunct="0"/>
              <a:r>
                <a:rPr lang="en-GB" sz="2800">
                  <a:effectLst>
                    <a:outerShdw blurRad="38100" dist="38100" dir="2700000" algn="tl">
                      <a:srgbClr val="FFFFFF"/>
                    </a:outerShdw>
                  </a:effectLst>
                  <a:latin typeface="Comic Sans MS" pitchFamily="66" charset="0"/>
                </a:rPr>
                <a:t>3</a:t>
              </a:r>
            </a:p>
          </p:txBody>
        </p:sp>
        <p:sp>
          <p:nvSpPr>
            <p:cNvPr id="66579" name="WordArt 19"/>
            <p:cNvSpPr>
              <a:spLocks noChangeArrowheads="1" noChangeShapeType="1" noTextEdit="1"/>
            </p:cNvSpPr>
            <p:nvPr/>
          </p:nvSpPr>
          <p:spPr bwMode="auto">
            <a:xfrm>
              <a:off x="4124" y="2553"/>
              <a:ext cx="296" cy="195"/>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FFFFFF"/>
                  </a:solidFill>
                  <a:latin typeface="Arial Black"/>
                </a:rPr>
                <a:t>Vs</a:t>
              </a:r>
            </a:p>
          </p:txBody>
        </p:sp>
      </p:grpSp>
      <p:sp>
        <p:nvSpPr>
          <p:cNvPr id="66580" name="AutoShape 20"/>
          <p:cNvSpPr>
            <a:spLocks noChangeArrowheads="1"/>
          </p:cNvSpPr>
          <p:nvPr/>
        </p:nvSpPr>
        <p:spPr bwMode="auto">
          <a:xfrm>
            <a:off x="2916238" y="3605213"/>
            <a:ext cx="5616575" cy="1652587"/>
          </a:xfrm>
          <a:prstGeom prst="bracePair">
            <a:avLst>
              <a:gd name="adj" fmla="val 8333"/>
            </a:avLst>
          </a:prstGeom>
          <a:noFill/>
          <a:ln w="9525">
            <a:solidFill>
              <a:schemeClr val="tx1"/>
            </a:solidFill>
            <a:round/>
            <a:headEnd/>
            <a:tailEnd/>
          </a:ln>
          <a:effectLst/>
        </p:spPr>
        <p:txBody>
          <a:bodyPr wrap="none" anchor="ctr"/>
          <a:lstStyle/>
          <a:p>
            <a:endParaRPr lang="en-GB"/>
          </a:p>
        </p:txBody>
      </p:sp>
      <p:graphicFrame>
        <p:nvGraphicFramePr>
          <p:cNvPr id="66581" name="Object 21"/>
          <p:cNvGraphicFramePr>
            <a:graphicFrameLocks noChangeAspect="1"/>
          </p:cNvGraphicFramePr>
          <p:nvPr>
            <p:extLst>
              <p:ext uri="{D42A27DB-BD31-4B8C-83A1-F6EECF244321}">
                <p14:modId xmlns:p14="http://schemas.microsoft.com/office/powerpoint/2010/main" val="3233932204"/>
              </p:ext>
            </p:extLst>
          </p:nvPr>
        </p:nvGraphicFramePr>
        <p:xfrm>
          <a:off x="3271838" y="5599113"/>
          <a:ext cx="5002212" cy="571500"/>
        </p:xfrm>
        <a:graphic>
          <a:graphicData uri="http://schemas.openxmlformats.org/presentationml/2006/ole">
            <mc:AlternateContent xmlns:mc="http://schemas.openxmlformats.org/markup-compatibility/2006">
              <mc:Choice xmlns:v="urn:schemas-microsoft-com:vml" Requires="v">
                <p:oleObj spid="_x0000_s691388" name="Equation" r:id="rId3" imgW="2209680" imgH="253800" progId="Equation.3">
                  <p:embed/>
                </p:oleObj>
              </mc:Choice>
              <mc:Fallback>
                <p:oleObj name="Equation" r:id="rId3" imgW="220968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838" y="5599113"/>
                        <a:ext cx="5002212" cy="571500"/>
                      </a:xfrm>
                      <a:prstGeom prst="rect">
                        <a:avLst/>
                      </a:prstGeom>
                      <a:solidFill>
                        <a:srgbClr val="FFFF00"/>
                      </a:solidFill>
                      <a:ln w="57150">
                        <a:solidFill>
                          <a:schemeClr val="tx2"/>
                        </a:solidFill>
                        <a:miter lim="800000"/>
                        <a:headEnd/>
                        <a:tailEnd/>
                      </a:ln>
                      <a:effectLst>
                        <a:outerShdw blurRad="63500" dist="117088" dir="2963922" algn="ctr" rotWithShape="0">
                          <a:schemeClr val="bg2">
                            <a:alpha val="74998"/>
                          </a:schemeClr>
                        </a:outerShdw>
                      </a:effectLst>
                    </p:spPr>
                  </p:pic>
                </p:oleObj>
              </mc:Fallback>
            </mc:AlternateContent>
          </a:graphicData>
        </a:graphic>
      </p:graphicFrame>
    </p:spTree>
    <p:extLst>
      <p:ext uri="{BB962C8B-B14F-4D97-AF65-F5344CB8AC3E}">
        <p14:creationId xmlns:p14="http://schemas.microsoft.com/office/powerpoint/2010/main" val="299311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4000"/>
                                  </p:stCondLst>
                                  <p:childTnLst>
                                    <p:set>
                                      <p:cBhvr>
                                        <p:cTn id="10" dur="1" fill="hold">
                                          <p:stCondLst>
                                            <p:cond delay="0"/>
                                          </p:stCondLst>
                                        </p:cTn>
                                        <p:tgtEl>
                                          <p:spTgt spid="66580"/>
                                        </p:tgtEl>
                                        <p:attrNameLst>
                                          <p:attrName>style.visibility</p:attrName>
                                        </p:attrNameLst>
                                      </p:cBhvr>
                                      <p:to>
                                        <p:strVal val="visible"/>
                                      </p:to>
                                    </p:set>
                                    <p:animEffect transition="in" filter="dissolve">
                                      <p:cBhvr>
                                        <p:cTn id="11" dur="500"/>
                                        <p:tgtEl>
                                          <p:spTgt spid="6658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6581"/>
                                        </p:tgtEl>
                                        <p:attrNameLst>
                                          <p:attrName>style.visibility</p:attrName>
                                        </p:attrNameLst>
                                      </p:cBhvr>
                                      <p:to>
                                        <p:strVal val="visible"/>
                                      </p:to>
                                    </p:set>
                                    <p:animEffect transition="in" filter="dissolve">
                                      <p:cBhvr>
                                        <p:cTn id="31" dur="500"/>
                                        <p:tgtEl>
                                          <p:spTgt spid="66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8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Datumsplatzhalter 3"/>
          <p:cNvSpPr>
            <a:spLocks noGrp="1"/>
          </p:cNvSpPr>
          <p:nvPr>
            <p:ph type="dt" sz="quarter" idx="10"/>
          </p:nvPr>
        </p:nvSpPr>
        <p:spPr>
          <a:noFill/>
        </p:spPr>
        <p:txBody>
          <a:bodyPr/>
          <a:lstStyle/>
          <a:p>
            <a:fld id="{4BC1082C-F728-448C-97D0-7B9526911879}" type="datetime1">
              <a:rPr lang="de-DE" smtClean="0"/>
              <a:pPr/>
              <a:t>21.03.2017</a:t>
            </a:fld>
            <a:endParaRPr lang="de-DE" smtClean="0"/>
          </a:p>
        </p:txBody>
      </p:sp>
      <p:sp>
        <p:nvSpPr>
          <p:cNvPr id="31750" name="Foliennummernplatzhalter 5"/>
          <p:cNvSpPr>
            <a:spLocks noGrp="1"/>
          </p:cNvSpPr>
          <p:nvPr>
            <p:ph type="sldNum" sz="quarter" idx="12"/>
          </p:nvPr>
        </p:nvSpPr>
        <p:spPr>
          <a:noFill/>
        </p:spPr>
        <p:txBody>
          <a:bodyPr/>
          <a:lstStyle/>
          <a:p>
            <a:fld id="{7A4C3080-0FA7-4423-8DA1-9A16D64948A0}" type="slidenum">
              <a:rPr lang="de-DE" smtClean="0"/>
              <a:pPr/>
              <a:t>33</a:t>
            </a:fld>
            <a:endParaRPr lang="de-DE" smtClean="0"/>
          </a:p>
        </p:txBody>
      </p:sp>
      <p:sp>
        <p:nvSpPr>
          <p:cNvPr id="31751" name="Rectangle 2"/>
          <p:cNvSpPr>
            <a:spLocks noGrp="1" noChangeArrowheads="1"/>
          </p:cNvSpPr>
          <p:nvPr>
            <p:ph type="title"/>
          </p:nvPr>
        </p:nvSpPr>
        <p:spPr/>
        <p:txBody>
          <a:bodyPr/>
          <a:lstStyle/>
          <a:p>
            <a:pPr eaLnBrk="1" hangingPunct="1"/>
            <a:r>
              <a:rPr lang="de-AT" dirty="0" smtClean="0"/>
              <a:t>Multiple </a:t>
            </a:r>
            <a:r>
              <a:rPr lang="de-AT" dirty="0" err="1" smtClean="0"/>
              <a:t>testing</a:t>
            </a:r>
            <a:endParaRPr lang="de-DE" dirty="0" smtClean="0"/>
          </a:p>
        </p:txBody>
      </p:sp>
      <p:sp>
        <p:nvSpPr>
          <p:cNvPr id="31752" name="Rectangle 3"/>
          <p:cNvSpPr>
            <a:spLocks noGrp="1" noChangeArrowheads="1"/>
          </p:cNvSpPr>
          <p:nvPr>
            <p:ph type="body" idx="1"/>
          </p:nvPr>
        </p:nvSpPr>
        <p:spPr>
          <a:xfrm>
            <a:off x="467544" y="1916832"/>
            <a:ext cx="7772400" cy="3844925"/>
          </a:xfrm>
        </p:spPr>
        <p:txBody>
          <a:bodyPr/>
          <a:lstStyle/>
          <a:p>
            <a:pPr eaLnBrk="1" hangingPunct="1"/>
            <a:r>
              <a:rPr lang="en-GB" sz="2000" dirty="0" smtClean="0"/>
              <a:t>„The multiple comparison problem involves the repeated testing of a series of hypotheses and the resultant increasing probability of a type I error.”</a:t>
            </a:r>
            <a:r>
              <a:rPr lang="en-GB" sz="2000" b="1" dirty="0" smtClean="0"/>
              <a:t> </a:t>
            </a:r>
            <a:r>
              <a:rPr lang="de-DE" sz="2000" dirty="0" smtClean="0"/>
              <a:t>Van Belle (2002), p. 149.</a:t>
            </a:r>
          </a:p>
          <a:p>
            <a:pPr eaLnBrk="1" hangingPunct="1"/>
            <a:endParaRPr lang="de-DE" sz="2000" dirty="0" smtClean="0"/>
          </a:p>
          <a:p>
            <a:pPr eaLnBrk="1" hangingPunct="1"/>
            <a:r>
              <a:rPr lang="de-DE" sz="2000" dirty="0" smtClean="0"/>
              <a:t>P (type I </a:t>
            </a:r>
            <a:r>
              <a:rPr lang="de-DE" sz="2000" dirty="0" err="1" smtClean="0"/>
              <a:t>error</a:t>
            </a:r>
            <a:r>
              <a:rPr lang="de-DE" sz="2000" dirty="0" smtClean="0"/>
              <a:t>) </a:t>
            </a:r>
          </a:p>
          <a:p>
            <a:pPr eaLnBrk="1" hangingPunct="1"/>
            <a:endParaRPr lang="de-AT" sz="2000" dirty="0" smtClean="0"/>
          </a:p>
          <a:p>
            <a:pPr eaLnBrk="1" hangingPunct="1"/>
            <a:r>
              <a:rPr lang="de-AT" sz="2000" dirty="0" err="1" smtClean="0"/>
              <a:t>Bonferroni-correction</a:t>
            </a:r>
            <a:endParaRPr lang="de-DE" sz="2000" dirty="0" smtClean="0"/>
          </a:p>
          <a:p>
            <a:pPr eaLnBrk="1" hangingPunct="1"/>
            <a:endParaRPr lang="de-DE" sz="2000" dirty="0" smtClean="0"/>
          </a:p>
        </p:txBody>
      </p:sp>
      <p:sp>
        <p:nvSpPr>
          <p:cNvPr id="31753"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6" name="Object 5"/>
          <p:cNvGraphicFramePr>
            <a:graphicFrameLocks noChangeAspect="1"/>
          </p:cNvGraphicFramePr>
          <p:nvPr/>
        </p:nvGraphicFramePr>
        <p:xfrm>
          <a:off x="4067175" y="3573463"/>
          <a:ext cx="2376488" cy="534987"/>
        </p:xfrm>
        <a:graphic>
          <a:graphicData uri="http://schemas.openxmlformats.org/presentationml/2006/ole">
            <mc:AlternateContent xmlns:mc="http://schemas.openxmlformats.org/markup-compatibility/2006">
              <mc:Choice xmlns:v="urn:schemas-microsoft-com:vml" Requires="v">
                <p:oleObj spid="_x0000_s540106" name="Formel" r:id="rId4" imgW="1104900" imgH="241300" progId="Equation.3">
                  <p:embed/>
                </p:oleObj>
              </mc:Choice>
              <mc:Fallback>
                <p:oleObj name="Formel" r:id="rId4" imgW="1104900" imgH="241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3573463"/>
                        <a:ext cx="2376488" cy="53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4" name="Rectangle 6"/>
          <p:cNvSpPr>
            <a:spLocks noChangeArrowheads="1"/>
          </p:cNvSpPr>
          <p:nvPr/>
        </p:nvSpPr>
        <p:spPr bwMode="auto">
          <a:xfrm>
            <a:off x="0" y="3233738"/>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7" name="Object 7"/>
          <p:cNvGraphicFramePr>
            <a:graphicFrameLocks noChangeAspect="1"/>
          </p:cNvGraphicFramePr>
          <p:nvPr/>
        </p:nvGraphicFramePr>
        <p:xfrm>
          <a:off x="2916238" y="4868863"/>
          <a:ext cx="1368425" cy="825500"/>
        </p:xfrm>
        <a:graphic>
          <a:graphicData uri="http://schemas.openxmlformats.org/presentationml/2006/ole">
            <mc:AlternateContent xmlns:mc="http://schemas.openxmlformats.org/markup-compatibility/2006">
              <mc:Choice xmlns:v="urn:schemas-microsoft-com:vml" Requires="v">
                <p:oleObj spid="_x0000_s540107" name="Formel" r:id="rId6" imgW="647419" imgH="393529" progId="Equation.3">
                  <p:embed/>
                </p:oleObj>
              </mc:Choice>
              <mc:Fallback>
                <p:oleObj name="Formel" r:id="rId6" imgW="647419" imgH="393529"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4868863"/>
                        <a:ext cx="1368425"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err="1" smtClean="0"/>
              <a:t>Survival</a:t>
            </a:r>
            <a:r>
              <a:rPr lang="de-DE" dirty="0" smtClean="0"/>
              <a:t> </a:t>
            </a:r>
            <a:r>
              <a:rPr lang="de-DE" dirty="0" err="1" smtClean="0"/>
              <a:t>analysis</a:t>
            </a:r>
            <a:r>
              <a:rPr lang="de-DE" dirty="0" smtClean="0"/>
              <a:t> (time-</a:t>
            </a:r>
            <a:r>
              <a:rPr lang="de-DE" dirty="0" err="1" smtClean="0"/>
              <a:t>to</a:t>
            </a:r>
            <a:r>
              <a:rPr lang="de-DE" dirty="0" smtClean="0"/>
              <a:t>-event </a:t>
            </a:r>
            <a:r>
              <a:rPr lang="de-DE" dirty="0" err="1" smtClean="0"/>
              <a:t>data</a:t>
            </a:r>
            <a:r>
              <a:rPr lang="de-DE" dirty="0" smtClean="0"/>
              <a:t>)</a:t>
            </a:r>
            <a:endParaRPr lang="de-DE" dirty="0"/>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a:t>
            </a:r>
            <a:r>
              <a:rPr lang="de-DE" dirty="0" err="1" smtClean="0"/>
              <a:t>curves</a:t>
            </a:r>
            <a:r>
              <a:rPr lang="de-DE" dirty="0" smtClean="0"/>
              <a:t/>
            </a:r>
            <a:br>
              <a:rPr lang="de-DE" dirty="0" smtClean="0"/>
            </a:br>
            <a:r>
              <a:rPr lang="de-DE" dirty="0" smtClean="0"/>
              <a:t/>
            </a:r>
            <a:br>
              <a:rPr lang="de-DE" dirty="0" smtClean="0"/>
            </a:br>
            <a:r>
              <a:rPr lang="de-DE" dirty="0" smtClean="0"/>
              <a:t>KAPLAN</a:t>
            </a:r>
            <a:r>
              <a:rPr lang="de-DE" dirty="0"/>
              <a:t>,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smtClean="0"/>
          </a:p>
          <a:p>
            <a:r>
              <a:rPr lang="de-DE" dirty="0" smtClean="0"/>
              <a:t>Log-rank </a:t>
            </a:r>
            <a:r>
              <a:rPr lang="de-DE" dirty="0" err="1" smtClean="0"/>
              <a:t>test</a:t>
            </a:r>
            <a:endParaRPr lang="de-DE" dirty="0"/>
          </a:p>
          <a:p>
            <a:endParaRPr lang="de-DE" dirty="0" smtClean="0"/>
          </a:p>
          <a:p>
            <a:r>
              <a:rPr lang="de-DE" dirty="0" smtClean="0"/>
              <a:t>Cox Proportional </a:t>
            </a:r>
            <a:r>
              <a:rPr lang="de-DE" dirty="0" err="1" smtClean="0"/>
              <a:t>Hazards</a:t>
            </a:r>
            <a:r>
              <a:rPr lang="de-DE" dirty="0" smtClean="0"/>
              <a:t> Model</a:t>
            </a:r>
            <a:br>
              <a:rPr lang="de-DE" dirty="0" smtClean="0"/>
            </a:br>
            <a:r>
              <a:rPr lang="de-DE" dirty="0" smtClean="0"/>
              <a:t/>
            </a:r>
            <a:br>
              <a:rPr lang="de-DE" dirty="0" smtClean="0"/>
            </a:br>
            <a:r>
              <a:rPr lang="de-DE" dirty="0" smtClean="0"/>
              <a:t>Cox, D. R. (1972). Regression Models </a:t>
            </a:r>
            <a:r>
              <a:rPr lang="de-DE" dirty="0" err="1" smtClean="0"/>
              <a:t>and</a:t>
            </a:r>
            <a:r>
              <a:rPr lang="de-DE" dirty="0" smtClean="0"/>
              <a:t> Life </a:t>
            </a:r>
            <a:r>
              <a:rPr lang="de-DE" dirty="0" err="1" smtClean="0"/>
              <a:t>Tables</a:t>
            </a:r>
            <a:r>
              <a:rPr lang="de-DE" dirty="0" smtClean="0"/>
              <a:t> (</a:t>
            </a:r>
            <a:r>
              <a:rPr lang="de-DE" dirty="0" err="1" smtClean="0"/>
              <a:t>with</a:t>
            </a:r>
            <a:r>
              <a:rPr lang="de-DE" dirty="0" smtClean="0"/>
              <a:t> </a:t>
            </a:r>
            <a:r>
              <a:rPr lang="de-DE" dirty="0" err="1" smtClean="0"/>
              <a:t>discussion</a:t>
            </a:r>
            <a:r>
              <a:rPr lang="de-DE" dirty="0" smtClean="0"/>
              <a:t>). J. R. </a:t>
            </a:r>
            <a:r>
              <a:rPr lang="de-DE" dirty="0" err="1" smtClean="0"/>
              <a:t>Statistic</a:t>
            </a:r>
            <a:r>
              <a:rPr lang="de-DE" dirty="0" smtClean="0"/>
              <a:t>. </a:t>
            </a:r>
            <a:r>
              <a:rPr lang="de-DE" dirty="0" err="1" smtClean="0"/>
              <a:t>Soc</a:t>
            </a:r>
            <a:r>
              <a:rPr lang="de-DE" dirty="0" smtClean="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fld id="{FFD2E0BC-C323-4C12-ACD5-92F98674BE6F}" type="datetime1">
              <a:rPr lang="de-AT" smtClean="0"/>
              <a:pPr/>
              <a:t>21.03.2017</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5125A47-4E8A-44C4-9007-1C81D5E01E7A}" type="slidenum">
              <a:rPr lang="de-DE" altLang="en-US"/>
              <a:pPr/>
              <a:t>34</a:t>
            </a:fld>
            <a:endParaRPr lang="de-DE" altLang="en-US"/>
          </a:p>
        </p:txBody>
      </p:sp>
    </p:spTree>
    <p:extLst>
      <p:ext uri="{BB962C8B-B14F-4D97-AF65-F5344CB8AC3E}">
        <p14:creationId xmlns:p14="http://schemas.microsoft.com/office/powerpoint/2010/main" val="21481541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21.03.2017</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35</a:t>
            </a:fld>
            <a:endParaRPr lang="de-DE" alt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709738"/>
            <a:ext cx="7007673" cy="459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32507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21.03.2017</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36</a:t>
            </a:fld>
            <a:endParaRPr lang="de-DE" altLang="en-US"/>
          </a:p>
        </p:txBody>
      </p:sp>
      <p:pic>
        <p:nvPicPr>
          <p:cNvPr id="69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7758"/>
            <a:ext cx="6984454" cy="477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5635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smtClean="0"/>
              <a:t>Analysis </a:t>
            </a:r>
            <a:r>
              <a:rPr lang="de-DE" dirty="0" err="1" smtClean="0"/>
              <a:t>of</a:t>
            </a:r>
            <a:r>
              <a:rPr lang="de-DE" dirty="0" smtClean="0"/>
              <a:t> </a:t>
            </a:r>
            <a:r>
              <a:rPr lang="de-DE" dirty="0" err="1" smtClean="0"/>
              <a:t>count</a:t>
            </a:r>
            <a:r>
              <a:rPr lang="de-DE" dirty="0" smtClean="0"/>
              <a:t> </a:t>
            </a:r>
            <a:r>
              <a:rPr lang="de-DE" dirty="0" err="1" smtClean="0"/>
              <a:t>data</a:t>
            </a:r>
            <a:r>
              <a:rPr lang="de-DE" dirty="0" smtClean="0"/>
              <a:t> </a:t>
            </a:r>
            <a:endParaRPr lang="de-DE" dirty="0"/>
          </a:p>
        </p:txBody>
      </p:sp>
      <p:sp>
        <p:nvSpPr>
          <p:cNvPr id="125955" name="Rectangle 3"/>
          <p:cNvSpPr>
            <a:spLocks noGrp="1" noChangeArrowheads="1"/>
          </p:cNvSpPr>
          <p:nvPr>
            <p:ph idx="1"/>
          </p:nvPr>
        </p:nvSpPr>
        <p:spPr>
          <a:xfrm>
            <a:off x="457200" y="1989138"/>
            <a:ext cx="8229600" cy="4141787"/>
          </a:xfrm>
        </p:spPr>
        <p:txBody>
          <a:bodyPr>
            <a:normAutofit fontScale="92500" lnSpcReduction="20000"/>
          </a:bodyPr>
          <a:lstStyle/>
          <a:p>
            <a:r>
              <a:rPr lang="de-DE" dirty="0" err="1" smtClean="0"/>
              <a:t>Poisson</a:t>
            </a:r>
            <a:r>
              <a:rPr lang="de-DE" dirty="0" smtClean="0"/>
              <a:t> </a:t>
            </a:r>
            <a:r>
              <a:rPr lang="de-DE" dirty="0" err="1" smtClean="0"/>
              <a:t>regression</a:t>
            </a:r>
            <a:r>
              <a:rPr lang="de-DE" dirty="0"/>
              <a:t/>
            </a:r>
            <a:br>
              <a:rPr lang="de-DE" dirty="0"/>
            </a:br>
            <a:r>
              <a:rPr lang="de-DE" dirty="0"/>
              <a:t/>
            </a:r>
            <a:br>
              <a:rPr lang="de-DE" dirty="0"/>
            </a:br>
            <a:r>
              <a:rPr lang="en-US" dirty="0"/>
              <a:t>is a generalized linear model form of regression analysis used to model count data and contingency </a:t>
            </a:r>
            <a:r>
              <a:rPr lang="en-US" dirty="0" smtClean="0"/>
              <a:t>tables</a:t>
            </a:r>
          </a:p>
          <a:p>
            <a:endParaRPr lang="de-DE" dirty="0" smtClean="0"/>
          </a:p>
          <a:p>
            <a:r>
              <a:rPr lang="de-DE" dirty="0" smtClean="0"/>
              <a:t>Negative </a:t>
            </a:r>
            <a:r>
              <a:rPr lang="de-DE" dirty="0" err="1" smtClean="0"/>
              <a:t>bionomial</a:t>
            </a:r>
            <a:r>
              <a:rPr lang="de-DE" dirty="0" smtClean="0"/>
              <a:t> </a:t>
            </a:r>
            <a:r>
              <a:rPr lang="de-DE" dirty="0" err="1" smtClean="0"/>
              <a:t>regression</a:t>
            </a:r>
            <a:r>
              <a:rPr lang="de-DE" dirty="0" smtClean="0"/>
              <a:t/>
            </a:r>
            <a:br>
              <a:rPr lang="de-DE" dirty="0" smtClean="0"/>
            </a:br>
            <a:r>
              <a:rPr lang="de-DE" dirty="0" smtClean="0"/>
              <a:t/>
            </a:r>
            <a:br>
              <a:rPr lang="de-DE" dirty="0" smtClean="0"/>
            </a:br>
            <a:r>
              <a:rPr lang="en-US" dirty="0"/>
              <a:t>is a popular generalization of Poisson regression because it loosens the highly restrictive assumption that the variance is equal to the mean made by the Poisson model.</a:t>
            </a:r>
            <a:endParaRPr lang="de-DE" dirty="0" smtClean="0"/>
          </a:p>
          <a:p>
            <a:endParaRPr lang="de-DE" dirty="0"/>
          </a:p>
          <a:p>
            <a:r>
              <a:rPr lang="de-DE" dirty="0" smtClean="0"/>
              <a:t>Zero-</a:t>
            </a:r>
            <a:r>
              <a:rPr lang="de-DE" dirty="0" err="1" smtClean="0"/>
              <a:t>inflated</a:t>
            </a:r>
            <a:r>
              <a:rPr lang="de-DE" dirty="0" smtClean="0"/>
              <a:t> </a:t>
            </a:r>
            <a:r>
              <a:rPr lang="de-DE" dirty="0" err="1" smtClean="0"/>
              <a:t>regression</a:t>
            </a:r>
            <a:r>
              <a:rPr lang="de-DE" dirty="0" smtClean="0"/>
              <a:t> </a:t>
            </a:r>
            <a:r>
              <a:rPr lang="de-DE" dirty="0" err="1" smtClean="0"/>
              <a:t>model</a:t>
            </a:r>
            <a:r>
              <a:rPr lang="de-DE" dirty="0" smtClean="0"/>
              <a:t/>
            </a:r>
            <a:br>
              <a:rPr lang="de-DE" dirty="0" smtClean="0"/>
            </a:br>
            <a:r>
              <a:rPr lang="de-DE" dirty="0" smtClean="0"/>
              <a:t/>
            </a:r>
            <a:br>
              <a:rPr lang="de-DE" dirty="0" smtClean="0"/>
            </a:br>
            <a:r>
              <a:rPr lang="de-DE" dirty="0" err="1" smtClean="0"/>
              <a:t>attempt</a:t>
            </a:r>
            <a:r>
              <a:rPr lang="de-DE" dirty="0" smtClean="0"/>
              <a:t> </a:t>
            </a:r>
            <a:r>
              <a:rPr lang="de-DE" dirty="0" err="1" smtClean="0"/>
              <a:t>to</a:t>
            </a:r>
            <a:r>
              <a:rPr lang="de-DE" dirty="0" smtClean="0"/>
              <a:t> </a:t>
            </a:r>
            <a:r>
              <a:rPr lang="de-DE" dirty="0" err="1" smtClean="0"/>
              <a:t>account</a:t>
            </a:r>
            <a:r>
              <a:rPr lang="de-DE" dirty="0" smtClean="0"/>
              <a:t> </a:t>
            </a:r>
            <a:r>
              <a:rPr lang="de-DE" dirty="0" err="1" smtClean="0"/>
              <a:t>for</a:t>
            </a:r>
            <a:r>
              <a:rPr lang="de-DE" dirty="0" smtClean="0"/>
              <a:t> </a:t>
            </a:r>
            <a:r>
              <a:rPr lang="de-DE" dirty="0" err="1" smtClean="0"/>
              <a:t>excess</a:t>
            </a:r>
            <a:r>
              <a:rPr lang="de-DE" dirty="0" smtClean="0"/>
              <a:t> </a:t>
            </a:r>
            <a:r>
              <a:rPr lang="de-DE" dirty="0" err="1" smtClean="0"/>
              <a:t>zeros</a:t>
            </a:r>
            <a:endParaRPr lang="de-DE" dirty="0" smtClean="0"/>
          </a:p>
          <a:p>
            <a:endParaRPr lang="de-DE" dirty="0"/>
          </a:p>
          <a:p>
            <a:endParaRPr lang="de-DE" sz="2000" dirty="0"/>
          </a:p>
        </p:txBody>
      </p:sp>
      <p:sp>
        <p:nvSpPr>
          <p:cNvPr id="4" name="Datumsplatzhalter 3"/>
          <p:cNvSpPr>
            <a:spLocks noGrp="1"/>
          </p:cNvSpPr>
          <p:nvPr>
            <p:ph type="dt" sz="half" idx="10"/>
          </p:nvPr>
        </p:nvSpPr>
        <p:spPr/>
        <p:txBody>
          <a:bodyPr/>
          <a:lstStyle/>
          <a:p>
            <a:fld id="{FFD2E0BC-C323-4C12-ACD5-92F98674BE6F}" type="datetime1">
              <a:rPr lang="de-AT" smtClean="0"/>
              <a:pPr/>
              <a:t>21.03.2017</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5125A47-4E8A-44C4-9007-1C81D5E01E7A}" type="slidenum">
              <a:rPr lang="de-DE" altLang="en-US"/>
              <a:pPr/>
              <a:t>37</a:t>
            </a:fld>
            <a:endParaRPr lang="de-DE" altLang="en-US"/>
          </a:p>
        </p:txBody>
      </p:sp>
    </p:spTree>
    <p:extLst>
      <p:ext uri="{BB962C8B-B14F-4D97-AF65-F5344CB8AC3E}">
        <p14:creationId xmlns:p14="http://schemas.microsoft.com/office/powerpoint/2010/main" val="23545385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700808"/>
            <a:ext cx="8856000" cy="4313238"/>
          </a:xfrm>
        </p:spPr>
        <p:txBody>
          <a:bodyPr>
            <a:normAutofit fontScale="92500" lnSpcReduction="10000"/>
          </a:bodyPr>
          <a:lstStyle/>
          <a:p>
            <a:pPr eaLnBrk="1" hangingPunct="1">
              <a:spcBef>
                <a:spcPts val="600"/>
              </a:spcBef>
              <a:buSzPct val="150000"/>
              <a:buNone/>
            </a:pPr>
            <a:r>
              <a:rPr lang="en-US" sz="1900" b="1" u="sng" dirty="0" smtClean="0"/>
              <a:t>Question: </a:t>
            </a:r>
            <a:r>
              <a:rPr lang="en-US" sz="1900" dirty="0" smtClean="0"/>
              <a:t>How many individuals do you have to include in your study to get a reliable result ?</a:t>
            </a:r>
          </a:p>
          <a:p>
            <a:pPr eaLnBrk="1" hangingPunct="1">
              <a:spcBef>
                <a:spcPts val="600"/>
              </a:spcBef>
              <a:buSzPct val="150000"/>
              <a:buNone/>
            </a:pPr>
            <a:endParaRPr lang="en-US" sz="1900" dirty="0" smtClean="0"/>
          </a:p>
          <a:p>
            <a:pPr eaLnBrk="1" hangingPunct="1">
              <a:spcBef>
                <a:spcPts val="600"/>
              </a:spcBef>
              <a:buSzPct val="150000"/>
              <a:buFont typeface="Wingdings" pitchFamily="2" charset="2"/>
              <a:buChar char="à"/>
            </a:pPr>
            <a:r>
              <a:rPr lang="en-US" sz="1900" dirty="0" smtClean="0">
                <a:sym typeface="Wingdings" pitchFamily="2" charset="2"/>
              </a:rPr>
              <a:t>We want to </a:t>
            </a:r>
            <a:r>
              <a:rPr lang="en-US" sz="1900" dirty="0" smtClean="0">
                <a:solidFill>
                  <a:srgbClr val="FF0000"/>
                </a:solidFill>
                <a:sym typeface="Wingdings" pitchFamily="2" charset="2"/>
              </a:rPr>
              <a:t>maximize the probability </a:t>
            </a:r>
          </a:p>
          <a:p>
            <a:pPr eaLnBrk="1" hangingPunct="1">
              <a:spcBef>
                <a:spcPts val="600"/>
              </a:spcBef>
              <a:buSzPct val="150000"/>
              <a:buNone/>
            </a:pPr>
            <a:r>
              <a:rPr lang="en-US" sz="1900" dirty="0">
                <a:sym typeface="Wingdings" pitchFamily="2" charset="2"/>
              </a:rPr>
              <a:t>	</a:t>
            </a:r>
            <a:r>
              <a:rPr lang="en-US" sz="1900" dirty="0" smtClean="0">
                <a:sym typeface="Wingdings" pitchFamily="2" charset="2"/>
              </a:rPr>
              <a:t>for rejecting </a:t>
            </a:r>
            <a:r>
              <a:rPr lang="en-US" sz="1900" dirty="0" smtClean="0"/>
              <a:t>H</a:t>
            </a:r>
            <a:r>
              <a:rPr lang="en-US" sz="1900" baseline="-25000" dirty="0" smtClean="0"/>
              <a:t>0</a:t>
            </a:r>
            <a:r>
              <a:rPr lang="en-US" sz="1900" dirty="0" smtClean="0">
                <a:sym typeface="Wingdings" pitchFamily="2" charset="2"/>
              </a:rPr>
              <a:t>, if </a:t>
            </a:r>
            <a:r>
              <a:rPr lang="en-US" sz="1900" dirty="0" smtClean="0"/>
              <a:t>H</a:t>
            </a:r>
            <a:r>
              <a:rPr lang="en-US" sz="1900" baseline="-25000" dirty="0" smtClean="0"/>
              <a:t>1</a:t>
            </a:r>
            <a:r>
              <a:rPr lang="en-US" sz="1900" dirty="0"/>
              <a:t> </a:t>
            </a:r>
            <a:r>
              <a:rPr lang="en-US" sz="1900" dirty="0" smtClean="0"/>
              <a:t>is </a:t>
            </a:r>
            <a:r>
              <a:rPr lang="en-US" sz="2000" dirty="0" smtClean="0"/>
              <a:t>true </a:t>
            </a:r>
          </a:p>
          <a:p>
            <a:pPr eaLnBrk="1" hangingPunct="1">
              <a:spcBef>
                <a:spcPts val="600"/>
              </a:spcBef>
              <a:buSzPct val="150000"/>
              <a:buNone/>
            </a:pPr>
            <a:endParaRPr lang="en-US" sz="2000" dirty="0"/>
          </a:p>
          <a:p>
            <a:pPr eaLnBrk="1" hangingPunct="1">
              <a:spcBef>
                <a:spcPts val="600"/>
              </a:spcBef>
              <a:buSzPct val="150000"/>
              <a:buFont typeface="Wingdings" pitchFamily="2" charset="2"/>
              <a:buChar char="à"/>
            </a:pPr>
            <a:r>
              <a:rPr lang="en-US" sz="1900" dirty="0">
                <a:sym typeface="Wingdings" pitchFamily="2" charset="2"/>
              </a:rPr>
              <a:t>w</a:t>
            </a:r>
            <a:r>
              <a:rPr lang="en-US" sz="1900" dirty="0" smtClean="0">
                <a:sym typeface="Wingdings" pitchFamily="2" charset="2"/>
              </a:rPr>
              <a:t>hile keeping the </a:t>
            </a:r>
            <a:r>
              <a:rPr lang="en-US" sz="1900" dirty="0" smtClean="0">
                <a:solidFill>
                  <a:srgbClr val="00B050"/>
                </a:solidFill>
              </a:rPr>
              <a:t>Type </a:t>
            </a:r>
            <a:r>
              <a:rPr lang="en-US" sz="1900" dirty="0">
                <a:solidFill>
                  <a:srgbClr val="00B050"/>
                </a:solidFill>
              </a:rPr>
              <a:t>I error </a:t>
            </a:r>
            <a:r>
              <a:rPr lang="en-US" sz="1900" dirty="0" smtClean="0">
                <a:solidFill>
                  <a:srgbClr val="00B050"/>
                </a:solidFill>
                <a:latin typeface="Symbol" pitchFamily="18" charset="2"/>
              </a:rPr>
              <a:t>a </a:t>
            </a:r>
            <a:r>
              <a:rPr lang="en-US" sz="1900" dirty="0" smtClean="0"/>
              <a:t>fixed</a:t>
            </a:r>
          </a:p>
          <a:p>
            <a:pPr eaLnBrk="1" hangingPunct="1">
              <a:spcBef>
                <a:spcPts val="600"/>
              </a:spcBef>
              <a:buSzPct val="150000"/>
              <a:buNone/>
            </a:pPr>
            <a:endParaRPr lang="en-US" sz="2000" dirty="0"/>
          </a:p>
          <a:p>
            <a:pPr eaLnBrk="1" hangingPunct="1">
              <a:spcBef>
                <a:spcPts val="600"/>
              </a:spcBef>
              <a:buSzPct val="150000"/>
              <a:buNone/>
            </a:pPr>
            <a:r>
              <a:rPr lang="en-US" sz="1900" b="1" dirty="0" smtClean="0"/>
              <a:t>What do you have to know</a:t>
            </a:r>
          </a:p>
          <a:p>
            <a:pPr eaLnBrk="1" hangingPunct="1">
              <a:spcBef>
                <a:spcPts val="600"/>
              </a:spcBef>
              <a:buSzPct val="150000"/>
              <a:buNone/>
            </a:pPr>
            <a:r>
              <a:rPr lang="en-US" sz="1900" b="1" dirty="0"/>
              <a:t>t</a:t>
            </a:r>
            <a:r>
              <a:rPr lang="en-US" sz="1900" b="1" dirty="0" smtClean="0"/>
              <a:t>o calculate the sample size </a:t>
            </a:r>
          </a:p>
          <a:p>
            <a:pPr eaLnBrk="1" hangingPunct="1">
              <a:spcBef>
                <a:spcPts val="600"/>
              </a:spcBef>
              <a:buSzPct val="150000"/>
              <a:buNone/>
            </a:pPr>
            <a:r>
              <a:rPr lang="en-US" sz="1900" b="1" dirty="0" smtClean="0"/>
              <a:t>needed?</a:t>
            </a:r>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Textfeld 5"/>
          <p:cNvSpPr txBox="1"/>
          <p:nvPr/>
        </p:nvSpPr>
        <p:spPr bwMode="auto">
          <a:xfrm>
            <a:off x="3600449" y="3933056"/>
            <a:ext cx="5248275" cy="1905137"/>
          </a:xfrm>
          <a:prstGeom prst="rect">
            <a:avLst/>
          </a:prstGeom>
          <a:noFill/>
          <a:ln w="28575">
            <a:solidFill>
              <a:srgbClr val="FFC000"/>
            </a:solidFill>
            <a:miter lim="800000"/>
            <a:headEnd/>
            <a:tailEnd/>
          </a:ln>
        </p:spPr>
        <p:txBody>
          <a:bodyPr wrap="square" rtlCol="0">
            <a:spAutoFit/>
          </a:bodyPr>
          <a:lstStyle/>
          <a:p>
            <a:pPr marL="457200" indent="-457200">
              <a:buAutoNum type="arabicPeriod"/>
            </a:pPr>
            <a:r>
              <a:rPr lang="en-US" sz="1900" dirty="0" smtClean="0">
                <a:solidFill>
                  <a:schemeClr val="tx1"/>
                </a:solidFill>
              </a:rPr>
              <a:t>Power (typically set to 80% or 90%)</a:t>
            </a:r>
          </a:p>
          <a:p>
            <a:pPr marL="457200" indent="-457200">
              <a:buAutoNum type="arabicPeriod"/>
            </a:pPr>
            <a:r>
              <a:rPr lang="en-US" sz="1900" dirty="0" smtClean="0">
                <a:solidFill>
                  <a:schemeClr val="tx1"/>
                </a:solidFill>
                <a:latin typeface="+mn-lt"/>
              </a:rPr>
              <a:t>Type I error </a:t>
            </a:r>
            <a:r>
              <a:rPr lang="en-US" sz="1900" dirty="0" smtClean="0">
                <a:solidFill>
                  <a:schemeClr val="tx1"/>
                </a:solidFill>
                <a:latin typeface="Symbol" pitchFamily="18" charset="2"/>
              </a:rPr>
              <a:t>a</a:t>
            </a:r>
            <a:r>
              <a:rPr lang="en-US" sz="1900" dirty="0" smtClean="0">
                <a:solidFill>
                  <a:schemeClr val="tx1"/>
                </a:solidFill>
              </a:rPr>
              <a:t> (typically set to </a:t>
            </a:r>
            <a:r>
              <a:rPr lang="en-US" sz="1900" dirty="0" smtClean="0">
                <a:solidFill>
                  <a:schemeClr val="tx1"/>
                </a:solidFill>
                <a:latin typeface="Symbol" pitchFamily="18" charset="2"/>
              </a:rPr>
              <a:t>a = </a:t>
            </a:r>
            <a:r>
              <a:rPr lang="en-US" sz="1900" dirty="0" smtClean="0">
                <a:solidFill>
                  <a:schemeClr val="tx1"/>
                </a:solidFill>
              </a:rPr>
              <a:t>0.05)</a:t>
            </a:r>
          </a:p>
          <a:p>
            <a:pPr marL="457200" indent="-457200">
              <a:buAutoNum type="arabicPeriod"/>
            </a:pPr>
            <a:r>
              <a:rPr lang="en-US" sz="1900" dirty="0" smtClean="0">
                <a:solidFill>
                  <a:schemeClr val="tx1"/>
                </a:solidFill>
              </a:rPr>
              <a:t>The difference you want to find (for t-tests: the mean difference between groups)</a:t>
            </a:r>
          </a:p>
          <a:p>
            <a:pPr marL="457200" indent="-457200">
              <a:buAutoNum type="arabicPeriod"/>
            </a:pPr>
            <a:r>
              <a:rPr lang="en-US" sz="1900" dirty="0" smtClean="0">
                <a:solidFill>
                  <a:schemeClr val="tx1"/>
                </a:solidFill>
              </a:rPr>
              <a:t>standard deviation / measure of variance</a:t>
            </a:r>
          </a:p>
        </p:txBody>
      </p:sp>
    </p:spTree>
    <p:extLst>
      <p:ext uri="{BB962C8B-B14F-4D97-AF65-F5344CB8AC3E}">
        <p14:creationId xmlns:p14="http://schemas.microsoft.com/office/powerpoint/2010/main" val="25530224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400" dirty="0" smtClean="0"/>
              <a:t>Sample size estimation</a:t>
            </a:r>
            <a:endParaRPr lang="en-US" sz="2400" dirty="0"/>
          </a:p>
        </p:txBody>
      </p:sp>
      <p:sp>
        <p:nvSpPr>
          <p:cNvPr id="3" name="Inhaltsplatzhalter 2"/>
          <p:cNvSpPr>
            <a:spLocks noGrp="1"/>
          </p:cNvSpPr>
          <p:nvPr>
            <p:ph idx="1"/>
          </p:nvPr>
        </p:nvSpPr>
        <p:spPr>
          <a:xfrm>
            <a:off x="288000" y="1645632"/>
            <a:ext cx="8856000" cy="4313238"/>
          </a:xfrm>
        </p:spPr>
        <p:txBody>
          <a:bodyPr/>
          <a:lstStyle/>
          <a:p>
            <a:pPr eaLnBrk="1" hangingPunct="1">
              <a:spcBef>
                <a:spcPts val="600"/>
              </a:spcBef>
              <a:buSzPct val="150000"/>
              <a:buNone/>
            </a:pPr>
            <a:r>
              <a:rPr lang="en-US" sz="1900" b="1" u="sng" dirty="0" smtClean="0"/>
              <a:t>Example</a:t>
            </a:r>
            <a:endParaRPr lang="en-US" sz="1900" dirty="0" smtClean="0"/>
          </a:p>
          <a:p>
            <a:pPr eaLnBrk="1" hangingPunct="1">
              <a:spcBef>
                <a:spcPts val="600"/>
              </a:spcBef>
              <a:buSzPct val="150000"/>
            </a:pPr>
            <a:r>
              <a:rPr lang="en-US" sz="1900" dirty="0"/>
              <a:t>Hypothesis: H</a:t>
            </a:r>
            <a:r>
              <a:rPr lang="en-US" sz="1900" baseline="-25000" dirty="0"/>
              <a:t>0</a:t>
            </a:r>
            <a:r>
              <a:rPr lang="en-US" sz="1900" dirty="0"/>
              <a:t>: </a:t>
            </a:r>
            <a:r>
              <a:rPr lang="en-US" sz="1900" dirty="0" err="1" smtClean="0">
                <a:latin typeface="Symbol" pitchFamily="18" charset="2"/>
              </a:rPr>
              <a:t>m</a:t>
            </a:r>
            <a:r>
              <a:rPr lang="en-US" sz="1900" baseline="-25000" dirty="0" err="1"/>
              <a:t>A</a:t>
            </a:r>
            <a:r>
              <a:rPr lang="en-US" sz="1900" dirty="0" smtClean="0"/>
              <a:t>=</a:t>
            </a:r>
            <a:r>
              <a:rPr lang="en-US" sz="1900" dirty="0" smtClean="0">
                <a:latin typeface="Symbol" pitchFamily="18" charset="2"/>
              </a:rPr>
              <a:t> </a:t>
            </a:r>
            <a:r>
              <a:rPr lang="en-US" sz="1900" dirty="0" err="1" smtClean="0">
                <a:latin typeface="Symbol" pitchFamily="18" charset="2"/>
              </a:rPr>
              <a:t>m</a:t>
            </a:r>
            <a:r>
              <a:rPr lang="en-US" sz="1900" baseline="-25000" dirty="0" err="1"/>
              <a:t>B</a:t>
            </a:r>
            <a:r>
              <a:rPr lang="en-US" sz="1900" baseline="-25000" dirty="0" smtClean="0"/>
              <a:t> </a:t>
            </a:r>
            <a:r>
              <a:rPr lang="en-US" sz="1900" dirty="0"/>
              <a:t>versus H</a:t>
            </a:r>
            <a:r>
              <a:rPr lang="en-US" sz="1900" baseline="-25000" dirty="0"/>
              <a:t>1</a:t>
            </a:r>
            <a:r>
              <a:rPr lang="en-US" sz="1900" dirty="0"/>
              <a:t>: </a:t>
            </a:r>
            <a:r>
              <a:rPr lang="en-US" sz="1900" dirty="0" err="1" smtClean="0">
                <a:latin typeface="Symbol" pitchFamily="18" charset="2"/>
              </a:rPr>
              <a:t>m</a:t>
            </a:r>
            <a:r>
              <a:rPr lang="en-US" sz="1900" baseline="-25000" dirty="0" err="1" smtClean="0"/>
              <a:t>A</a:t>
            </a:r>
            <a:r>
              <a:rPr lang="en-US" sz="1900" baseline="-25000" dirty="0" smtClean="0"/>
              <a:t> </a:t>
            </a:r>
            <a:r>
              <a:rPr lang="en-US" sz="1900" dirty="0" smtClean="0"/>
              <a:t>≠ </a:t>
            </a:r>
            <a:r>
              <a:rPr lang="en-US" sz="1900" dirty="0" err="1" smtClean="0">
                <a:latin typeface="Symbol" pitchFamily="18" charset="2"/>
              </a:rPr>
              <a:t>m</a:t>
            </a:r>
            <a:r>
              <a:rPr lang="en-US" sz="1900" baseline="-25000" dirty="0" err="1" smtClean="0"/>
              <a:t>B</a:t>
            </a:r>
            <a:r>
              <a:rPr lang="en-US" sz="1900" baseline="-25000" dirty="0"/>
              <a:t> </a:t>
            </a:r>
            <a:r>
              <a:rPr lang="en-US" sz="1900" dirty="0" smtClean="0"/>
              <a:t> </a:t>
            </a:r>
            <a:r>
              <a:rPr lang="en-US" sz="1900" dirty="0" smtClean="0">
                <a:sym typeface="Wingdings" pitchFamily="2" charset="2"/>
              </a:rPr>
              <a:t> </a:t>
            </a:r>
            <a:r>
              <a:rPr lang="en-US" sz="1900" dirty="0" smtClean="0"/>
              <a:t>two-sided t-test </a:t>
            </a:r>
          </a:p>
          <a:p>
            <a:pPr eaLnBrk="1" hangingPunct="1">
              <a:spcBef>
                <a:spcPts val="600"/>
              </a:spcBef>
              <a:buSzPct val="150000"/>
            </a:pPr>
            <a:r>
              <a:rPr lang="en-US" sz="1900" dirty="0" smtClean="0"/>
              <a:t>You consider a difference of 10 as relevant</a:t>
            </a:r>
          </a:p>
          <a:p>
            <a:pPr eaLnBrk="1" hangingPunct="1">
              <a:spcBef>
                <a:spcPts val="600"/>
              </a:spcBef>
              <a:buSzPct val="150000"/>
            </a:pPr>
            <a:r>
              <a:rPr lang="en-US" sz="1900" dirty="0" smtClean="0"/>
              <a:t>From former studies, you know, that the standard </a:t>
            </a:r>
            <a:r>
              <a:rPr lang="en-US" sz="1900" dirty="0"/>
              <a:t>deviation </a:t>
            </a:r>
            <a:r>
              <a:rPr lang="en-US" sz="1900" dirty="0" smtClean="0"/>
              <a:t>is ~ 15 mmHG</a:t>
            </a:r>
          </a:p>
          <a:p>
            <a:pPr eaLnBrk="1" hangingPunct="1">
              <a:spcBef>
                <a:spcPts val="600"/>
              </a:spcBef>
              <a:buSzPct val="150000"/>
            </a:pPr>
            <a:r>
              <a:rPr lang="en-US" sz="1900" dirty="0" smtClean="0"/>
              <a:t>So far, you have recruited 20 patients (10 in each treatment arm)</a:t>
            </a:r>
          </a:p>
          <a:p>
            <a:pPr eaLnBrk="1" hangingPunct="1">
              <a:spcBef>
                <a:spcPts val="600"/>
              </a:spcBef>
              <a:buSzPct val="150000"/>
              <a:buNone/>
            </a:pPr>
            <a:r>
              <a:rPr lang="en-US" sz="1900" dirty="0" smtClean="0">
                <a:sym typeface="Wingdings" pitchFamily="2" charset="2"/>
              </a:rPr>
              <a:t> What is your power?</a:t>
            </a:r>
            <a:endParaRPr lang="en-US" sz="1900" dirty="0"/>
          </a:p>
          <a:p>
            <a:pPr eaLnBrk="1" hangingPunct="1">
              <a:spcBef>
                <a:spcPts val="600"/>
              </a:spcBef>
              <a:buSzPct val="150000"/>
              <a:buNone/>
            </a:pPr>
            <a:endParaRPr lang="en-US" sz="1900" dirty="0" smtClean="0"/>
          </a:p>
          <a:p>
            <a:pPr eaLnBrk="1" hangingPunct="1">
              <a:spcBef>
                <a:spcPts val="600"/>
              </a:spcBef>
              <a:buSzPct val="150000"/>
              <a:buNone/>
            </a:pPr>
            <a:endParaRPr lang="en-US" sz="2000" dirty="0"/>
          </a:p>
          <a:p>
            <a:pPr eaLnBrk="1" hangingPunct="1">
              <a:spcBef>
                <a:spcPts val="600"/>
              </a:spcBef>
              <a:buSzPct val="150000"/>
            </a:pPr>
            <a:endParaRPr lang="en-US" sz="1900" dirty="0" smtClean="0">
              <a:sym typeface="Wingdings" pitchFamily="2" charset="2"/>
            </a:endParaRPr>
          </a:p>
          <a:p>
            <a:pPr eaLnBrk="1" hangingPunct="1">
              <a:spcBef>
                <a:spcPts val="600"/>
              </a:spcBef>
              <a:buSzPct val="150000"/>
              <a:buFont typeface="Wingdings" pitchFamily="2" charset="2"/>
              <a:buChar char="à"/>
            </a:pPr>
            <a:endParaRPr lang="en-US" sz="1900" dirty="0" smtClean="0">
              <a:sym typeface="Wingdings" pitchFamily="2" charset="2"/>
            </a:endParaRPr>
          </a:p>
          <a:p>
            <a:pPr eaLnBrk="1" hangingPunct="1">
              <a:spcBef>
                <a:spcPts val="600"/>
              </a:spcBef>
              <a:buSzPct val="150000"/>
              <a:buNone/>
            </a:pPr>
            <a:r>
              <a:rPr lang="en-US" sz="1900" baseline="-25000" dirty="0" smtClean="0"/>
              <a:t> </a:t>
            </a:r>
            <a:endParaRPr lang="en-US" sz="1900" dirty="0" smtClean="0"/>
          </a:p>
          <a:p>
            <a:pPr>
              <a:buNone/>
            </a:pPr>
            <a:endParaRPr lang="en-US" sz="1900" b="1" dirty="0" smtClean="0"/>
          </a:p>
          <a:p>
            <a:pPr>
              <a:buNone/>
            </a:pPr>
            <a:endParaRPr lang="en-US" sz="1900" dirty="0"/>
          </a:p>
        </p:txBody>
      </p:sp>
      <p:sp>
        <p:nvSpPr>
          <p:cNvPr id="6" name="Rechteck 5"/>
          <p:cNvSpPr/>
          <p:nvPr/>
        </p:nvSpPr>
        <p:spPr>
          <a:xfrm>
            <a:off x="238125" y="5958870"/>
            <a:ext cx="9020175" cy="338554"/>
          </a:xfrm>
          <a:prstGeom prst="rect">
            <a:avLst/>
          </a:prstGeom>
        </p:spPr>
        <p:txBody>
          <a:bodyPr wrap="square">
            <a:spAutoFit/>
          </a:bodyPr>
          <a:lstStyle/>
          <a:p>
            <a:r>
              <a:rPr lang="de-DE" sz="1600" dirty="0" smtClean="0">
                <a:solidFill>
                  <a:srgbClr val="0A3CA0"/>
                </a:solidFill>
              </a:rPr>
              <a:t>http://campus.uni-muenster.de/fileadmin/einrichtung/imib/lehre/skripte/biomathe/bio/fallz.html</a:t>
            </a:r>
            <a:endParaRPr lang="de-DE" sz="1600" dirty="0">
              <a:solidFill>
                <a:srgbClr val="0A3CA0"/>
              </a:solidFill>
            </a:endParaRPr>
          </a:p>
        </p:txBody>
      </p:sp>
    </p:spTree>
    <p:extLst>
      <p:ext uri="{BB962C8B-B14F-4D97-AF65-F5344CB8AC3E}">
        <p14:creationId xmlns:p14="http://schemas.microsoft.com/office/powerpoint/2010/main" val="1425313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17830A52-2714-4FF9-82EF-8D73DBBA488E}" type="datetime1">
              <a:rPr lang="de-AT" smtClean="0"/>
              <a:pPr/>
              <a:t>21.03.2017</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A2CAC88C-1CC7-4AF2-8684-ED3F4309E9D4}" type="slidenum">
              <a:rPr lang="de-DE" altLang="en-US"/>
              <a:pPr/>
              <a:t>4</a:t>
            </a:fld>
            <a:endParaRPr lang="de-DE" altLang="en-US"/>
          </a:p>
        </p:txBody>
      </p:sp>
      <p:pic>
        <p:nvPicPr>
          <p:cNvPr id="34825" name="Picture 9"/>
          <p:cNvPicPr>
            <a:picLocks noChangeAspect="1" noChangeArrowheads="1"/>
          </p:cNvPicPr>
          <p:nvPr/>
        </p:nvPicPr>
        <p:blipFill>
          <a:blip r:embed="rId3" cstate="print"/>
          <a:srcRect/>
          <a:stretch>
            <a:fillRect/>
          </a:stretch>
        </p:blipFill>
        <p:spPr bwMode="auto">
          <a:xfrm>
            <a:off x="1403649" y="1484784"/>
            <a:ext cx="6120680" cy="4995620"/>
          </a:xfrm>
          <a:prstGeom prst="rect">
            <a:avLst/>
          </a:prstGeom>
          <a:noFill/>
          <a:ln w="9525">
            <a:noFill/>
            <a:miter lim="800000"/>
            <a:headEnd/>
            <a:tailEnd/>
          </a:ln>
          <a:effectLst/>
        </p:spPr>
      </p:pic>
      <p:sp>
        <p:nvSpPr>
          <p:cNvPr id="34826" name="Text Box 10"/>
          <p:cNvSpPr txBox="1">
            <a:spLocks noChangeArrowheads="1"/>
          </p:cNvSpPr>
          <p:nvPr/>
        </p:nvSpPr>
        <p:spPr bwMode="auto">
          <a:xfrm>
            <a:off x="2843808" y="1772816"/>
            <a:ext cx="2447925" cy="400110"/>
          </a:xfrm>
          <a:prstGeom prst="rect">
            <a:avLst/>
          </a:prstGeom>
          <a:noFill/>
          <a:ln w="9525">
            <a:noFill/>
            <a:miter lim="800000"/>
            <a:headEnd/>
            <a:tailEnd/>
          </a:ln>
          <a:effectLst/>
        </p:spPr>
        <p:txBody>
          <a:bodyPr>
            <a:spAutoFit/>
          </a:bodyPr>
          <a:lstStyle/>
          <a:p>
            <a:r>
              <a:rPr lang="de-DE" sz="1000" dirty="0"/>
              <a:t>Kategorien nach</a:t>
            </a:r>
          </a:p>
          <a:p>
            <a:r>
              <a:rPr lang="de-DE" sz="1000" dirty="0"/>
              <a:t>Emerson/Colditz 1985</a:t>
            </a:r>
          </a:p>
        </p:txBody>
      </p:sp>
      <p:sp>
        <p:nvSpPr>
          <p:cNvPr id="8" name="Rectangle 2"/>
          <p:cNvSpPr txBox="1">
            <a:spLocks noChangeArrowheads="1"/>
          </p:cNvSpPr>
          <p:nvPr/>
        </p:nvSpPr>
        <p:spPr>
          <a:xfrm>
            <a:off x="457200" y="2746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r>
              <a:rPr lang="de-AT" dirty="0" smtClean="0"/>
              <a:t>Statistical </a:t>
            </a:r>
            <a:r>
              <a:rPr lang="de-AT" dirty="0" err="1" smtClean="0"/>
              <a:t>methods</a:t>
            </a:r>
            <a:endParaRPr lang="de-DE"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9" y="1556793"/>
            <a:ext cx="7416824" cy="5071864"/>
          </a:xfrm>
          <a:prstGeom prst="rect">
            <a:avLst/>
          </a:prstGeom>
          <a:noFill/>
          <a:ln w="9525">
            <a:noFill/>
            <a:miter lim="800000"/>
            <a:headEnd/>
            <a:tailEnd/>
          </a:ln>
        </p:spPr>
      </p:pic>
      <p:sp>
        <p:nvSpPr>
          <p:cNvPr id="5" name="Titel 1"/>
          <p:cNvSpPr>
            <a:spLocks noGrp="1"/>
          </p:cNvSpPr>
          <p:nvPr>
            <p:ph type="title"/>
          </p:nvPr>
        </p:nvSpPr>
        <p:spPr>
          <a:xfrm>
            <a:off x="220663" y="114300"/>
            <a:ext cx="8105775" cy="501650"/>
          </a:xfrm>
        </p:spPr>
        <p:txBody>
          <a:bodyPr/>
          <a:lstStyle/>
          <a:p>
            <a:r>
              <a:rPr lang="en-US" sz="2400" dirty="0" smtClean="0"/>
              <a:t>Sample size estimation</a:t>
            </a:r>
            <a:endParaRPr lang="en-US" sz="2400" dirty="0"/>
          </a:p>
        </p:txBody>
      </p:sp>
    </p:spTree>
    <p:extLst>
      <p:ext uri="{BB962C8B-B14F-4D97-AF65-F5344CB8AC3E}">
        <p14:creationId xmlns:p14="http://schemas.microsoft.com/office/powerpoint/2010/main" val="11282903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p:cNvSpPr>
          <p:nvPr>
            <p:ph type="title" idx="4294967295"/>
          </p:nvPr>
        </p:nvSpPr>
        <p:spPr>
          <a:xfrm>
            <a:off x="457200" y="274638"/>
            <a:ext cx="6275040" cy="1143000"/>
          </a:xfrm>
        </p:spPr>
        <p:txBody>
          <a:bodyPr>
            <a:normAutofit/>
          </a:bodyPr>
          <a:lstStyle/>
          <a:p>
            <a:r>
              <a:rPr lang="de-DE" sz="2400" dirty="0" smtClean="0">
                <a:solidFill>
                  <a:srgbClr val="4F81BD"/>
                </a:solidFill>
              </a:rPr>
              <a:t>Vergleich von Häufigkeiten zweier unverbundener Stichproben</a:t>
            </a:r>
          </a:p>
        </p:txBody>
      </p:sp>
      <p:sp>
        <p:nvSpPr>
          <p:cNvPr id="644099" name="Rectangle 3"/>
          <p:cNvSpPr>
            <a:spLocks noChangeArrowheads="1"/>
          </p:cNvSpPr>
          <p:nvPr/>
        </p:nvSpPr>
        <p:spPr bwMode="auto">
          <a:xfrm>
            <a:off x="179388" y="2030413"/>
            <a:ext cx="8964612" cy="4108450"/>
          </a:xfrm>
          <a:prstGeom prst="rect">
            <a:avLst/>
          </a:prstGeom>
          <a:noFill/>
          <a:ln w="9525">
            <a:noFill/>
            <a:miter lim="800000"/>
            <a:headEnd/>
            <a:tailEnd/>
          </a:ln>
          <a:effectLst/>
        </p:spPr>
        <p:txBody>
          <a:bodyPr anchor="ctr">
            <a:spAutoFit/>
          </a:bodyPr>
          <a:lstStyle/>
          <a:p>
            <a:r>
              <a:rPr lang="de-DE" sz="2400" i="1">
                <a:latin typeface="Calibri" pitchFamily="34" charset="0"/>
              </a:rPr>
              <a:t>In einer Karzinomstudie erhofft man sich, die bisher mit der Standardtherapie (S) erreichte Rezidivrate von 50% mit einer neuen Therapie (T) auf 40% zu senken. </a:t>
            </a:r>
          </a:p>
          <a:p>
            <a:endParaRPr lang="de-DE" sz="2400" i="1">
              <a:latin typeface="Calibri" pitchFamily="34" charset="0"/>
            </a:endParaRPr>
          </a:p>
          <a:p>
            <a:r>
              <a:rPr lang="de-DE" sz="2400" i="1">
                <a:latin typeface="Calibri" pitchFamily="34" charset="0"/>
              </a:rPr>
              <a:t>Für eine kontrollierte klinische Studie mit den beiden Therapiegruppen S und T und dem Zielkriterium 'Rezidivrate' sowie den weiteren Festlegungen (zweiseitiger Test, Irrtumswahrscheinlichkeit 5%, Power 80%) ergeben sich folgende Parameter für die Fallzahlberechnung:</a:t>
            </a:r>
            <a:r>
              <a:rPr lang="de-DE" sz="2400">
                <a:latin typeface="Calibri" pitchFamily="34" charset="0"/>
              </a:rPr>
              <a:t> </a:t>
            </a:r>
          </a:p>
          <a:p>
            <a:r>
              <a:rPr lang="de-DE" sz="2400" i="1">
                <a:latin typeface="Calibri" pitchFamily="34" charset="0"/>
              </a:rPr>
              <a:t>p1 = 0.5, p2 = 0.4, α = 0.05, 1-ß = 0.80.</a:t>
            </a:r>
            <a:r>
              <a:rPr lang="de-DE" sz="2400">
                <a:latin typeface="Calibri" pitchFamily="34" charset="0"/>
              </a:rPr>
              <a:t> </a:t>
            </a:r>
          </a:p>
          <a:p>
            <a:endParaRPr lang="de-DE" sz="2400">
              <a:latin typeface="Calibri" pitchFamily="34" charset="0"/>
            </a:endParaRPr>
          </a:p>
          <a:p>
            <a:r>
              <a:rPr lang="de-DE" sz="2400" b="1" i="1">
                <a:latin typeface="Calibri" pitchFamily="34" charset="0"/>
              </a:rPr>
              <a:t>ergibt eine Fallzahl von 388 Patienten für jede Behandlungsgruppe.</a:t>
            </a:r>
            <a:r>
              <a:rPr lang="de-DE" sz="2400" b="1">
                <a:latin typeface="Calibri" pitchFamily="34" charset="0"/>
              </a:rPr>
              <a:t> </a:t>
            </a:r>
          </a:p>
        </p:txBody>
      </p:sp>
    </p:spTree>
    <p:extLst>
      <p:ext uri="{BB962C8B-B14F-4D97-AF65-F5344CB8AC3E}">
        <p14:creationId xmlns:p14="http://schemas.microsoft.com/office/powerpoint/2010/main" val="40838339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p:cNvSpPr>
          <p:nvPr>
            <p:ph type="title" idx="4294967295"/>
          </p:nvPr>
        </p:nvSpPr>
        <p:spPr>
          <a:xfrm>
            <a:off x="457200" y="274638"/>
            <a:ext cx="5915000" cy="1143000"/>
          </a:xfrm>
        </p:spPr>
        <p:txBody>
          <a:bodyPr>
            <a:normAutofit/>
          </a:bodyPr>
          <a:lstStyle/>
          <a:p>
            <a:r>
              <a:rPr lang="de-DE" sz="2400" dirty="0" smtClean="0">
                <a:solidFill>
                  <a:srgbClr val="4F81BD"/>
                </a:solidFill>
              </a:rPr>
              <a:t>Vergleich von Mittelwerten zweier </a:t>
            </a:r>
            <a:br>
              <a:rPr lang="de-DE" sz="2400" dirty="0" smtClean="0">
                <a:solidFill>
                  <a:srgbClr val="4F81BD"/>
                </a:solidFill>
              </a:rPr>
            </a:br>
            <a:r>
              <a:rPr lang="de-DE" sz="2400" dirty="0" smtClean="0">
                <a:solidFill>
                  <a:srgbClr val="4F81BD"/>
                </a:solidFill>
              </a:rPr>
              <a:t>unverbundener Stichproben</a:t>
            </a:r>
          </a:p>
        </p:txBody>
      </p:sp>
      <p:sp>
        <p:nvSpPr>
          <p:cNvPr id="648196" name="Rectangle 4"/>
          <p:cNvSpPr>
            <a:spLocks noChangeArrowheads="1"/>
          </p:cNvSpPr>
          <p:nvPr/>
        </p:nvSpPr>
        <p:spPr bwMode="auto">
          <a:xfrm>
            <a:off x="179388" y="1836738"/>
            <a:ext cx="8713787" cy="4473575"/>
          </a:xfrm>
          <a:prstGeom prst="rect">
            <a:avLst/>
          </a:prstGeom>
          <a:noFill/>
          <a:ln w="9525">
            <a:noFill/>
            <a:miter lim="800000"/>
            <a:headEnd/>
            <a:tailEnd/>
          </a:ln>
          <a:effectLst/>
        </p:spPr>
        <p:txBody>
          <a:bodyPr anchor="ctr">
            <a:spAutoFit/>
          </a:bodyPr>
          <a:lstStyle/>
          <a:p>
            <a:r>
              <a:rPr lang="de-DE" sz="2400" i="1">
                <a:latin typeface="Calibri" pitchFamily="34" charset="0"/>
              </a:rPr>
              <a:t>In einer Hypertoniestudie erhofft man sich, die bisher mit der Standardtherapie (S) erreichte durchschnittliche Blutdrucksenkung von 15 mm mit einer neuen Therapie (T) auf 20 mm zu senken. </a:t>
            </a:r>
          </a:p>
          <a:p>
            <a:endParaRPr lang="de-DE" sz="2400" i="1">
              <a:latin typeface="Calibri" pitchFamily="34" charset="0"/>
            </a:endParaRPr>
          </a:p>
          <a:p>
            <a:r>
              <a:rPr lang="de-DE" sz="2400" i="1">
                <a:latin typeface="Calibri" pitchFamily="34" charset="0"/>
              </a:rPr>
              <a:t>Für eine kontrollierte klinische Studie mit den beiden Therapiegruppen S und T und dem Zielkriterium 'Senkung des Blutdrucks' sowie den weiteren Festlegungen (Standardabweichung = 15, zweiseitiger Test, Irrtumswahrscheinlichkeit 5%, Power 80%) ergeben sich folgende Parameter für die Fallzahlberechnung:</a:t>
            </a:r>
            <a:r>
              <a:rPr lang="de-DE" sz="2400">
                <a:latin typeface="Calibri" pitchFamily="34" charset="0"/>
              </a:rPr>
              <a:t> </a:t>
            </a:r>
          </a:p>
          <a:p>
            <a:r>
              <a:rPr lang="de-DE" sz="2400" i="1">
                <a:latin typeface="Calibri" pitchFamily="34" charset="0"/>
              </a:rPr>
              <a:t>µ1 = 15, µ2 = 20, σ= 15, α = 0.05, 1-ß = 0.80</a:t>
            </a:r>
            <a:r>
              <a:rPr lang="de-DE" sz="2400">
                <a:latin typeface="Calibri" pitchFamily="34" charset="0"/>
              </a:rPr>
              <a:t> </a:t>
            </a:r>
          </a:p>
          <a:p>
            <a:endParaRPr lang="de-DE" sz="2400" i="1">
              <a:latin typeface="Calibri" pitchFamily="34" charset="0"/>
            </a:endParaRPr>
          </a:p>
          <a:p>
            <a:r>
              <a:rPr lang="de-DE" sz="2400" b="1" i="1">
                <a:latin typeface="Calibri" pitchFamily="34" charset="0"/>
              </a:rPr>
              <a:t>ergibt eine Fallzahl von 142 Patienten für jede Behandlungsgruppe.</a:t>
            </a:r>
            <a:r>
              <a:rPr lang="de-DE" sz="2400" b="1">
                <a:latin typeface="Calibri" pitchFamily="34" charset="0"/>
              </a:rPr>
              <a:t> </a:t>
            </a:r>
          </a:p>
        </p:txBody>
      </p:sp>
    </p:spTree>
    <p:extLst>
      <p:ext uri="{BB962C8B-B14F-4D97-AF65-F5344CB8AC3E}">
        <p14:creationId xmlns:p14="http://schemas.microsoft.com/office/powerpoint/2010/main" val="34109839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p:cNvSpPr>
          <p:nvPr>
            <p:ph type="title" idx="4294967295"/>
          </p:nvPr>
        </p:nvSpPr>
        <p:spPr>
          <a:xfrm>
            <a:off x="457200" y="274638"/>
            <a:ext cx="5482952" cy="1143000"/>
          </a:xfrm>
        </p:spPr>
        <p:txBody>
          <a:bodyPr/>
          <a:lstStyle/>
          <a:p>
            <a:r>
              <a:rPr lang="de-DE" sz="2800" dirty="0" smtClean="0">
                <a:solidFill>
                  <a:srgbClr val="4F81BD"/>
                </a:solidFill>
              </a:rPr>
              <a:t>Vergleich von Mittelwerten zweier </a:t>
            </a:r>
            <a:br>
              <a:rPr lang="de-DE" sz="2800" dirty="0" smtClean="0">
                <a:solidFill>
                  <a:srgbClr val="4F81BD"/>
                </a:solidFill>
              </a:rPr>
            </a:br>
            <a:r>
              <a:rPr lang="de-DE" sz="2800" dirty="0" smtClean="0">
                <a:solidFill>
                  <a:srgbClr val="4F81BD"/>
                </a:solidFill>
              </a:rPr>
              <a:t>verbundener Stichproben</a:t>
            </a:r>
          </a:p>
        </p:txBody>
      </p:sp>
      <p:sp>
        <p:nvSpPr>
          <p:cNvPr id="642053" name="Rectangle 5"/>
          <p:cNvSpPr>
            <a:spLocks noChangeArrowheads="1"/>
          </p:cNvSpPr>
          <p:nvPr/>
        </p:nvSpPr>
        <p:spPr bwMode="auto">
          <a:xfrm>
            <a:off x="468313" y="1484313"/>
            <a:ext cx="8280400" cy="5203825"/>
          </a:xfrm>
          <a:prstGeom prst="rect">
            <a:avLst/>
          </a:prstGeom>
          <a:noFill/>
          <a:ln w="9525">
            <a:noFill/>
            <a:miter lim="800000"/>
            <a:headEnd/>
            <a:tailEnd/>
          </a:ln>
          <a:effectLst/>
        </p:spPr>
        <p:txBody>
          <a:bodyPr anchor="ctr">
            <a:spAutoFit/>
          </a:bodyPr>
          <a:lstStyle/>
          <a:p>
            <a:r>
              <a:rPr lang="de-DE" sz="2400" i="1">
                <a:latin typeface="Calibri" pitchFamily="34" charset="0"/>
              </a:rPr>
              <a:t>In einer Phase-II-Studie soll überprüft werden, ob sich ein neues Medikament zur Blutdrucksenkung eignet. Geeignet ist das Medikament dann, wenn bei Hypertonikern mit einem durchschnittlichen systolischen Blutdruck von 150 mm eine Senkung um mindestens 10 mm erreicht wird. </a:t>
            </a:r>
          </a:p>
          <a:p>
            <a:endParaRPr lang="de-DE" sz="2400" i="1">
              <a:latin typeface="Calibri" pitchFamily="34" charset="0"/>
            </a:endParaRPr>
          </a:p>
          <a:p>
            <a:r>
              <a:rPr lang="de-DE" sz="2400" i="1">
                <a:latin typeface="Calibri" pitchFamily="34" charset="0"/>
              </a:rPr>
              <a:t>Für diese klinische Studie lautet das Zielkriterium 'Differenz des Blutdrucks vor und nach Behandlung'. Mit den weiteren Festlegungen (Standardabweichung = 15, zweiseitiger Test, Irrtumswahrscheinlichkeit 5%, Power 80%) ergeben sich folgende Parameter für die Fallzahlberechnung:</a:t>
            </a:r>
            <a:r>
              <a:rPr lang="de-DE" sz="2400">
                <a:latin typeface="Calibri" pitchFamily="34" charset="0"/>
              </a:rPr>
              <a:t> </a:t>
            </a:r>
          </a:p>
          <a:p>
            <a:r>
              <a:rPr lang="de-DE" sz="2400" i="1">
                <a:latin typeface="Calibri" pitchFamily="34" charset="0"/>
              </a:rPr>
              <a:t>µ1 = 150, µ2 = 140, σ = 15, α= 0.05, 1-ß = 0.80</a:t>
            </a:r>
            <a:r>
              <a:rPr lang="de-DE" sz="2400">
                <a:latin typeface="Calibri" pitchFamily="34" charset="0"/>
              </a:rPr>
              <a:t> </a:t>
            </a:r>
          </a:p>
          <a:p>
            <a:endParaRPr lang="de-DE" sz="2400" i="1">
              <a:latin typeface="Calibri" pitchFamily="34" charset="0"/>
            </a:endParaRPr>
          </a:p>
          <a:p>
            <a:r>
              <a:rPr lang="de-DE" sz="2400" b="1" i="1">
                <a:latin typeface="Calibri" pitchFamily="34" charset="0"/>
              </a:rPr>
              <a:t>ergibt eine Fallzahl von 20 Patienten</a:t>
            </a:r>
            <a:r>
              <a:rPr lang="de-DE" b="1" i="1"/>
              <a:t>.</a:t>
            </a:r>
            <a:r>
              <a:rPr lang="de-DE" b="1"/>
              <a:t> </a:t>
            </a:r>
          </a:p>
        </p:txBody>
      </p:sp>
    </p:spTree>
    <p:extLst>
      <p:ext uri="{BB962C8B-B14F-4D97-AF65-F5344CB8AC3E}">
        <p14:creationId xmlns:p14="http://schemas.microsoft.com/office/powerpoint/2010/main" val="40040527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p:cNvSpPr>
          <p:nvPr>
            <p:ph type="title" idx="4294967295"/>
          </p:nvPr>
        </p:nvSpPr>
        <p:spPr>
          <a:xfrm>
            <a:off x="250825" y="188913"/>
            <a:ext cx="6553423" cy="1143000"/>
          </a:xfrm>
        </p:spPr>
        <p:txBody>
          <a:bodyPr/>
          <a:lstStyle/>
          <a:p>
            <a:r>
              <a:rPr lang="de-DE" sz="3200" dirty="0" smtClean="0">
                <a:solidFill>
                  <a:srgbClr val="4F81BD"/>
                </a:solidFill>
              </a:rPr>
              <a:t>Vergleich von Überlebenszeiten </a:t>
            </a:r>
            <a:br>
              <a:rPr lang="de-DE" sz="3200" dirty="0" smtClean="0">
                <a:solidFill>
                  <a:srgbClr val="4F81BD"/>
                </a:solidFill>
              </a:rPr>
            </a:br>
            <a:r>
              <a:rPr lang="de-DE" sz="3200" dirty="0" smtClean="0">
                <a:solidFill>
                  <a:srgbClr val="4F81BD"/>
                </a:solidFill>
              </a:rPr>
              <a:t>zweier unverbundener Stichproben</a:t>
            </a:r>
          </a:p>
        </p:txBody>
      </p:sp>
      <p:sp>
        <p:nvSpPr>
          <p:cNvPr id="646148" name="Rectangle 4"/>
          <p:cNvSpPr>
            <a:spLocks noChangeArrowheads="1"/>
          </p:cNvSpPr>
          <p:nvPr/>
        </p:nvSpPr>
        <p:spPr bwMode="auto">
          <a:xfrm>
            <a:off x="179388" y="1851025"/>
            <a:ext cx="8713787" cy="4108450"/>
          </a:xfrm>
          <a:prstGeom prst="rect">
            <a:avLst/>
          </a:prstGeom>
          <a:noFill/>
          <a:ln w="9525">
            <a:noFill/>
            <a:miter lim="800000"/>
            <a:headEnd/>
            <a:tailEnd/>
          </a:ln>
          <a:effectLst/>
        </p:spPr>
        <p:txBody>
          <a:bodyPr anchor="ctr">
            <a:spAutoFit/>
          </a:bodyPr>
          <a:lstStyle/>
          <a:p>
            <a:r>
              <a:rPr lang="de-DE" sz="2400" i="1" dirty="0">
                <a:latin typeface="Calibri" pitchFamily="34" charset="0"/>
              </a:rPr>
              <a:t>In einer Karzinomstudie erhofft man sich, die bisher mit der Standardtherapie (S) erreichte mediane Überlebenszeit von 36 Monaten mit einer neuen Therapie (T) auf 48 Monate zu erhöhen.</a:t>
            </a:r>
          </a:p>
          <a:p>
            <a:endParaRPr lang="de-DE" sz="2400" i="1" dirty="0">
              <a:latin typeface="Calibri" pitchFamily="34" charset="0"/>
            </a:endParaRPr>
          </a:p>
          <a:p>
            <a:r>
              <a:rPr lang="de-DE" sz="2400" i="1" dirty="0">
                <a:latin typeface="Calibri" pitchFamily="34" charset="0"/>
              </a:rPr>
              <a:t>Für eine kontrollierte klinische Studie mit den beiden Therapiegruppen S und T und dem Zielkriterium 'Überlebenszeit' sowie den weiteren Festlegungen (Rekrutierungszeit=24 Monate, Nachbeobachtungszeit = 36 Monate, zweiseitiger Test, Irrtumswahrscheinlichkeit 5%, Power 80%)</a:t>
            </a:r>
          </a:p>
          <a:p>
            <a:endParaRPr lang="de-DE" sz="2400" i="1" dirty="0">
              <a:latin typeface="Calibri" pitchFamily="34" charset="0"/>
            </a:endParaRPr>
          </a:p>
          <a:p>
            <a:r>
              <a:rPr lang="de-DE" sz="2400" b="1" i="1" dirty="0">
                <a:latin typeface="Calibri" pitchFamily="34" charset="0"/>
              </a:rPr>
              <a:t>ergibt eine Fallzahl von 349 Patienten für jede Behandlungsgruppe.</a:t>
            </a:r>
            <a:r>
              <a:rPr lang="de-DE" sz="2400" b="1" dirty="0">
                <a:latin typeface="Calibri" pitchFamily="34" charset="0"/>
              </a:rPr>
              <a:t> </a:t>
            </a:r>
          </a:p>
        </p:txBody>
      </p:sp>
    </p:spTree>
    <p:extLst>
      <p:ext uri="{BB962C8B-B14F-4D97-AF65-F5344CB8AC3E}">
        <p14:creationId xmlns:p14="http://schemas.microsoft.com/office/powerpoint/2010/main" val="41276777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45</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052513"/>
            <a:ext cx="8572560" cy="1246495"/>
          </a:xfrm>
          <a:noFill/>
        </p:spPr>
        <p:txBody>
          <a:bodyPr wrap="square">
            <a:spAutoFit/>
          </a:bodyPr>
          <a:lstStyle/>
          <a:p>
            <a:pPr eaLnBrk="1" hangingPunct="1">
              <a:spcBef>
                <a:spcPts val="600"/>
              </a:spcBef>
              <a:buSzPct val="150000"/>
              <a:buNone/>
            </a:pPr>
            <a:endParaRPr lang="de-AT" sz="1800" dirty="0" smtClean="0"/>
          </a:p>
          <a:p>
            <a:pPr eaLnBrk="1" hangingPunct="1">
              <a:spcBef>
                <a:spcPts val="600"/>
              </a:spcBef>
              <a:buSzPct val="150000"/>
              <a:buNone/>
            </a:pPr>
            <a:endParaRPr lang="de-AT" sz="1800" baseline="-25000" dirty="0" smtClean="0"/>
          </a:p>
          <a:p>
            <a:pPr eaLnBrk="1" hangingPunct="1">
              <a:spcBef>
                <a:spcPts val="600"/>
              </a:spcBef>
              <a:buSzPct val="150000"/>
            </a:pPr>
            <a:endParaRPr lang="de-AT" sz="1800" baseline="-25000" dirty="0" smtClean="0"/>
          </a:p>
          <a:p>
            <a:pPr eaLnBrk="1" hangingPunct="1">
              <a:spcBef>
                <a:spcPts val="600"/>
              </a:spcBef>
              <a:buSzPct val="150000"/>
              <a:buNone/>
            </a:pPr>
            <a:endParaRPr lang="de-AT"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2" name="Rectangle 3"/>
          <p:cNvSpPr txBox="1">
            <a:spLocks noChangeAspect="1" noChangeArrowheads="1"/>
          </p:cNvSpPr>
          <p:nvPr/>
        </p:nvSpPr>
        <p:spPr bwMode="auto">
          <a:xfrm>
            <a:off x="285720" y="1419225"/>
            <a:ext cx="8858280" cy="24852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1" i="0" u="sng" strike="noStrike" kern="0" cap="none" spc="0" normalizeH="0" baseline="0" noProof="0" dirty="0" smtClean="0">
                <a:ln>
                  <a:noFill/>
                </a:ln>
                <a:solidFill>
                  <a:schemeClr val="tx1"/>
                </a:solidFill>
                <a:effectLst/>
                <a:uLnTx/>
                <a:uFillTx/>
                <a:latin typeface="+mn-lt"/>
                <a:ea typeface="+mn-ea"/>
                <a:cs typeface="+mn-cs"/>
              </a:rPr>
              <a:t>The situation: </a:t>
            </a:r>
          </a:p>
          <a:p>
            <a:pPr marL="358775" marR="0" lvl="0" indent="-358775" defTabSz="914400" latinLnBrk="0">
              <a:lnSpc>
                <a:spcPct val="100000"/>
              </a:lnSpc>
              <a:spcBef>
                <a:spcPts val="600"/>
              </a:spcBef>
              <a:spcAft>
                <a:spcPts val="900"/>
              </a:spcAft>
              <a:buClr>
                <a:srgbClr val="0A3CA0"/>
              </a:buClr>
              <a:buSzPct val="150000"/>
              <a:buFont typeface="Arial" pitchFamily="34" charset="0"/>
              <a:buChar char="■"/>
              <a:tabLst/>
              <a:defRPr/>
            </a:pPr>
            <a:r>
              <a:rPr lang="en-US" sz="1900" dirty="0" smtClean="0">
                <a:solidFill>
                  <a:schemeClr val="tx1"/>
                </a:solidFill>
                <a:latin typeface="+mn-lt"/>
                <a:cs typeface="+mn-cs"/>
              </a:rPr>
              <a:t>Consider a dataset with 100 independent parameters, which do not play a role in the etiology of the disease of interest (what you don‘t know, of course) </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i="0" u="none" strike="noStrike" kern="0" cap="none" spc="0" normalizeH="0" baseline="0" noProof="0" dirty="0" smtClean="0">
                <a:ln>
                  <a:noFill/>
                </a:ln>
                <a:solidFill>
                  <a:schemeClr val="tx1"/>
                </a:solidFill>
                <a:effectLst/>
                <a:uLnTx/>
                <a:uFillTx/>
                <a:latin typeface="+mn-lt"/>
                <a:ea typeface="+mn-ea"/>
                <a:cs typeface="+mn-cs"/>
                <a:sym typeface="Wingdings" pitchFamily="2" charset="2"/>
              </a:rPr>
              <a:t> </a:t>
            </a:r>
            <a:r>
              <a:rPr kumimoji="0" lang="en-US" sz="1800" i="0" u="none" strike="noStrike" kern="0" cap="none" spc="0" normalizeH="0" baseline="0" noProof="0" dirty="0" smtClean="0">
                <a:ln>
                  <a:noFill/>
                </a:ln>
                <a:solidFill>
                  <a:schemeClr val="tx1"/>
                </a:solidFill>
                <a:effectLst/>
                <a:uLnTx/>
                <a:uFillTx/>
                <a:latin typeface="+mn-lt"/>
                <a:ea typeface="+mn-ea"/>
                <a:cs typeface="+mn-cs"/>
              </a:rPr>
              <a:t>100 statistical tests</a:t>
            </a:r>
            <a:r>
              <a:rPr kumimoji="0" lang="en-US" sz="1800" i="0" u="none" strike="noStrike" kern="0" cap="none" spc="0" normalizeH="0" noProof="0" dirty="0" smtClean="0">
                <a:ln>
                  <a:noFill/>
                </a:ln>
                <a:solidFill>
                  <a:schemeClr val="tx1"/>
                </a:solidFill>
                <a:effectLst/>
                <a:uLnTx/>
                <a:uFillTx/>
                <a:latin typeface="+mn-lt"/>
                <a:ea typeface="+mn-ea"/>
                <a:cs typeface="+mn-cs"/>
              </a:rPr>
              <a:t> are performed</a:t>
            </a:r>
            <a:r>
              <a:rPr lang="en-US" sz="1800" kern="0" dirty="0" smtClean="0">
                <a:solidFill>
                  <a:schemeClr val="tx1"/>
                </a:solidFill>
                <a:latin typeface="+mn-lt"/>
              </a:rPr>
              <a:t> with a significance level of </a:t>
            </a:r>
            <a:r>
              <a:rPr lang="en-US" sz="1800" kern="0" dirty="0" smtClean="0">
                <a:solidFill>
                  <a:schemeClr val="tx1"/>
                </a:solidFill>
                <a:latin typeface="Symbol" pitchFamily="18" charset="2"/>
              </a:rPr>
              <a:t>a</a:t>
            </a:r>
            <a:r>
              <a:rPr lang="en-US" sz="1800" kern="0" dirty="0" smtClean="0">
                <a:solidFill>
                  <a:schemeClr val="tx1"/>
                </a:solidFill>
                <a:latin typeface="+mn-lt"/>
              </a:rPr>
              <a:t>=0.05</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lang="en-US" sz="1800" kern="0" dirty="0" smtClean="0">
                <a:solidFill>
                  <a:schemeClr val="tx1"/>
                </a:solidFill>
                <a:latin typeface="+mn-lt"/>
                <a:sym typeface="Wingdings" pitchFamily="2" charset="2"/>
              </a:rPr>
              <a:t> The tests are constructed in that way, that maximum 5 of 100 tests reject the Nullhypothesis, although it is true (which is the case in this example)</a:t>
            </a:r>
          </a:p>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en-US" sz="1800" b="0" i="0" u="none" strike="noStrike" kern="0" cap="none" spc="0" normalizeH="0" baseline="0" noProof="0" dirty="0" smtClean="0">
                <a:ln>
                  <a:noFill/>
                </a:ln>
                <a:solidFill>
                  <a:schemeClr val="tx1"/>
                </a:solidFill>
                <a:effectLst/>
                <a:uLnTx/>
                <a:uFillTx/>
                <a:latin typeface="+mn-lt"/>
                <a:ea typeface="+mn-ea"/>
                <a:cs typeface="+mn-cs"/>
              </a:rPr>
              <a:t>	</a:t>
            </a:r>
          </a:p>
        </p:txBody>
      </p:sp>
      <p:graphicFrame>
        <p:nvGraphicFramePr>
          <p:cNvPr id="33" name="Tabelle 32"/>
          <p:cNvGraphicFramePr>
            <a:graphicFrameLocks noGrp="1"/>
          </p:cNvGraphicFramePr>
          <p:nvPr>
            <p:extLst>
              <p:ext uri="{D42A27DB-BD31-4B8C-83A1-F6EECF244321}">
                <p14:modId xmlns:p14="http://schemas.microsoft.com/office/powerpoint/2010/main" val="1916475160"/>
              </p:ext>
            </p:extLst>
          </p:nvPr>
        </p:nvGraphicFramePr>
        <p:xfrm>
          <a:off x="5036315" y="3645024"/>
          <a:ext cx="3214710" cy="3086100"/>
        </p:xfrm>
        <a:graphic>
          <a:graphicData uri="http://schemas.openxmlformats.org/drawingml/2006/table">
            <a:tbl>
              <a:tblPr firstRow="1" bandRow="1">
                <a:tableStyleId>{5C22544A-7EE6-4342-B048-85BDC9FD1C3A}</a:tableStyleId>
              </a:tblPr>
              <a:tblGrid>
                <a:gridCol w="321471">
                  <a:extLst>
                    <a:ext uri="{9D8B030D-6E8A-4147-A177-3AD203B41FA5}">
                      <a16:colId xmlns="" xmlns:a16="http://schemas.microsoft.com/office/drawing/2014/main" val="20000"/>
                    </a:ext>
                  </a:extLst>
                </a:gridCol>
                <a:gridCol w="321471">
                  <a:extLst>
                    <a:ext uri="{9D8B030D-6E8A-4147-A177-3AD203B41FA5}">
                      <a16:colId xmlns="" xmlns:a16="http://schemas.microsoft.com/office/drawing/2014/main" val="20001"/>
                    </a:ext>
                  </a:extLst>
                </a:gridCol>
                <a:gridCol w="321471">
                  <a:extLst>
                    <a:ext uri="{9D8B030D-6E8A-4147-A177-3AD203B41FA5}">
                      <a16:colId xmlns="" xmlns:a16="http://schemas.microsoft.com/office/drawing/2014/main" val="20002"/>
                    </a:ext>
                  </a:extLst>
                </a:gridCol>
                <a:gridCol w="321471">
                  <a:extLst>
                    <a:ext uri="{9D8B030D-6E8A-4147-A177-3AD203B41FA5}">
                      <a16:colId xmlns="" xmlns:a16="http://schemas.microsoft.com/office/drawing/2014/main" val="20003"/>
                    </a:ext>
                  </a:extLst>
                </a:gridCol>
                <a:gridCol w="321471">
                  <a:extLst>
                    <a:ext uri="{9D8B030D-6E8A-4147-A177-3AD203B41FA5}">
                      <a16:colId xmlns="" xmlns:a16="http://schemas.microsoft.com/office/drawing/2014/main" val="20004"/>
                    </a:ext>
                  </a:extLst>
                </a:gridCol>
                <a:gridCol w="321471">
                  <a:extLst>
                    <a:ext uri="{9D8B030D-6E8A-4147-A177-3AD203B41FA5}">
                      <a16:colId xmlns="" xmlns:a16="http://schemas.microsoft.com/office/drawing/2014/main" val="20005"/>
                    </a:ext>
                  </a:extLst>
                </a:gridCol>
                <a:gridCol w="321471">
                  <a:extLst>
                    <a:ext uri="{9D8B030D-6E8A-4147-A177-3AD203B41FA5}">
                      <a16:colId xmlns="" xmlns:a16="http://schemas.microsoft.com/office/drawing/2014/main" val="20006"/>
                    </a:ext>
                  </a:extLst>
                </a:gridCol>
                <a:gridCol w="321471">
                  <a:extLst>
                    <a:ext uri="{9D8B030D-6E8A-4147-A177-3AD203B41FA5}">
                      <a16:colId xmlns="" xmlns:a16="http://schemas.microsoft.com/office/drawing/2014/main" val="20007"/>
                    </a:ext>
                  </a:extLst>
                </a:gridCol>
                <a:gridCol w="321471">
                  <a:extLst>
                    <a:ext uri="{9D8B030D-6E8A-4147-A177-3AD203B41FA5}">
                      <a16:colId xmlns="" xmlns:a16="http://schemas.microsoft.com/office/drawing/2014/main" val="20008"/>
                    </a:ext>
                  </a:extLst>
                </a:gridCol>
                <a:gridCol w="321471">
                  <a:extLst>
                    <a:ext uri="{9D8B030D-6E8A-4147-A177-3AD203B41FA5}">
                      <a16:colId xmlns="" xmlns:a16="http://schemas.microsoft.com/office/drawing/2014/main" val="20009"/>
                    </a:ext>
                  </a:extLst>
                </a:gridCol>
              </a:tblGrid>
              <a:tr h="308610">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tc>
                  <a:txBody>
                    <a:bodyPr/>
                    <a:lstStyle/>
                    <a:p>
                      <a:endParaRPr lang="de-DE" sz="1100" dirty="0"/>
                    </a:p>
                  </a:txBody>
                  <a:tcPr>
                    <a:lnB w="12700" cap="flat" cmpd="sng" algn="ctr">
                      <a:solidFill>
                        <a:schemeClr val="bg1"/>
                      </a:solidFill>
                      <a:prstDash val="solid"/>
                      <a:round/>
                      <a:headEnd type="none" w="med" len="med"/>
                      <a:tailEnd type="none" w="med" len="med"/>
                    </a:lnB>
                    <a:solidFill>
                      <a:srgbClr val="BBE0E3"/>
                    </a:solidFill>
                  </a:tcPr>
                </a:tc>
                <a:extLst>
                  <a:ext uri="{0D108BD9-81ED-4DB2-BD59-A6C34878D82A}">
                    <a16:rowId xmlns="" xmlns:a16="http://schemas.microsoft.com/office/drawing/2014/main" val="10000"/>
                  </a:ext>
                </a:extLst>
              </a:tr>
              <a:tr h="308610">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a:p>
                  </a:txBody>
                  <a:tcPr>
                    <a:lnT w="12700" cap="flat" cmpd="sng" algn="ctr">
                      <a:solidFill>
                        <a:schemeClr val="bg1"/>
                      </a:solidFill>
                      <a:prstDash val="solid"/>
                      <a:round/>
                      <a:headEnd type="none" w="med" len="med"/>
                      <a:tailEnd type="none" w="med" len="med"/>
                    </a:lnT>
                    <a:solidFill>
                      <a:srgbClr val="BBE0E3"/>
                    </a:solidFill>
                  </a:tcPr>
                </a:tc>
                <a:tc>
                  <a:txBody>
                    <a:bodyPr/>
                    <a:lstStyle/>
                    <a:p>
                      <a:endParaRPr lang="de-DE" sz="1100" dirty="0"/>
                    </a:p>
                  </a:txBody>
                  <a:tcPr>
                    <a:lnT w="12700" cap="flat" cmpd="sng" algn="ctr">
                      <a:solidFill>
                        <a:schemeClr val="bg1"/>
                      </a:solidFill>
                      <a:prstDash val="solid"/>
                      <a:round/>
                      <a:headEnd type="none" w="med" len="med"/>
                      <a:tailEnd type="none" w="med" len="med"/>
                    </a:lnT>
                    <a:solidFill>
                      <a:srgbClr val="BBE0E3"/>
                    </a:solidFill>
                  </a:tcPr>
                </a:tc>
                <a:extLst>
                  <a:ext uri="{0D108BD9-81ED-4DB2-BD59-A6C34878D82A}">
                    <a16:rowId xmlns="" xmlns:a16="http://schemas.microsoft.com/office/drawing/2014/main" val="10001"/>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2"/>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3"/>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0A3CA0"/>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4"/>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5"/>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6"/>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7"/>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0A3CA0"/>
                    </a:solidFill>
                  </a:tcPr>
                </a:tc>
                <a:extLst>
                  <a:ext uri="{0D108BD9-81ED-4DB2-BD59-A6C34878D82A}">
                    <a16:rowId xmlns="" xmlns:a16="http://schemas.microsoft.com/office/drawing/2014/main" val="10008"/>
                  </a:ext>
                </a:extLst>
              </a:tr>
              <a:tr h="308610">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tc>
                  <a:txBody>
                    <a:bodyPr/>
                    <a:lstStyle/>
                    <a:p>
                      <a:endParaRPr lang="de-DE" sz="1100"/>
                    </a:p>
                  </a:txBody>
                  <a:tcPr>
                    <a:solidFill>
                      <a:srgbClr val="BBE0E3"/>
                    </a:solidFill>
                  </a:tcPr>
                </a:tc>
                <a:tc>
                  <a:txBody>
                    <a:bodyPr/>
                    <a:lstStyle/>
                    <a:p>
                      <a:endParaRPr lang="de-DE" sz="1100" dirty="0"/>
                    </a:p>
                  </a:txBody>
                  <a:tcPr>
                    <a:solidFill>
                      <a:srgbClr val="BBE0E3"/>
                    </a:solidFill>
                  </a:tcPr>
                </a:tc>
                <a:tc>
                  <a:txBody>
                    <a:bodyPr/>
                    <a:lstStyle/>
                    <a:p>
                      <a:endParaRPr lang="de-DE" sz="1100" dirty="0"/>
                    </a:p>
                  </a:txBody>
                  <a:tcPr>
                    <a:solidFill>
                      <a:srgbClr val="BBE0E3"/>
                    </a:solidFill>
                  </a:tcPr>
                </a:tc>
                <a:extLst>
                  <a:ext uri="{0D108BD9-81ED-4DB2-BD59-A6C34878D82A}">
                    <a16:rowId xmlns="" xmlns:a16="http://schemas.microsoft.com/office/drawing/2014/main" val="10009"/>
                  </a:ext>
                </a:extLst>
              </a:tr>
            </a:tbl>
          </a:graphicData>
        </a:graphic>
      </p:graphicFrame>
      <p:sp>
        <p:nvSpPr>
          <p:cNvPr id="34" name="Rechteck 33"/>
          <p:cNvSpPr/>
          <p:nvPr/>
        </p:nvSpPr>
        <p:spPr>
          <a:xfrm>
            <a:off x="228600" y="4929605"/>
            <a:ext cx="4572000" cy="754053"/>
          </a:xfrm>
          <a:prstGeom prst="rect">
            <a:avLst/>
          </a:prstGeom>
        </p:spPr>
        <p:txBody>
          <a:bodyPr>
            <a:spAutoFit/>
          </a:bodyPr>
          <a:lstStyle/>
          <a:p>
            <a:pPr marL="342900" lvl="0" indent="-342900">
              <a:spcBef>
                <a:spcPts val="0"/>
              </a:spcBef>
              <a:spcAft>
                <a:spcPct val="0"/>
              </a:spcAft>
              <a:buSzPct val="150000"/>
              <a:defRPr/>
            </a:pPr>
            <a:r>
              <a:rPr lang="en-US" kern="0" dirty="0" smtClean="0">
                <a:solidFill>
                  <a:schemeClr val="tx1"/>
                </a:solidFill>
                <a:sym typeface="Wingdings" pitchFamily="2" charset="2"/>
              </a:rPr>
              <a:t> </a:t>
            </a:r>
            <a:r>
              <a:rPr lang="en-US" sz="1900" kern="0" dirty="0" smtClean="0">
                <a:solidFill>
                  <a:schemeClr val="tx1"/>
                </a:solidFill>
                <a:sym typeface="Wingdings" pitchFamily="2" charset="2"/>
              </a:rPr>
              <a:t>You expect 5 tests to be significant </a:t>
            </a:r>
            <a:r>
              <a:rPr lang="en-US" sz="1900" dirty="0" smtClean="0">
                <a:solidFill>
                  <a:schemeClr val="tx1"/>
                </a:solidFill>
                <a:latin typeface="+mn-lt"/>
                <a:cs typeface="+mn-cs"/>
                <a:sym typeface="Wingdings" pitchFamily="2" charset="2"/>
              </a:rPr>
              <a:t>just</a:t>
            </a:r>
            <a:r>
              <a:rPr lang="en-US" sz="1900" kern="0" dirty="0" smtClean="0">
                <a:solidFill>
                  <a:schemeClr val="tx1"/>
                </a:solidFill>
                <a:sym typeface="Wingdings" pitchFamily="2" charset="2"/>
              </a:rPr>
              <a:t> by chance</a:t>
            </a:r>
            <a:endParaRPr lang="en-US" kern="0" dirty="0" smtClean="0">
              <a:solidFill>
                <a:schemeClr val="tx1"/>
              </a:solidFill>
            </a:endParaRPr>
          </a:p>
        </p:txBody>
      </p:sp>
    </p:spTree>
    <p:extLst>
      <p:ext uri="{BB962C8B-B14F-4D97-AF65-F5344CB8AC3E}">
        <p14:creationId xmlns:p14="http://schemas.microsoft.com/office/powerpoint/2010/main" val="8034378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46</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327923" y="1695450"/>
            <a:ext cx="7920000" cy="4893647"/>
          </a:xfrm>
          <a:noFill/>
        </p:spPr>
        <p:txBody>
          <a:bodyPr wrap="square">
            <a:spAutoFit/>
          </a:bodyPr>
          <a:lstStyle/>
          <a:p>
            <a:pPr eaLnBrk="1" hangingPunct="1">
              <a:spcBef>
                <a:spcPts val="600"/>
              </a:spcBef>
              <a:buSzPct val="150000"/>
            </a:pPr>
            <a:r>
              <a:rPr lang="en-US" sz="1800" dirty="0" smtClean="0"/>
              <a:t>The probability to get at least one Type I error increases with increasing number of tests.</a:t>
            </a:r>
          </a:p>
          <a:p>
            <a:pPr eaLnBrk="1" hangingPunct="1">
              <a:spcBef>
                <a:spcPts val="600"/>
              </a:spcBef>
              <a:buSzPct val="150000"/>
            </a:pPr>
            <a:r>
              <a:rPr lang="en-US" sz="1800" b="1" dirty="0" smtClean="0"/>
              <a:t>Family-wise error rate </a:t>
            </a:r>
            <a:r>
              <a:rPr lang="en-US" sz="1800" dirty="0" smtClean="0"/>
              <a:t>(the error rate for the complete family of tests performed): </a:t>
            </a:r>
            <a:r>
              <a:rPr lang="en-US" sz="1800" dirty="0" smtClean="0">
                <a:latin typeface="Symbol" pitchFamily="18" charset="2"/>
              </a:rPr>
              <a:t> </a:t>
            </a:r>
            <a:r>
              <a:rPr lang="en-US" sz="1800" b="1" dirty="0" smtClean="0">
                <a:latin typeface="Symbol" pitchFamily="18" charset="2"/>
              </a:rPr>
              <a:t>a</a:t>
            </a:r>
            <a:r>
              <a:rPr lang="en-US" sz="1800" b="1" dirty="0" smtClean="0"/>
              <a:t>*=1-(1-</a:t>
            </a:r>
            <a:r>
              <a:rPr lang="en-US" sz="1800" b="1" dirty="0" smtClean="0">
                <a:latin typeface="Symbol" pitchFamily="18" charset="2"/>
              </a:rPr>
              <a:t>a</a:t>
            </a:r>
            <a:r>
              <a:rPr lang="en-US" sz="1800" b="1" dirty="0" smtClean="0"/>
              <a:t>)</a:t>
            </a:r>
            <a:r>
              <a:rPr lang="en-US" sz="1800" b="1" baseline="30000" dirty="0" smtClean="0"/>
              <a:t>k</a:t>
            </a:r>
            <a:r>
              <a:rPr lang="en-US" sz="1800" dirty="0" smtClean="0"/>
              <a:t>, with </a:t>
            </a:r>
            <a:r>
              <a:rPr lang="en-US" sz="1800" dirty="0" smtClean="0">
                <a:latin typeface="Symbol" pitchFamily="18" charset="2"/>
              </a:rPr>
              <a:t>a</a:t>
            </a:r>
            <a:r>
              <a:rPr lang="en-US" sz="1800" dirty="0" smtClean="0"/>
              <a:t> being the </a:t>
            </a:r>
            <a:r>
              <a:rPr lang="en-US" sz="1800" b="1" dirty="0" smtClean="0"/>
              <a:t>comparison-wise error rate</a:t>
            </a:r>
          </a:p>
          <a:p>
            <a:pPr eaLnBrk="1" hangingPunct="1">
              <a:spcBef>
                <a:spcPts val="600"/>
              </a:spcBef>
              <a:buSzPct val="150000"/>
              <a:buNone/>
            </a:pPr>
            <a:endParaRPr lang="en-US" sz="1800" baseline="30000" dirty="0" smtClean="0"/>
          </a:p>
          <a:p>
            <a:pPr eaLnBrk="1" hangingPunct="1">
              <a:spcBef>
                <a:spcPts val="600"/>
              </a:spcBef>
              <a:buSzPct val="150000"/>
              <a:buNone/>
            </a:pPr>
            <a:r>
              <a:rPr lang="en-US" sz="1800" dirty="0" smtClean="0"/>
              <a:t>	</a:t>
            </a:r>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endParaRPr lang="en-US" sz="1800" dirty="0"/>
          </a:p>
          <a:p>
            <a:pPr eaLnBrk="1" hangingPunct="1">
              <a:spcBef>
                <a:spcPts val="600"/>
              </a:spcBef>
              <a:buSzPct val="150000"/>
              <a:buNone/>
            </a:pPr>
            <a:endParaRPr lang="en-US" sz="1800" dirty="0" smtClean="0"/>
          </a:p>
          <a:p>
            <a:pPr eaLnBrk="1" hangingPunct="1">
              <a:spcBef>
                <a:spcPts val="600"/>
              </a:spcBef>
              <a:buSzPct val="150000"/>
              <a:buNone/>
            </a:pPr>
            <a:r>
              <a:rPr lang="en-US" sz="1800" dirty="0" smtClean="0">
                <a:sym typeface="Wingdings" pitchFamily="2" charset="2"/>
              </a:rPr>
              <a:t> The significance level has to be modified for multiple testing situations</a:t>
            </a: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dirty="0"/>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schemeClr val="tx1"/>
                </a:solidFill>
                <a:effectLst/>
                <a:uLnTx/>
                <a:uFillTx/>
                <a:latin typeface="+mn-lt"/>
                <a:ea typeface="+mn-ea"/>
                <a:cs typeface="+mn-cs"/>
              </a:rPr>
              <a:t>	</a:t>
            </a:r>
          </a:p>
        </p:txBody>
      </p:sp>
      <p:graphicFrame>
        <p:nvGraphicFramePr>
          <p:cNvPr id="33" name="Tabelle 32"/>
          <p:cNvGraphicFramePr>
            <a:graphicFrameLocks noGrp="1"/>
          </p:cNvGraphicFramePr>
          <p:nvPr>
            <p:extLst>
              <p:ext uri="{D42A27DB-BD31-4B8C-83A1-F6EECF244321}">
                <p14:modId xmlns:p14="http://schemas.microsoft.com/office/powerpoint/2010/main" val="909446490"/>
              </p:ext>
            </p:extLst>
          </p:nvPr>
        </p:nvGraphicFramePr>
        <p:xfrm>
          <a:off x="3571852" y="3198097"/>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 xmlns:a16="http://schemas.microsoft.com/office/drawing/2014/main" val="20000"/>
                    </a:ext>
                  </a:extLst>
                </a:gridCol>
                <a:gridCol w="1564116">
                  <a:extLst>
                    <a:ext uri="{9D8B030D-6E8A-4147-A177-3AD203B41FA5}">
                      <a16:colId xmlns="" xmlns:a16="http://schemas.microsoft.com/office/drawing/2014/main"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b="0" dirty="0" smtClean="0">
                          <a:solidFill>
                            <a:schemeClr val="tx1"/>
                          </a:solidFill>
                          <a:latin typeface="Symbol" pitchFamily="18" charset="2"/>
                        </a:rPr>
                        <a:t>a</a:t>
                      </a:r>
                      <a:r>
                        <a:rPr lang="de-AT" b="0" dirty="0" smtClean="0">
                          <a:solidFill>
                            <a:schemeClr val="tx1"/>
                          </a:solidFill>
                        </a:rPr>
                        <a:t>* (</a:t>
                      </a:r>
                      <a:r>
                        <a:rPr lang="de-AT" b="0" dirty="0" smtClean="0">
                          <a:solidFill>
                            <a:schemeClr val="tx1"/>
                          </a:solidFill>
                          <a:latin typeface="Symbol" pitchFamily="18" charset="2"/>
                        </a:rPr>
                        <a:t>a</a:t>
                      </a:r>
                      <a:r>
                        <a:rPr lang="de-AT" b="0" dirty="0" smtClean="0">
                          <a:solidFill>
                            <a:schemeClr val="tx1"/>
                          </a:solidFill>
                        </a:rPr>
                        <a:t>=0.05)</a:t>
                      </a:r>
                      <a:endParaRPr lang="de-DE" b="0" dirty="0">
                        <a:solidFill>
                          <a:schemeClr val="tx1"/>
                        </a:solidFill>
                      </a:endParaRPr>
                    </a:p>
                  </a:txBody>
                  <a:tcPr>
                    <a:solidFill>
                      <a:srgbClr val="A1C0EE"/>
                    </a:solidFill>
                  </a:tcPr>
                </a:tc>
                <a:extLst>
                  <a:ext uri="{0D108BD9-81ED-4DB2-BD59-A6C34878D82A}">
                    <a16:rowId xmlns="" xmlns:a16="http://schemas.microsoft.com/office/drawing/2014/main"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 xmlns:a16="http://schemas.microsoft.com/office/drawing/2014/main"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0.226</a:t>
                      </a:r>
                      <a:endParaRPr lang="de-DE" dirty="0"/>
                    </a:p>
                  </a:txBody>
                  <a:tcPr>
                    <a:solidFill>
                      <a:schemeClr val="bg2">
                        <a:lumMod val="40000"/>
                        <a:lumOff val="60000"/>
                      </a:schemeClr>
                    </a:solidFill>
                  </a:tcPr>
                </a:tc>
                <a:extLst>
                  <a:ext uri="{0D108BD9-81ED-4DB2-BD59-A6C34878D82A}">
                    <a16:rowId xmlns="" xmlns:a16="http://schemas.microsoft.com/office/drawing/2014/main"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0.401</a:t>
                      </a:r>
                      <a:endParaRPr lang="de-DE" dirty="0"/>
                    </a:p>
                  </a:txBody>
                  <a:tcPr>
                    <a:solidFill>
                      <a:srgbClr val="00B0F0"/>
                    </a:solidFill>
                  </a:tcPr>
                </a:tc>
                <a:extLst>
                  <a:ext uri="{0D108BD9-81ED-4DB2-BD59-A6C34878D82A}">
                    <a16:rowId xmlns="" xmlns:a16="http://schemas.microsoft.com/office/drawing/2014/main"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0.994</a:t>
                      </a:r>
                      <a:endParaRPr lang="de-DE" dirty="0"/>
                    </a:p>
                  </a:txBody>
                  <a:tcPr>
                    <a:solidFill>
                      <a:schemeClr val="bg2">
                        <a:lumMod val="40000"/>
                        <a:lumOff val="60000"/>
                      </a:schemeClr>
                    </a:solidFill>
                  </a:tcPr>
                </a:tc>
                <a:extLst>
                  <a:ext uri="{0D108BD9-81ED-4DB2-BD59-A6C34878D82A}">
                    <a16:rowId xmlns="" xmlns:a16="http://schemas.microsoft.com/office/drawing/2014/main" val="10004"/>
                  </a:ext>
                </a:extLst>
              </a:tr>
            </a:tbl>
          </a:graphicData>
        </a:graphic>
      </p:graphicFrame>
      <p:sp>
        <p:nvSpPr>
          <p:cNvPr id="34" name="Geschweifte Klammer rechts 33"/>
          <p:cNvSpPr/>
          <p:nvPr/>
        </p:nvSpPr>
        <p:spPr>
          <a:xfrm>
            <a:off x="2827608" y="3068960"/>
            <a:ext cx="142876" cy="185738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5" name="Textfeld 34"/>
          <p:cNvSpPr txBox="1"/>
          <p:nvPr/>
        </p:nvSpPr>
        <p:spPr>
          <a:xfrm>
            <a:off x="683568" y="3198097"/>
            <a:ext cx="2133918" cy="1200329"/>
          </a:xfrm>
          <a:prstGeom prst="rect">
            <a:avLst/>
          </a:prstGeom>
          <a:noFill/>
        </p:spPr>
        <p:txBody>
          <a:bodyPr wrap="none" rtlCol="0">
            <a:spAutoFit/>
          </a:bodyPr>
          <a:lstStyle/>
          <a:p>
            <a:pPr>
              <a:spcAft>
                <a:spcPts val="0"/>
              </a:spcAft>
            </a:pPr>
            <a:r>
              <a:rPr lang="en-US" sz="1800" dirty="0" smtClean="0">
                <a:solidFill>
                  <a:schemeClr val="tx1"/>
                </a:solidFill>
              </a:rPr>
              <a:t>The probability </a:t>
            </a:r>
          </a:p>
          <a:p>
            <a:pPr>
              <a:spcAft>
                <a:spcPts val="0"/>
              </a:spcAft>
            </a:pPr>
            <a:r>
              <a:rPr lang="en-US" sz="1800" dirty="0" smtClean="0">
                <a:solidFill>
                  <a:schemeClr val="tx1"/>
                </a:solidFill>
              </a:rPr>
              <a:t>to get one or more </a:t>
            </a:r>
          </a:p>
          <a:p>
            <a:pPr>
              <a:spcAft>
                <a:spcPts val="0"/>
              </a:spcAft>
            </a:pPr>
            <a:r>
              <a:rPr lang="en-US" sz="1800" dirty="0" smtClean="0">
                <a:solidFill>
                  <a:schemeClr val="tx1"/>
                </a:solidFill>
              </a:rPr>
              <a:t>false discoveries</a:t>
            </a:r>
          </a:p>
          <a:p>
            <a:pPr>
              <a:spcAft>
                <a:spcPts val="0"/>
              </a:spcAft>
            </a:pPr>
            <a:r>
              <a:rPr lang="en-US" sz="1800" dirty="0" smtClean="0">
                <a:solidFill>
                  <a:schemeClr val="tx1"/>
                </a:solidFill>
              </a:rPr>
              <a:t>(Type I error)</a:t>
            </a:r>
            <a:endParaRPr lang="en-US" sz="1800" dirty="0">
              <a:solidFill>
                <a:schemeClr val="tx1"/>
              </a:solidFill>
            </a:endParaRPr>
          </a:p>
        </p:txBody>
      </p:sp>
    </p:spTree>
    <p:extLst>
      <p:ext uri="{BB962C8B-B14F-4D97-AF65-F5344CB8AC3E}">
        <p14:creationId xmlns:p14="http://schemas.microsoft.com/office/powerpoint/2010/main" val="4241893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47</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en-US" sz="2400" dirty="0" smtClean="0"/>
              <a:t>The multiple testing problem</a:t>
            </a:r>
          </a:p>
        </p:txBody>
      </p:sp>
      <p:sp>
        <p:nvSpPr>
          <p:cNvPr id="6148" name="Rectangle 3"/>
          <p:cNvSpPr>
            <a:spLocks noGrp="1" noChangeAspect="1" noChangeArrowheads="1"/>
          </p:cNvSpPr>
          <p:nvPr>
            <p:ph type="body" idx="1"/>
          </p:nvPr>
        </p:nvSpPr>
        <p:spPr>
          <a:xfrm>
            <a:off x="285720" y="1844824"/>
            <a:ext cx="8572560" cy="5816977"/>
          </a:xfrm>
          <a:noFill/>
        </p:spPr>
        <p:txBody>
          <a:bodyPr wrap="square">
            <a:spAutoFit/>
          </a:bodyPr>
          <a:lstStyle/>
          <a:p>
            <a:pPr eaLnBrk="1" hangingPunct="1">
              <a:spcBef>
                <a:spcPts val="600"/>
              </a:spcBef>
              <a:buSzPct val="150000"/>
              <a:buNone/>
            </a:pPr>
            <a:r>
              <a:rPr lang="en-US" sz="1800" b="1" dirty="0" smtClean="0"/>
              <a:t>The Bonferroni correction method</a:t>
            </a:r>
            <a:r>
              <a:rPr lang="en-US" sz="1800" dirty="0" smtClean="0"/>
              <a:t>:</a:t>
            </a:r>
          </a:p>
          <a:p>
            <a:pPr eaLnBrk="1" hangingPunct="1">
              <a:spcBef>
                <a:spcPts val="600"/>
              </a:spcBef>
              <a:buSzPct val="150000"/>
            </a:pPr>
            <a:r>
              <a:rPr lang="en-US" sz="1800" dirty="0" smtClean="0"/>
              <a:t>Control the comparison-wise error rate: Reject H</a:t>
            </a:r>
            <a:r>
              <a:rPr lang="en-US" sz="1800" baseline="-25000" dirty="0" smtClean="0"/>
              <a:t>0</a:t>
            </a:r>
            <a:r>
              <a:rPr lang="en-US" sz="1800" dirty="0" smtClean="0"/>
              <a:t>, if p &lt; </a:t>
            </a:r>
            <a:r>
              <a:rPr lang="en-US" sz="1800" dirty="0" smtClean="0">
                <a:latin typeface="Symbol" pitchFamily="18" charset="2"/>
              </a:rPr>
              <a:t>a </a:t>
            </a:r>
            <a:endParaRPr lang="en-US" sz="1800" dirty="0" smtClean="0"/>
          </a:p>
          <a:p>
            <a:pPr eaLnBrk="1" hangingPunct="1">
              <a:spcBef>
                <a:spcPts val="600"/>
              </a:spcBef>
              <a:buSzPct val="150000"/>
            </a:pPr>
            <a:r>
              <a:rPr lang="en-US" sz="1800" dirty="0" smtClean="0"/>
              <a:t>Control the family-wise error rate (including k tests): Reject H</a:t>
            </a:r>
            <a:r>
              <a:rPr lang="en-US" sz="1800" baseline="-25000" dirty="0" smtClean="0"/>
              <a:t>0</a:t>
            </a:r>
            <a:r>
              <a:rPr lang="en-US" sz="1800" dirty="0" smtClean="0"/>
              <a:t>, if p &lt; </a:t>
            </a:r>
            <a:r>
              <a:rPr lang="en-US" sz="1800" dirty="0" smtClean="0">
                <a:latin typeface="Symbol" pitchFamily="18" charset="2"/>
              </a:rPr>
              <a:t>a</a:t>
            </a:r>
            <a:r>
              <a:rPr lang="en-US" sz="1800" dirty="0" smtClean="0"/>
              <a:t>/k </a:t>
            </a:r>
          </a:p>
          <a:p>
            <a:pPr eaLnBrk="1" hangingPunct="1">
              <a:spcBef>
                <a:spcPts val="600"/>
              </a:spcBef>
              <a:buSzPct val="150000"/>
              <a:buNone/>
            </a:pPr>
            <a:r>
              <a:rPr lang="en-US" sz="1800" dirty="0" smtClean="0"/>
              <a:t>	</a:t>
            </a:r>
            <a:r>
              <a:rPr lang="en-US" sz="1800" dirty="0" smtClean="0">
                <a:sym typeface="Wingdings" pitchFamily="2" charset="2"/>
              </a:rPr>
              <a:t> </a:t>
            </a:r>
            <a:r>
              <a:rPr lang="en-US" sz="1800" b="1" dirty="0" smtClean="0">
                <a:sym typeface="Wingdings" pitchFamily="2" charset="2"/>
              </a:rPr>
              <a:t>Advantage: simple</a:t>
            </a:r>
            <a:endParaRPr lang="en-US" sz="1800" dirty="0" smtClean="0"/>
          </a:p>
          <a:p>
            <a:pPr eaLnBrk="1" hangingPunct="1">
              <a:spcBef>
                <a:spcPts val="600"/>
              </a:spcBef>
              <a:buSzPct val="150000"/>
            </a:pPr>
            <a:r>
              <a:rPr lang="en-US" sz="1800" dirty="0" smtClean="0"/>
              <a:t>Problem: Bonferroni-correction increases the probability of a type II error </a:t>
            </a:r>
          </a:p>
          <a:p>
            <a:pPr eaLnBrk="1" hangingPunct="1">
              <a:spcBef>
                <a:spcPts val="0"/>
              </a:spcBef>
              <a:spcAft>
                <a:spcPts val="0"/>
              </a:spcAft>
              <a:buSzPct val="150000"/>
              <a:buNone/>
            </a:pPr>
            <a:r>
              <a:rPr lang="en-US" sz="1800" dirty="0" smtClean="0"/>
              <a:t>	</a:t>
            </a:r>
            <a:r>
              <a:rPr lang="en-US" sz="1800" dirty="0" smtClean="0">
                <a:sym typeface="Wingdings" pitchFamily="2" charset="2"/>
              </a:rPr>
              <a:t> the power of detecting a true association is reduced  </a:t>
            </a:r>
            <a:r>
              <a:rPr lang="en-US" sz="1800" b="1" dirty="0" smtClean="0">
                <a:sym typeface="Wingdings" pitchFamily="2" charset="2"/>
              </a:rPr>
              <a:t>Disadvantage:</a:t>
            </a:r>
          </a:p>
          <a:p>
            <a:pPr eaLnBrk="1" hangingPunct="1">
              <a:spcBef>
                <a:spcPts val="0"/>
              </a:spcBef>
              <a:spcAft>
                <a:spcPts val="0"/>
              </a:spcAft>
              <a:buSzPct val="150000"/>
              <a:buNone/>
            </a:pPr>
            <a:r>
              <a:rPr lang="en-US" sz="1800" b="1" dirty="0" smtClean="0">
                <a:sym typeface="Wingdings" pitchFamily="2" charset="2"/>
              </a:rPr>
              <a:t>							            too conservative</a:t>
            </a:r>
            <a:endParaRPr lang="en-US" sz="1800" b="1"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6" name="Rectangle 8"/>
          <p:cNvSpPr>
            <a:spLocks noChangeArrowheads="1"/>
          </p:cNvSpPr>
          <p:nvPr/>
        </p:nvSpPr>
        <p:spPr bwMode="auto">
          <a:xfrm>
            <a:off x="207167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7"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2" name="Rectangle 3"/>
          <p:cNvSpPr txBox="1">
            <a:spLocks noChangeAspect="1" noChangeArrowheads="1"/>
          </p:cNvSpPr>
          <p:nvPr/>
        </p:nvSpPr>
        <p:spPr bwMode="auto">
          <a:xfrm>
            <a:off x="285720" y="1052513"/>
            <a:ext cx="8858280"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ts val="600"/>
              </a:spcBef>
              <a:spcAft>
                <a:spcPct val="0"/>
              </a:spcAft>
              <a:buClrTx/>
              <a:buSzPct val="150000"/>
              <a:buFontTx/>
              <a:buNone/>
              <a:tabLst/>
              <a:defRPr/>
            </a:pPr>
            <a:r>
              <a:rPr kumimoji="0" lang="de-AT" sz="1800" b="0" i="0" u="none" strike="noStrike" kern="0" cap="none" spc="0" normalizeH="0" baseline="0" noProof="0" dirty="0" smtClean="0">
                <a:ln>
                  <a:noFill/>
                </a:ln>
                <a:solidFill>
                  <a:schemeClr val="tx1"/>
                </a:solidFill>
                <a:effectLst/>
                <a:uLnTx/>
                <a:uFillTx/>
                <a:latin typeface="+mn-lt"/>
                <a:ea typeface="+mn-ea"/>
                <a:cs typeface="+mn-cs"/>
              </a:rPr>
              <a:t>	</a:t>
            </a:r>
          </a:p>
        </p:txBody>
      </p:sp>
      <p:graphicFrame>
        <p:nvGraphicFramePr>
          <p:cNvPr id="34" name="Tabelle 33"/>
          <p:cNvGraphicFramePr>
            <a:graphicFrameLocks noGrp="1"/>
          </p:cNvGraphicFramePr>
          <p:nvPr>
            <p:extLst>
              <p:ext uri="{D42A27DB-BD31-4B8C-83A1-F6EECF244321}">
                <p14:modId xmlns:p14="http://schemas.microsoft.com/office/powerpoint/2010/main" val="1375546660"/>
              </p:ext>
            </p:extLst>
          </p:nvPr>
        </p:nvGraphicFramePr>
        <p:xfrm>
          <a:off x="3428992" y="4572000"/>
          <a:ext cx="2286016" cy="1854200"/>
        </p:xfrm>
        <a:graphic>
          <a:graphicData uri="http://schemas.openxmlformats.org/drawingml/2006/table">
            <a:tbl>
              <a:tblPr firstRow="1" bandRow="1">
                <a:tableStyleId>{5C22544A-7EE6-4342-B048-85BDC9FD1C3A}</a:tableStyleId>
              </a:tblPr>
              <a:tblGrid>
                <a:gridCol w="721900">
                  <a:extLst>
                    <a:ext uri="{9D8B030D-6E8A-4147-A177-3AD203B41FA5}">
                      <a16:colId xmlns="" xmlns:a16="http://schemas.microsoft.com/office/drawing/2014/main" val="20000"/>
                    </a:ext>
                  </a:extLst>
                </a:gridCol>
                <a:gridCol w="1564116">
                  <a:extLst>
                    <a:ext uri="{9D8B030D-6E8A-4147-A177-3AD203B41FA5}">
                      <a16:colId xmlns="" xmlns:a16="http://schemas.microsoft.com/office/drawing/2014/main" val="20001"/>
                    </a:ext>
                  </a:extLst>
                </a:gridCol>
              </a:tblGrid>
              <a:tr h="370840">
                <a:tc>
                  <a:txBody>
                    <a:bodyPr/>
                    <a:lstStyle/>
                    <a:p>
                      <a:r>
                        <a:rPr lang="de-AT" b="0" dirty="0" smtClean="0">
                          <a:solidFill>
                            <a:schemeClr val="tx1"/>
                          </a:solidFill>
                        </a:rPr>
                        <a:t>k</a:t>
                      </a:r>
                      <a:endParaRPr lang="de-DE" b="0" dirty="0">
                        <a:solidFill>
                          <a:schemeClr val="tx1"/>
                        </a:solidFill>
                      </a:endParaRPr>
                    </a:p>
                  </a:txBody>
                  <a:tcPr>
                    <a:solidFill>
                      <a:srgbClr val="A1C0EE"/>
                    </a:solidFill>
                  </a:tcPr>
                </a:tc>
                <a:tc>
                  <a:txBody>
                    <a:bodyPr/>
                    <a:lstStyle/>
                    <a:p>
                      <a:r>
                        <a:rPr lang="de-AT" sz="1800" b="0" dirty="0" smtClean="0">
                          <a:solidFill>
                            <a:schemeClr val="tx1"/>
                          </a:solidFill>
                          <a:latin typeface="Symbol" pitchFamily="18" charset="2"/>
                        </a:rPr>
                        <a:t>a</a:t>
                      </a:r>
                      <a:r>
                        <a:rPr lang="de-AT" sz="1800" b="0" dirty="0" smtClean="0">
                          <a:solidFill>
                            <a:schemeClr val="tx1"/>
                          </a:solidFill>
                          <a:latin typeface="+mn-lt"/>
                        </a:rPr>
                        <a:t>/k </a:t>
                      </a:r>
                      <a:r>
                        <a:rPr lang="de-AT" b="0" baseline="0" dirty="0" smtClean="0">
                          <a:solidFill>
                            <a:schemeClr val="tx1"/>
                          </a:solidFill>
                          <a:latin typeface="+mn-lt"/>
                        </a:rPr>
                        <a:t>(</a:t>
                      </a:r>
                      <a:r>
                        <a:rPr lang="de-AT" sz="1800" b="0" dirty="0" smtClean="0">
                          <a:solidFill>
                            <a:schemeClr val="tx1"/>
                          </a:solidFill>
                          <a:latin typeface="Symbol" pitchFamily="18" charset="2"/>
                        </a:rPr>
                        <a:t>a</a:t>
                      </a:r>
                      <a:r>
                        <a:rPr lang="de-AT" b="0" baseline="0" dirty="0" smtClean="0">
                          <a:solidFill>
                            <a:schemeClr val="tx1"/>
                          </a:solidFill>
                          <a:latin typeface="+mn-lt"/>
                        </a:rPr>
                        <a:t>=0.05)</a:t>
                      </a:r>
                      <a:endParaRPr lang="de-DE" b="0" dirty="0">
                        <a:solidFill>
                          <a:schemeClr val="tx1"/>
                        </a:solidFill>
                        <a:latin typeface="+mn-lt"/>
                      </a:endParaRPr>
                    </a:p>
                  </a:txBody>
                  <a:tcPr>
                    <a:solidFill>
                      <a:srgbClr val="A1C0EE"/>
                    </a:solidFill>
                  </a:tcPr>
                </a:tc>
                <a:extLst>
                  <a:ext uri="{0D108BD9-81ED-4DB2-BD59-A6C34878D82A}">
                    <a16:rowId xmlns="" xmlns:a16="http://schemas.microsoft.com/office/drawing/2014/main" val="10000"/>
                  </a:ext>
                </a:extLst>
              </a:tr>
              <a:tr h="370840">
                <a:tc>
                  <a:txBody>
                    <a:bodyPr/>
                    <a:lstStyle/>
                    <a:p>
                      <a:r>
                        <a:rPr lang="de-AT" dirty="0" smtClean="0"/>
                        <a:t>1</a:t>
                      </a:r>
                      <a:endParaRPr lang="de-DE" dirty="0"/>
                    </a:p>
                  </a:txBody>
                  <a:tcPr>
                    <a:solidFill>
                      <a:srgbClr val="00B0F0"/>
                    </a:solidFill>
                  </a:tcPr>
                </a:tc>
                <a:tc>
                  <a:txBody>
                    <a:bodyPr/>
                    <a:lstStyle/>
                    <a:p>
                      <a:r>
                        <a:rPr lang="de-AT" dirty="0" smtClean="0"/>
                        <a:t>0.05</a:t>
                      </a:r>
                      <a:endParaRPr lang="de-DE" dirty="0"/>
                    </a:p>
                  </a:txBody>
                  <a:tcPr>
                    <a:solidFill>
                      <a:srgbClr val="00B0F0"/>
                    </a:solidFill>
                  </a:tcPr>
                </a:tc>
                <a:extLst>
                  <a:ext uri="{0D108BD9-81ED-4DB2-BD59-A6C34878D82A}">
                    <a16:rowId xmlns="" xmlns:a16="http://schemas.microsoft.com/office/drawing/2014/main" val="10001"/>
                  </a:ext>
                </a:extLst>
              </a:tr>
              <a:tr h="370840">
                <a:tc>
                  <a:txBody>
                    <a:bodyPr/>
                    <a:lstStyle/>
                    <a:p>
                      <a:r>
                        <a:rPr lang="de-AT" dirty="0" smtClean="0"/>
                        <a:t>5</a:t>
                      </a:r>
                      <a:endParaRPr lang="de-DE" dirty="0"/>
                    </a:p>
                  </a:txBody>
                  <a:tcPr>
                    <a:solidFill>
                      <a:schemeClr val="bg2">
                        <a:lumMod val="40000"/>
                        <a:lumOff val="60000"/>
                      </a:schemeClr>
                    </a:solidFill>
                  </a:tcPr>
                </a:tc>
                <a:tc>
                  <a:txBody>
                    <a:bodyPr/>
                    <a:lstStyle/>
                    <a:p>
                      <a:r>
                        <a:rPr lang="de-AT" dirty="0" smtClean="0"/>
                        <a:t>0.01</a:t>
                      </a:r>
                      <a:endParaRPr lang="de-DE" dirty="0"/>
                    </a:p>
                  </a:txBody>
                  <a:tcPr>
                    <a:solidFill>
                      <a:schemeClr val="bg2">
                        <a:lumMod val="40000"/>
                        <a:lumOff val="60000"/>
                      </a:schemeClr>
                    </a:solidFill>
                  </a:tcPr>
                </a:tc>
                <a:extLst>
                  <a:ext uri="{0D108BD9-81ED-4DB2-BD59-A6C34878D82A}">
                    <a16:rowId xmlns="" xmlns:a16="http://schemas.microsoft.com/office/drawing/2014/main" val="10002"/>
                  </a:ext>
                </a:extLst>
              </a:tr>
              <a:tr h="370840">
                <a:tc>
                  <a:txBody>
                    <a:bodyPr/>
                    <a:lstStyle/>
                    <a:p>
                      <a:r>
                        <a:rPr lang="de-AT" dirty="0" smtClean="0"/>
                        <a:t>10</a:t>
                      </a:r>
                      <a:endParaRPr lang="de-DE" dirty="0"/>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 xmlns:a16="http://schemas.microsoft.com/office/drawing/2014/main" val="10003"/>
                  </a:ext>
                </a:extLst>
              </a:tr>
              <a:tr h="370840">
                <a:tc>
                  <a:txBody>
                    <a:bodyPr/>
                    <a:lstStyle/>
                    <a:p>
                      <a:r>
                        <a:rPr lang="de-AT" dirty="0" smtClean="0"/>
                        <a:t>100</a:t>
                      </a:r>
                      <a:endParaRPr lang="de-DE" dirty="0"/>
                    </a:p>
                  </a:txBody>
                  <a:tcPr>
                    <a:solidFill>
                      <a:schemeClr val="bg2">
                        <a:lumMod val="40000"/>
                        <a:lumOff val="60000"/>
                      </a:schemeClr>
                    </a:solidFill>
                  </a:tcPr>
                </a:tc>
                <a:tc>
                  <a:txBody>
                    <a:bodyPr/>
                    <a:lstStyle/>
                    <a:p>
                      <a:r>
                        <a:rPr lang="de-AT" dirty="0" smtClean="0"/>
                        <a:t>0.0005</a:t>
                      </a:r>
                      <a:endParaRPr lang="de-DE" dirty="0"/>
                    </a:p>
                  </a:txBody>
                  <a:tcPr>
                    <a:solidFill>
                      <a:schemeClr val="bg2">
                        <a:lumMod val="40000"/>
                        <a:lumOff val="60000"/>
                      </a:schemeClr>
                    </a:solidFill>
                  </a:tcPr>
                </a:tc>
                <a:extLst>
                  <a:ext uri="{0D108BD9-81ED-4DB2-BD59-A6C34878D82A}">
                    <a16:rowId xmlns="" xmlns:a16="http://schemas.microsoft.com/office/drawing/2014/main" val="10004"/>
                  </a:ext>
                </a:extLst>
              </a:tr>
            </a:tbl>
          </a:graphicData>
        </a:graphic>
      </p:graphicFrame>
      <p:cxnSp>
        <p:nvCxnSpPr>
          <p:cNvPr id="35" name="Gerade Verbindung mit Pfeil 34"/>
          <p:cNvCxnSpPr/>
          <p:nvPr/>
        </p:nvCxnSpPr>
        <p:spPr bwMode="auto">
          <a:xfrm>
            <a:off x="5442191" y="5517232"/>
            <a:ext cx="1201479" cy="10633"/>
          </a:xfrm>
          <a:prstGeom prst="straightConnector1">
            <a:avLst/>
          </a:prstGeom>
          <a:noFill/>
          <a:ln w="22225" cap="flat" cmpd="sng" algn="ctr">
            <a:solidFill>
              <a:srgbClr val="FF0000"/>
            </a:solidFill>
            <a:prstDash val="solid"/>
            <a:round/>
            <a:headEnd type="none" w="med" len="med"/>
            <a:tailEnd type="arrow"/>
          </a:ln>
          <a:effectLst/>
        </p:spPr>
      </p:cxnSp>
      <p:sp>
        <p:nvSpPr>
          <p:cNvPr id="36" name="Textfeld 35"/>
          <p:cNvSpPr txBox="1"/>
          <p:nvPr/>
        </p:nvSpPr>
        <p:spPr bwMode="auto">
          <a:xfrm>
            <a:off x="6905913" y="5327810"/>
            <a:ext cx="1544012" cy="400110"/>
          </a:xfrm>
          <a:prstGeom prst="rect">
            <a:avLst/>
          </a:prstGeom>
          <a:noFill/>
          <a:ln w="9525">
            <a:noFill/>
            <a:miter lim="800000"/>
            <a:headEnd/>
            <a:tailEnd/>
          </a:ln>
        </p:spPr>
        <p:txBody>
          <a:bodyPr wrap="none" rtlCol="0">
            <a:spAutoFit/>
          </a:bodyPr>
          <a:lstStyle/>
          <a:p>
            <a:r>
              <a:rPr lang="en-US" sz="2000" b="1" dirty="0" smtClean="0">
                <a:solidFill>
                  <a:schemeClr val="tx1"/>
                </a:solidFill>
              </a:rPr>
              <a:t>0.05/5=0.01</a:t>
            </a:r>
          </a:p>
        </p:txBody>
      </p:sp>
    </p:spTree>
    <p:extLst>
      <p:ext uri="{BB962C8B-B14F-4D97-AF65-F5344CB8AC3E}">
        <p14:creationId xmlns:p14="http://schemas.microsoft.com/office/powerpoint/2010/main" val="26594946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Controlling </a:t>
            </a:r>
            <a:r>
              <a:rPr lang="de-DE" dirty="0" err="1" smtClean="0"/>
              <a:t>procedures</a:t>
            </a:r>
            <a:r>
              <a:rPr lang="de-DE" dirty="0" smtClean="0"/>
              <a:t>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fontScale="92500" lnSpcReduction="10000"/>
          </a:bodyPr>
          <a:lstStyle/>
          <a:p>
            <a:r>
              <a:rPr lang="en-US" sz="2800" b="1" dirty="0" smtClean="0"/>
              <a:t>Family-wise </a:t>
            </a:r>
            <a:r>
              <a:rPr lang="en-US" sz="2800" b="1" dirty="0"/>
              <a:t>error rate (FWER)</a:t>
            </a:r>
            <a:r>
              <a:rPr lang="en-US" sz="2800" dirty="0"/>
              <a:t> </a:t>
            </a:r>
            <a:r>
              <a:rPr lang="en-US" sz="2800" b="1" dirty="0"/>
              <a:t>is the probability of making one or more false discoveries, or type I</a:t>
            </a:r>
            <a:r>
              <a:rPr lang="en-US" sz="2800" b="1" dirty="0">
                <a:hlinkClick r:id="rId3" tooltip="Type I and type II errors"/>
              </a:rPr>
              <a:t> </a:t>
            </a:r>
            <a:r>
              <a:rPr lang="en-US" sz="2800" b="1" dirty="0"/>
              <a:t>errors when performing multiple hypotheses tests.</a:t>
            </a:r>
            <a:endParaRPr lang="de-AT" sz="2800" b="1" dirty="0"/>
          </a:p>
          <a:p>
            <a:pPr eaLnBrk="1" hangingPunct="1"/>
            <a:endParaRPr lang="de-AT" sz="2800" dirty="0" smtClean="0"/>
          </a:p>
          <a:p>
            <a:pPr eaLnBrk="1" hangingPunct="1"/>
            <a:r>
              <a:rPr lang="de-AT" sz="2800" b="1" dirty="0" smtClean="0"/>
              <a:t>Alpha </a:t>
            </a:r>
            <a:r>
              <a:rPr lang="de-AT" sz="2800" b="1" dirty="0" err="1" smtClean="0"/>
              <a:t>controlling</a:t>
            </a:r>
            <a:r>
              <a:rPr lang="de-AT" sz="2800" b="1" dirty="0" smtClean="0"/>
              <a:t> </a:t>
            </a:r>
            <a:r>
              <a:rPr lang="de-AT" sz="2800" b="1" dirty="0" err="1" smtClean="0"/>
              <a:t>algorithms</a:t>
            </a:r>
            <a:r>
              <a:rPr lang="de-AT" sz="2800" b="1" dirty="0" smtClean="0"/>
              <a:t>:</a:t>
            </a:r>
            <a:br>
              <a:rPr lang="de-AT" sz="2800" b="1" dirty="0" smtClean="0"/>
            </a:br>
            <a:r>
              <a:rPr lang="de-AT" sz="2800" dirty="0" err="1" smtClean="0"/>
              <a:t>Bonferroni</a:t>
            </a:r>
            <a:r>
              <a:rPr lang="de-AT" sz="2800" dirty="0" smtClean="0"/>
              <a:t>, </a:t>
            </a:r>
            <a:r>
              <a:rPr lang="de-AT" sz="2800" dirty="0" err="1" smtClean="0"/>
              <a:t>Bonferroni</a:t>
            </a:r>
            <a:r>
              <a:rPr lang="de-AT" sz="2800" dirty="0" smtClean="0"/>
              <a:t>-Holm, </a:t>
            </a:r>
            <a:r>
              <a:rPr lang="de-AT" sz="2800" dirty="0" err="1" smtClean="0"/>
              <a:t>Hochberg</a:t>
            </a:r>
            <a:r>
              <a:rPr lang="de-AT" sz="2800" dirty="0" smtClean="0"/>
              <a:t>, </a:t>
            </a:r>
            <a:r>
              <a:rPr lang="de-AT" sz="2800" dirty="0" err="1" smtClean="0"/>
              <a:t>Prospective</a:t>
            </a:r>
            <a:r>
              <a:rPr lang="de-AT" sz="2800" dirty="0" smtClean="0"/>
              <a:t> Alpha </a:t>
            </a:r>
            <a:r>
              <a:rPr lang="de-AT" sz="2800" dirty="0" err="1" smtClean="0"/>
              <a:t>Allocation</a:t>
            </a:r>
            <a:r>
              <a:rPr lang="de-AT" sz="2800" dirty="0" smtClean="0"/>
              <a:t> </a:t>
            </a:r>
            <a:r>
              <a:rPr lang="de-AT" sz="2800" dirty="0" err="1" smtClean="0"/>
              <a:t>Scheme</a:t>
            </a:r>
            <a:r>
              <a:rPr lang="de-AT" sz="2800" dirty="0" smtClean="0"/>
              <a:t>, Fixed-</a:t>
            </a:r>
            <a:r>
              <a:rPr lang="de-AT" sz="2800" dirty="0" err="1" smtClean="0"/>
              <a:t>Sequence</a:t>
            </a:r>
            <a:r>
              <a:rPr lang="de-AT" sz="2800" dirty="0" smtClean="0"/>
              <a:t> </a:t>
            </a:r>
            <a:r>
              <a:rPr lang="de-AT" sz="2800" dirty="0" err="1" smtClean="0"/>
              <a:t>Method</a:t>
            </a:r>
            <a:r>
              <a:rPr lang="de-AT" sz="2800" dirty="0" smtClean="0"/>
              <a:t>, </a:t>
            </a:r>
            <a:r>
              <a:rPr lang="de-AT" sz="2800" dirty="0" err="1" smtClean="0"/>
              <a:t>Gatekeeping</a:t>
            </a:r>
            <a:r>
              <a:rPr lang="de-AT" sz="2800" dirty="0" smtClean="0"/>
              <a:t> </a:t>
            </a:r>
            <a:r>
              <a:rPr lang="de-AT" sz="2800" dirty="0" err="1" smtClean="0"/>
              <a:t>Testing</a:t>
            </a:r>
            <a:r>
              <a:rPr lang="de-AT" sz="2800" dirty="0" smtClean="0"/>
              <a:t> </a:t>
            </a:r>
            <a:r>
              <a:rPr lang="de-AT" sz="2800" dirty="0" err="1" smtClean="0"/>
              <a:t>Strategies</a:t>
            </a:r>
            <a:r>
              <a:rPr lang="de-AT" sz="2800" dirty="0" smtClean="0"/>
              <a:t>, </a:t>
            </a:r>
            <a:r>
              <a:rPr lang="de-AT" sz="2800" dirty="0" err="1" smtClean="0"/>
              <a:t>Resampling-based</a:t>
            </a:r>
            <a:r>
              <a:rPr lang="de-AT" sz="2800" dirty="0" smtClean="0"/>
              <a:t> multiple </a:t>
            </a:r>
            <a:r>
              <a:rPr lang="de-AT" sz="2800" dirty="0" err="1" smtClean="0"/>
              <a:t>testing</a:t>
            </a:r>
            <a:r>
              <a:rPr lang="de-AT" sz="2800" dirty="0" smtClean="0"/>
              <a:t> </a:t>
            </a:r>
            <a:r>
              <a:rPr lang="de-AT" sz="2800" dirty="0" err="1" smtClean="0"/>
              <a:t>strategies</a:t>
            </a:r>
            <a:endParaRPr lang="de-AT" sz="2800" dirty="0" smtClean="0"/>
          </a:p>
          <a:p>
            <a:pPr eaLnBrk="1" hangingPunct="1"/>
            <a:r>
              <a:rPr lang="de-AT" sz="2800" dirty="0" smtClean="0"/>
              <a:t>ANOVA Post-hoc </a:t>
            </a:r>
            <a:r>
              <a:rPr lang="de-AT" sz="2800" dirty="0" err="1" smtClean="0"/>
              <a:t>tests</a:t>
            </a:r>
            <a:r>
              <a:rPr lang="de-AT" sz="2800" dirty="0" smtClean="0"/>
              <a:t>: </a:t>
            </a:r>
            <a:r>
              <a:rPr lang="de-AT" sz="2800" dirty="0" err="1" smtClean="0"/>
              <a:t>Bonferroni</a:t>
            </a:r>
            <a:r>
              <a:rPr lang="de-AT" sz="2800" dirty="0" smtClean="0"/>
              <a:t>, LSD, </a:t>
            </a:r>
            <a:r>
              <a:rPr lang="de-AT" sz="2800" dirty="0" err="1" smtClean="0"/>
              <a:t>Dunnett</a:t>
            </a:r>
            <a:r>
              <a:rPr lang="de-AT" sz="2800" dirty="0" smtClean="0"/>
              <a:t>, </a:t>
            </a:r>
            <a:r>
              <a:rPr lang="de-AT" sz="2800" dirty="0" err="1" smtClean="0"/>
              <a:t>Tukey</a:t>
            </a:r>
            <a:r>
              <a:rPr lang="de-AT" sz="2800" dirty="0" smtClean="0"/>
              <a:t>, </a:t>
            </a:r>
            <a:r>
              <a:rPr lang="de-AT" sz="2800" dirty="0" err="1" smtClean="0"/>
              <a:t>Scheffe</a:t>
            </a:r>
            <a:r>
              <a:rPr lang="de-AT" sz="2800" dirty="0" smtClean="0"/>
              <a:t>, etc</a:t>
            </a:r>
            <a:r>
              <a:rPr lang="de-AT" sz="2800" dirty="0"/>
              <a:t>.</a:t>
            </a:r>
            <a:r>
              <a:rPr lang="de-AT" sz="2800" dirty="0" smtClean="0"/>
              <a:t> </a:t>
            </a:r>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21.03.2017</a:t>
            </a:fld>
            <a:endParaRPr lang="de-DE" altLang="en-US" dirty="0"/>
          </a:p>
        </p:txBody>
      </p:sp>
      <p:sp>
        <p:nvSpPr>
          <p:cNvPr id="10"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48</a:t>
            </a:fld>
            <a:endParaRPr lang="de-DE" altLang="en-US" dirty="0"/>
          </a:p>
        </p:txBody>
      </p:sp>
    </p:spTree>
    <p:extLst>
      <p:ext uri="{BB962C8B-B14F-4D97-AF65-F5344CB8AC3E}">
        <p14:creationId xmlns:p14="http://schemas.microsoft.com/office/powerpoint/2010/main" val="658499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49</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de-AT" sz="2400" dirty="0" smtClean="0"/>
              <a:t>The multiple testing problem</a:t>
            </a:r>
            <a:endParaRPr lang="de-DE" sz="2400" dirty="0" smtClean="0"/>
          </a:p>
        </p:txBody>
      </p:sp>
      <p:sp>
        <p:nvSpPr>
          <p:cNvPr id="6148" name="Rectangle 3"/>
          <p:cNvSpPr>
            <a:spLocks noGrp="1" noChangeAspect="1" noChangeArrowheads="1"/>
          </p:cNvSpPr>
          <p:nvPr>
            <p:ph type="body" idx="1"/>
          </p:nvPr>
        </p:nvSpPr>
        <p:spPr>
          <a:xfrm>
            <a:off x="285720" y="1685485"/>
            <a:ext cx="8858280" cy="5940088"/>
          </a:xfrm>
          <a:noFill/>
        </p:spPr>
        <p:txBody>
          <a:bodyPr wrap="square">
            <a:spAutoFit/>
          </a:bodyPr>
          <a:lstStyle/>
          <a:p>
            <a:pPr eaLnBrk="1" hangingPunct="1">
              <a:spcBef>
                <a:spcPts val="600"/>
              </a:spcBef>
              <a:buSzPct val="150000"/>
              <a:buNone/>
            </a:pPr>
            <a:r>
              <a:rPr lang="en-US" sz="1800" dirty="0" smtClean="0"/>
              <a:t>How to report p-values / results of significance tests in papers:	</a:t>
            </a:r>
          </a:p>
          <a:p>
            <a:pPr eaLnBrk="1" hangingPunct="1">
              <a:spcBef>
                <a:spcPts val="600"/>
              </a:spcBef>
              <a:buSzPct val="150000"/>
            </a:pPr>
            <a:r>
              <a:rPr lang="en-US" sz="1800" dirty="0" smtClean="0"/>
              <a:t>If you are only interested in test decisions (significant or not) to a pre-specified </a:t>
            </a:r>
            <a:r>
              <a:rPr lang="en-US" sz="2000" dirty="0" smtClean="0">
                <a:latin typeface="Symbol" pitchFamily="18" charset="2"/>
              </a:rPr>
              <a:t>a</a:t>
            </a:r>
            <a:r>
              <a:rPr lang="en-US" sz="1800" dirty="0" smtClean="0"/>
              <a:t>-level  </a:t>
            </a:r>
            <a:r>
              <a:rPr lang="en-US" sz="1800" dirty="0" smtClean="0">
                <a:sym typeface="Wingdings" pitchFamily="2" charset="2"/>
              </a:rPr>
              <a:t> report only the decision </a:t>
            </a:r>
          </a:p>
          <a:p>
            <a:pPr eaLnBrk="1" hangingPunct="1">
              <a:spcBef>
                <a:spcPts val="600"/>
              </a:spcBef>
              <a:buSzPct val="150000"/>
            </a:pPr>
            <a:r>
              <a:rPr lang="en-US" sz="1800" dirty="0" smtClean="0">
                <a:sym typeface="Wingdings" pitchFamily="2" charset="2"/>
              </a:rPr>
              <a:t>If you are interested in the „certainty“ of your test decision  report </a:t>
            </a:r>
            <a:r>
              <a:rPr lang="en-US" sz="1800" b="1" dirty="0" smtClean="0">
                <a:sym typeface="Wingdings" pitchFamily="2" charset="2"/>
              </a:rPr>
              <a:t>all</a:t>
            </a:r>
            <a:r>
              <a:rPr lang="en-US" sz="1800" dirty="0" smtClean="0">
                <a:sym typeface="Wingdings" pitchFamily="2" charset="2"/>
              </a:rPr>
              <a:t> p-values</a:t>
            </a:r>
            <a:endParaRPr lang="en-US" sz="1800" dirty="0" smtClean="0"/>
          </a:p>
          <a:p>
            <a:pPr eaLnBrk="1" hangingPunct="1">
              <a:spcBef>
                <a:spcPts val="600"/>
              </a:spcBef>
              <a:buSzPct val="150000"/>
              <a:buNone/>
            </a:pPr>
            <a:r>
              <a:rPr lang="en-US" sz="1800" dirty="0" smtClean="0"/>
              <a:t>	(can be interpreted as strength of evidence against the Nullhypothesis)</a:t>
            </a:r>
          </a:p>
          <a:p>
            <a:pPr eaLnBrk="1" hangingPunct="1">
              <a:spcBef>
                <a:spcPts val="600"/>
              </a:spcBef>
              <a:buSzPct val="150000"/>
            </a:pPr>
            <a:r>
              <a:rPr lang="en-US" sz="1800" dirty="0" smtClean="0"/>
              <a:t>In the case of multiple testing: report all raw p-values + a reasonable correction</a:t>
            </a:r>
            <a:endParaRPr lang="en-US" sz="1800" b="1" dirty="0" smtClean="0"/>
          </a:p>
          <a:p>
            <a:pPr eaLnBrk="1" hangingPunct="1">
              <a:spcBef>
                <a:spcPts val="600"/>
              </a:spcBef>
              <a:buSzPct val="150000"/>
              <a:buNone/>
            </a:pPr>
            <a:r>
              <a:rPr lang="en-US" sz="1800" b="1" dirty="0" smtClean="0"/>
              <a:t>                                                        How it should be (1):</a:t>
            </a:r>
          </a:p>
          <a:p>
            <a:pPr eaLnBrk="1" hangingPunct="1">
              <a:spcBef>
                <a:spcPts val="600"/>
              </a:spcBef>
              <a:buSzPct val="150000"/>
              <a:buNone/>
            </a:pPr>
            <a:endParaRPr lang="en-US" sz="1800" b="1" dirty="0" smtClean="0"/>
          </a:p>
          <a:p>
            <a:pPr eaLnBrk="1" hangingPunct="1">
              <a:spcBef>
                <a:spcPts val="600"/>
              </a:spcBef>
              <a:buSzPct val="150000"/>
              <a:buNone/>
            </a:pPr>
            <a:endParaRPr lang="en-US" sz="1800" b="1" dirty="0" smtClean="0"/>
          </a:p>
          <a:p>
            <a:pPr eaLnBrk="1" hangingPunct="1">
              <a:spcBef>
                <a:spcPts val="600"/>
              </a:spcBef>
              <a:buSzPct val="150000"/>
              <a:buNone/>
            </a:pP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49155"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graphicFrame>
        <p:nvGraphicFramePr>
          <p:cNvPr id="36" name="Tabelle 35"/>
          <p:cNvGraphicFramePr>
            <a:graphicFrameLocks noGrp="1"/>
          </p:cNvGraphicFramePr>
          <p:nvPr>
            <p:extLst>
              <p:ext uri="{D42A27DB-BD31-4B8C-83A1-F6EECF244321}">
                <p14:modId xmlns:p14="http://schemas.microsoft.com/office/powerpoint/2010/main" val="2482015976"/>
              </p:ext>
            </p:extLst>
          </p:nvPr>
        </p:nvGraphicFramePr>
        <p:xfrm>
          <a:off x="504795" y="4235424"/>
          <a:ext cx="3080077" cy="1986874"/>
        </p:xfrm>
        <a:graphic>
          <a:graphicData uri="http://schemas.openxmlformats.org/drawingml/2006/table">
            <a:tbl>
              <a:tblPr firstRow="1" bandRow="1">
                <a:tableStyleId>{5C22544A-7EE6-4342-B048-85BDC9FD1C3A}</a:tableStyleId>
              </a:tblPr>
              <a:tblGrid>
                <a:gridCol w="1656080">
                  <a:extLst>
                    <a:ext uri="{9D8B030D-6E8A-4147-A177-3AD203B41FA5}">
                      <a16:colId xmlns="" xmlns:a16="http://schemas.microsoft.com/office/drawing/2014/main" val="20000"/>
                    </a:ext>
                  </a:extLst>
                </a:gridCol>
                <a:gridCol w="1423997">
                  <a:extLst>
                    <a:ext uri="{9D8B030D-6E8A-4147-A177-3AD203B41FA5}">
                      <a16:colId xmlns="" xmlns:a16="http://schemas.microsoft.com/office/drawing/2014/main" val="20001"/>
                    </a:ext>
                  </a:extLst>
                </a:gridCol>
              </a:tblGrid>
              <a:tr h="460614">
                <a:tc>
                  <a:txBody>
                    <a:bodyPr/>
                    <a:lstStyle/>
                    <a:p>
                      <a:r>
                        <a:rPr lang="de-AT" b="0" dirty="0" smtClean="0">
                          <a:solidFill>
                            <a:schemeClr val="tx1"/>
                          </a:solidFill>
                        </a:rPr>
                        <a:t>Statistical</a:t>
                      </a:r>
                      <a:r>
                        <a:rPr lang="de-AT" b="0" baseline="0" dirty="0" smtClean="0">
                          <a:solidFill>
                            <a:schemeClr val="tx1"/>
                          </a:solidFill>
                        </a:rPr>
                        <a:t> </a:t>
                      </a:r>
                      <a:r>
                        <a:rPr lang="en-US" b="0" baseline="0" noProof="0" dirty="0" smtClean="0">
                          <a:solidFill>
                            <a:schemeClr val="tx1"/>
                          </a:solidFill>
                        </a:rPr>
                        <a:t>test</a:t>
                      </a:r>
                      <a:endParaRPr lang="en-US" b="0" noProof="0" dirty="0">
                        <a:solidFill>
                          <a:schemeClr val="tx1"/>
                        </a:solidFill>
                      </a:endParaRPr>
                    </a:p>
                  </a:txBody>
                  <a:tcPr>
                    <a:solidFill>
                      <a:srgbClr val="A1C0EE"/>
                    </a:solidFill>
                  </a:tcPr>
                </a:tc>
                <a:tc>
                  <a:txBody>
                    <a:bodyPr/>
                    <a:lstStyle/>
                    <a:p>
                      <a:r>
                        <a:rPr lang="en-US" b="0" noProof="0" dirty="0" smtClean="0">
                          <a:solidFill>
                            <a:schemeClr val="tx1"/>
                          </a:solidFill>
                        </a:rPr>
                        <a:t>P-value</a:t>
                      </a:r>
                      <a:endParaRPr lang="en-US" b="0" noProof="0" dirty="0">
                        <a:solidFill>
                          <a:schemeClr val="tx1"/>
                        </a:solidFill>
                      </a:endParaRPr>
                    </a:p>
                  </a:txBody>
                  <a:tcPr>
                    <a:solidFill>
                      <a:srgbClr val="A1C0EE"/>
                    </a:solidFill>
                  </a:tcPr>
                </a:tc>
                <a:extLst>
                  <a:ext uri="{0D108BD9-81ED-4DB2-BD59-A6C34878D82A}">
                    <a16:rowId xmlns="" xmlns:a16="http://schemas.microsoft.com/office/drawing/2014/main" val="10000"/>
                  </a:ext>
                </a:extLst>
              </a:tr>
              <a:tr h="381565">
                <a:tc>
                  <a:txBody>
                    <a:bodyPr/>
                    <a:lstStyle/>
                    <a:p>
                      <a:r>
                        <a:rPr lang="de-AT" dirty="0" smtClean="0"/>
                        <a:t>Test 1</a:t>
                      </a:r>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 xmlns:a16="http://schemas.microsoft.com/office/drawing/2014/main" val="10001"/>
                  </a:ext>
                </a:extLst>
              </a:tr>
              <a:tr h="381565">
                <a:tc>
                  <a:txBody>
                    <a:bodyPr/>
                    <a:lstStyle/>
                    <a:p>
                      <a:r>
                        <a:rPr lang="de-AT" dirty="0" smtClean="0"/>
                        <a:t>Test 2</a:t>
                      </a:r>
                    </a:p>
                  </a:txBody>
                  <a:tcPr>
                    <a:solidFill>
                      <a:srgbClr val="0070C0"/>
                    </a:solidFill>
                  </a:tcPr>
                </a:tc>
                <a:tc>
                  <a:txBody>
                    <a:bodyPr/>
                    <a:lstStyle/>
                    <a:p>
                      <a:r>
                        <a:rPr lang="de-AT" dirty="0" smtClean="0"/>
                        <a:t>0.02</a:t>
                      </a:r>
                      <a:endParaRPr lang="de-DE" dirty="0"/>
                    </a:p>
                  </a:txBody>
                  <a:tcPr>
                    <a:solidFill>
                      <a:srgbClr val="0070C0"/>
                    </a:solidFill>
                  </a:tcPr>
                </a:tc>
                <a:extLst>
                  <a:ext uri="{0D108BD9-81ED-4DB2-BD59-A6C34878D82A}">
                    <a16:rowId xmlns="" xmlns:a16="http://schemas.microsoft.com/office/drawing/2014/main" val="10002"/>
                  </a:ext>
                </a:extLst>
              </a:tr>
              <a:tr h="381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3</a:t>
                      </a:r>
                    </a:p>
                  </a:txBody>
                  <a:tcPr>
                    <a:solidFill>
                      <a:srgbClr val="00B0F0"/>
                    </a:solidFill>
                  </a:tcPr>
                </a:tc>
                <a:tc>
                  <a:txBody>
                    <a:bodyPr/>
                    <a:lstStyle/>
                    <a:p>
                      <a:r>
                        <a:rPr lang="de-AT" dirty="0" err="1" smtClean="0"/>
                        <a:t>n.s</a:t>
                      </a:r>
                      <a:r>
                        <a:rPr lang="de-AT" dirty="0" smtClean="0"/>
                        <a:t>.</a:t>
                      </a:r>
                      <a:endParaRPr lang="de-DE" dirty="0"/>
                    </a:p>
                  </a:txBody>
                  <a:tcPr>
                    <a:solidFill>
                      <a:srgbClr val="00B0F0"/>
                    </a:solidFill>
                  </a:tcPr>
                </a:tc>
                <a:extLst>
                  <a:ext uri="{0D108BD9-81ED-4DB2-BD59-A6C34878D82A}">
                    <a16:rowId xmlns="" xmlns:a16="http://schemas.microsoft.com/office/drawing/2014/main" val="10003"/>
                  </a:ext>
                </a:extLst>
              </a:tr>
              <a:tr h="381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4</a:t>
                      </a:r>
                    </a:p>
                  </a:txBody>
                  <a:tcPr>
                    <a:solidFill>
                      <a:srgbClr val="0070C0"/>
                    </a:solidFill>
                  </a:tcPr>
                </a:tc>
                <a:tc>
                  <a:txBody>
                    <a:bodyPr/>
                    <a:lstStyle/>
                    <a:p>
                      <a:r>
                        <a:rPr lang="de-AT" dirty="0" smtClean="0"/>
                        <a:t>&lt;0.0001</a:t>
                      </a:r>
                      <a:endParaRPr lang="de-DE" dirty="0"/>
                    </a:p>
                  </a:txBody>
                  <a:tcPr>
                    <a:solidFill>
                      <a:srgbClr val="0070C0"/>
                    </a:solidFill>
                  </a:tcPr>
                </a:tc>
                <a:extLst>
                  <a:ext uri="{0D108BD9-81ED-4DB2-BD59-A6C34878D82A}">
                    <a16:rowId xmlns="" xmlns:a16="http://schemas.microsoft.com/office/drawing/2014/main" val="10004"/>
                  </a:ext>
                </a:extLst>
              </a:tr>
            </a:tbl>
          </a:graphicData>
        </a:graphic>
      </p:graphicFrame>
      <p:graphicFrame>
        <p:nvGraphicFramePr>
          <p:cNvPr id="40" name="Tabelle 39"/>
          <p:cNvGraphicFramePr>
            <a:graphicFrameLocks noGrp="1"/>
          </p:cNvGraphicFramePr>
          <p:nvPr>
            <p:extLst>
              <p:ext uri="{D42A27DB-BD31-4B8C-83A1-F6EECF244321}">
                <p14:modId xmlns:p14="http://schemas.microsoft.com/office/powerpoint/2010/main" val="2008718962"/>
              </p:ext>
            </p:extLst>
          </p:nvPr>
        </p:nvGraphicFramePr>
        <p:xfrm>
          <a:off x="4352708" y="4328228"/>
          <a:ext cx="3080077" cy="1892400"/>
        </p:xfrm>
        <a:graphic>
          <a:graphicData uri="http://schemas.openxmlformats.org/drawingml/2006/table">
            <a:tbl>
              <a:tblPr firstRow="1" bandRow="1">
                <a:tableStyleId>{5C22544A-7EE6-4342-B048-85BDC9FD1C3A}</a:tableStyleId>
              </a:tblPr>
              <a:tblGrid>
                <a:gridCol w="1656080">
                  <a:extLst>
                    <a:ext uri="{9D8B030D-6E8A-4147-A177-3AD203B41FA5}">
                      <a16:colId xmlns="" xmlns:a16="http://schemas.microsoft.com/office/drawing/2014/main" val="20000"/>
                    </a:ext>
                  </a:extLst>
                </a:gridCol>
                <a:gridCol w="1423997">
                  <a:extLst>
                    <a:ext uri="{9D8B030D-6E8A-4147-A177-3AD203B41FA5}">
                      <a16:colId xmlns="" xmlns:a16="http://schemas.microsoft.com/office/drawing/2014/main" val="20001"/>
                    </a:ext>
                  </a:extLst>
                </a:gridCol>
              </a:tblGrid>
              <a:tr h="129543">
                <a:tc>
                  <a:txBody>
                    <a:bodyPr/>
                    <a:lstStyle/>
                    <a:p>
                      <a:r>
                        <a:rPr lang="de-AT" b="0" dirty="0" smtClean="0">
                          <a:solidFill>
                            <a:schemeClr val="tx1"/>
                          </a:solidFill>
                        </a:rPr>
                        <a:t>Statistical</a:t>
                      </a:r>
                      <a:r>
                        <a:rPr lang="de-AT" b="0" baseline="0" dirty="0" smtClean="0">
                          <a:solidFill>
                            <a:schemeClr val="tx1"/>
                          </a:solidFill>
                        </a:rPr>
                        <a:t> </a:t>
                      </a:r>
                      <a:r>
                        <a:rPr lang="en-US" b="0" baseline="0" noProof="0" dirty="0" smtClean="0">
                          <a:solidFill>
                            <a:schemeClr val="tx1"/>
                          </a:solidFill>
                        </a:rPr>
                        <a:t>test</a:t>
                      </a:r>
                      <a:endParaRPr lang="en-US" b="0" noProof="0" dirty="0">
                        <a:solidFill>
                          <a:schemeClr val="tx1"/>
                        </a:solidFill>
                      </a:endParaRPr>
                    </a:p>
                  </a:txBody>
                  <a:tcPr>
                    <a:solidFill>
                      <a:srgbClr val="A1C0EE"/>
                    </a:solidFill>
                  </a:tcPr>
                </a:tc>
                <a:tc>
                  <a:txBody>
                    <a:bodyPr/>
                    <a:lstStyle/>
                    <a:p>
                      <a:r>
                        <a:rPr lang="en-US" b="0" noProof="0" dirty="0" smtClean="0">
                          <a:solidFill>
                            <a:schemeClr val="tx1"/>
                          </a:solidFill>
                        </a:rPr>
                        <a:t>P-value</a:t>
                      </a:r>
                      <a:endParaRPr lang="en-US" b="0" noProof="0" dirty="0">
                        <a:solidFill>
                          <a:schemeClr val="tx1"/>
                        </a:solidFill>
                      </a:endParaRPr>
                    </a:p>
                  </a:txBody>
                  <a:tcPr>
                    <a:solidFill>
                      <a:srgbClr val="A1C0EE"/>
                    </a:solidFill>
                  </a:tcPr>
                </a:tc>
                <a:extLst>
                  <a:ext uri="{0D108BD9-81ED-4DB2-BD59-A6C34878D82A}">
                    <a16:rowId xmlns="" xmlns:a16="http://schemas.microsoft.com/office/drawing/2014/main" val="10000"/>
                  </a:ext>
                </a:extLst>
              </a:tr>
              <a:tr h="381660">
                <a:tc>
                  <a:txBody>
                    <a:bodyPr/>
                    <a:lstStyle/>
                    <a:p>
                      <a:r>
                        <a:rPr lang="de-AT" dirty="0" smtClean="0"/>
                        <a:t>Test 1</a:t>
                      </a:r>
                    </a:p>
                  </a:txBody>
                  <a:tcPr>
                    <a:solidFill>
                      <a:srgbClr val="00B0F0"/>
                    </a:solidFill>
                  </a:tcPr>
                </a:tc>
                <a:tc>
                  <a:txBody>
                    <a:bodyPr/>
                    <a:lstStyle/>
                    <a:p>
                      <a:r>
                        <a:rPr lang="de-AT" dirty="0" smtClean="0"/>
                        <a:t>0.005</a:t>
                      </a:r>
                      <a:r>
                        <a:rPr lang="de-AT" sz="1800" dirty="0" smtClean="0">
                          <a:solidFill>
                            <a:schemeClr val="tx1"/>
                          </a:solidFill>
                        </a:rPr>
                        <a:t>*</a:t>
                      </a:r>
                      <a:endParaRPr lang="de-DE" dirty="0"/>
                    </a:p>
                  </a:txBody>
                  <a:tcPr>
                    <a:solidFill>
                      <a:srgbClr val="00B0F0"/>
                    </a:solidFill>
                  </a:tcPr>
                </a:tc>
                <a:extLst>
                  <a:ext uri="{0D108BD9-81ED-4DB2-BD59-A6C34878D82A}">
                    <a16:rowId xmlns="" xmlns:a16="http://schemas.microsoft.com/office/drawing/2014/main" val="10001"/>
                  </a:ext>
                </a:extLst>
              </a:tr>
              <a:tr h="381660">
                <a:tc>
                  <a:txBody>
                    <a:bodyPr/>
                    <a:lstStyle/>
                    <a:p>
                      <a:r>
                        <a:rPr lang="de-AT" dirty="0" smtClean="0"/>
                        <a:t>Test 2</a:t>
                      </a:r>
                    </a:p>
                  </a:txBody>
                  <a:tcPr>
                    <a:solidFill>
                      <a:srgbClr val="0070C0"/>
                    </a:solidFill>
                  </a:tcPr>
                </a:tc>
                <a:tc>
                  <a:txBody>
                    <a:bodyPr/>
                    <a:lstStyle/>
                    <a:p>
                      <a:r>
                        <a:rPr lang="de-AT" dirty="0" smtClean="0"/>
                        <a:t>0.02</a:t>
                      </a:r>
                      <a:endParaRPr lang="de-DE" dirty="0"/>
                    </a:p>
                  </a:txBody>
                  <a:tcPr>
                    <a:solidFill>
                      <a:srgbClr val="0070C0"/>
                    </a:solidFill>
                  </a:tcPr>
                </a:tc>
                <a:extLst>
                  <a:ext uri="{0D108BD9-81ED-4DB2-BD59-A6C34878D82A}">
                    <a16:rowId xmlns="" xmlns:a16="http://schemas.microsoft.com/office/drawing/2014/main" val="10002"/>
                  </a:ext>
                </a:extLst>
              </a:tr>
              <a:tr h="381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3</a:t>
                      </a:r>
                    </a:p>
                  </a:txBody>
                  <a:tcPr>
                    <a:solidFill>
                      <a:srgbClr val="00B0F0"/>
                    </a:solidFill>
                  </a:tcPr>
                </a:tc>
                <a:tc>
                  <a:txBody>
                    <a:bodyPr/>
                    <a:lstStyle/>
                    <a:p>
                      <a:r>
                        <a:rPr lang="de-AT" dirty="0" smtClean="0"/>
                        <a:t>0.2</a:t>
                      </a:r>
                      <a:endParaRPr lang="de-DE" dirty="0"/>
                    </a:p>
                  </a:txBody>
                  <a:tcPr>
                    <a:solidFill>
                      <a:srgbClr val="00B0F0"/>
                    </a:solidFill>
                  </a:tcPr>
                </a:tc>
                <a:extLst>
                  <a:ext uri="{0D108BD9-81ED-4DB2-BD59-A6C34878D82A}">
                    <a16:rowId xmlns="" xmlns:a16="http://schemas.microsoft.com/office/drawing/2014/main" val="10003"/>
                  </a:ext>
                </a:extLst>
              </a:tr>
              <a:tr h="381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4</a:t>
                      </a:r>
                    </a:p>
                  </a:txBody>
                  <a:tcPr>
                    <a:solidFill>
                      <a:srgbClr val="0070C0"/>
                    </a:solidFill>
                  </a:tcPr>
                </a:tc>
                <a:tc>
                  <a:txBody>
                    <a:bodyPr/>
                    <a:lstStyle/>
                    <a:p>
                      <a:r>
                        <a:rPr lang="de-AT" dirty="0" smtClean="0"/>
                        <a:t>0.00008</a:t>
                      </a:r>
                      <a:r>
                        <a:rPr lang="de-AT" sz="1800" dirty="0" smtClean="0">
                          <a:solidFill>
                            <a:schemeClr val="tx1"/>
                          </a:solidFill>
                        </a:rPr>
                        <a:t>*</a:t>
                      </a:r>
                      <a:endParaRPr lang="de-DE" dirty="0"/>
                    </a:p>
                  </a:txBody>
                  <a:tcPr>
                    <a:solidFill>
                      <a:srgbClr val="0070C0"/>
                    </a:solidFill>
                  </a:tcPr>
                </a:tc>
                <a:extLst>
                  <a:ext uri="{0D108BD9-81ED-4DB2-BD59-A6C34878D82A}">
                    <a16:rowId xmlns="" xmlns:a16="http://schemas.microsoft.com/office/drawing/2014/main" val="10004"/>
                  </a:ext>
                </a:extLst>
              </a:tr>
            </a:tbl>
          </a:graphicData>
        </a:graphic>
      </p:graphicFrame>
      <p:cxnSp>
        <p:nvCxnSpPr>
          <p:cNvPr id="41" name="Gerade Verbindung 40"/>
          <p:cNvCxnSpPr/>
          <p:nvPr/>
        </p:nvCxnSpPr>
        <p:spPr>
          <a:xfrm rot="5400000">
            <a:off x="528140" y="4099862"/>
            <a:ext cx="2643206" cy="26432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549815" y="4005064"/>
            <a:ext cx="3143272" cy="26432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3809033" y="6334780"/>
            <a:ext cx="3552836" cy="523220"/>
          </a:xfrm>
          <a:prstGeom prst="rect">
            <a:avLst/>
          </a:prstGeom>
          <a:noFill/>
        </p:spPr>
        <p:txBody>
          <a:bodyPr wrap="square" rtlCol="0">
            <a:spAutoFit/>
          </a:bodyPr>
          <a:lstStyle/>
          <a:p>
            <a:pPr>
              <a:spcAft>
                <a:spcPts val="0"/>
              </a:spcAft>
            </a:pPr>
            <a:r>
              <a:rPr lang="en-US" sz="1400" dirty="0" smtClean="0">
                <a:solidFill>
                  <a:schemeClr val="tx1"/>
                </a:solidFill>
              </a:rPr>
              <a:t>*remained significant with </a:t>
            </a:r>
            <a:r>
              <a:rPr lang="en-US" sz="1400" dirty="0" err="1" smtClean="0">
                <a:solidFill>
                  <a:schemeClr val="tx1"/>
                </a:solidFill>
              </a:rPr>
              <a:t>Bonferroni</a:t>
            </a:r>
            <a:r>
              <a:rPr lang="en-US" sz="1400" dirty="0" smtClean="0">
                <a:solidFill>
                  <a:schemeClr val="tx1"/>
                </a:solidFill>
              </a:rPr>
              <a:t>  correction for  multiple testing</a:t>
            </a:r>
            <a:endParaRPr lang="en-US" sz="1400" dirty="0">
              <a:solidFill>
                <a:schemeClr val="tx1"/>
              </a:solidFill>
            </a:endParaRPr>
          </a:p>
        </p:txBody>
      </p:sp>
    </p:spTree>
    <p:extLst>
      <p:ext uri="{BB962C8B-B14F-4D97-AF65-F5344CB8AC3E}">
        <p14:creationId xmlns:p14="http://schemas.microsoft.com/office/powerpoint/2010/main" val="14505686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normAutofit/>
          </a:bodyPr>
          <a:lstStyle/>
          <a:p>
            <a:r>
              <a:rPr lang="de-DE" dirty="0" smtClean="0"/>
              <a:t>Design </a:t>
            </a:r>
            <a:r>
              <a:rPr lang="de-DE" dirty="0" err="1" smtClean="0"/>
              <a:t>and</a:t>
            </a:r>
            <a:r>
              <a:rPr lang="de-DE" dirty="0" smtClean="0"/>
              <a:t> </a:t>
            </a:r>
            <a:r>
              <a:rPr lang="de-DE" dirty="0" err="1" smtClean="0"/>
              <a:t>analysis</a:t>
            </a:r>
            <a:endParaRPr lang="de-DE" dirty="0"/>
          </a:p>
        </p:txBody>
      </p:sp>
      <p:sp>
        <p:nvSpPr>
          <p:cNvPr id="87054" name="Rectangle 14"/>
          <p:cNvSpPr>
            <a:spLocks noGrp="1" noChangeArrowheads="1"/>
          </p:cNvSpPr>
          <p:nvPr>
            <p:ph idx="1"/>
          </p:nvPr>
        </p:nvSpPr>
        <p:spPr>
          <a:noFill/>
          <a:ln/>
        </p:spPr>
        <p:txBody>
          <a:bodyPr>
            <a:normAutofit fontScale="92500" lnSpcReduction="10000"/>
          </a:bodyPr>
          <a:lstStyle/>
          <a:p>
            <a:pPr>
              <a:lnSpc>
                <a:spcPct val="80000"/>
              </a:lnSpc>
              <a:buFont typeface="Wingdings" pitchFamily="2" charset="2"/>
              <a:buChar char="§"/>
            </a:pPr>
            <a:r>
              <a:rPr lang="de-DE" sz="3600" dirty="0" smtClean="0"/>
              <a:t>Study </a:t>
            </a:r>
            <a:r>
              <a:rPr lang="de-DE" sz="3600" dirty="0" err="1" smtClean="0"/>
              <a:t>planning</a:t>
            </a:r>
            <a:r>
              <a:rPr lang="de-DE" sz="3600" dirty="0" smtClean="0"/>
              <a:t/>
            </a:r>
            <a:br>
              <a:rPr lang="de-DE" sz="3600" dirty="0" smtClean="0"/>
            </a:br>
            <a:endParaRPr lang="de-DE" sz="2600" dirty="0" smtClean="0"/>
          </a:p>
          <a:p>
            <a:pPr>
              <a:lnSpc>
                <a:spcPct val="80000"/>
              </a:lnSpc>
            </a:pPr>
            <a:r>
              <a:rPr lang="de-DE" sz="2600" dirty="0" err="1" smtClean="0"/>
              <a:t>Resarch</a:t>
            </a:r>
            <a:r>
              <a:rPr lang="de-DE" sz="2600" dirty="0" smtClean="0"/>
              <a:t> </a:t>
            </a:r>
            <a:r>
              <a:rPr lang="de-DE" sz="2600" dirty="0" err="1" smtClean="0"/>
              <a:t>question</a:t>
            </a:r>
            <a:r>
              <a:rPr lang="de-DE" sz="2600" dirty="0" smtClean="0"/>
              <a:t>, </a:t>
            </a:r>
            <a:r>
              <a:rPr lang="de-DE" sz="2600" dirty="0" err="1" smtClean="0"/>
              <a:t>hypotheses</a:t>
            </a:r>
            <a:r>
              <a:rPr lang="de-DE" sz="2600" dirty="0" smtClean="0"/>
              <a:t>, </a:t>
            </a:r>
            <a:r>
              <a:rPr lang="de-DE" sz="2600" dirty="0" err="1" smtClean="0"/>
              <a:t>primary</a:t>
            </a:r>
            <a:r>
              <a:rPr lang="de-DE" sz="2600" dirty="0" smtClean="0"/>
              <a:t> </a:t>
            </a:r>
            <a:r>
              <a:rPr lang="de-DE" sz="2600" dirty="0" err="1" smtClean="0"/>
              <a:t>efficacy</a:t>
            </a:r>
            <a:r>
              <a:rPr lang="de-DE" sz="2600" dirty="0" smtClean="0"/>
              <a:t> variable</a:t>
            </a:r>
          </a:p>
          <a:p>
            <a:pPr>
              <a:lnSpc>
                <a:spcPct val="80000"/>
              </a:lnSpc>
            </a:pPr>
            <a:r>
              <a:rPr lang="de-DE" sz="2600" dirty="0" smtClean="0"/>
              <a:t>Study design (</a:t>
            </a:r>
            <a:r>
              <a:rPr lang="de-DE" sz="2600" dirty="0" err="1" smtClean="0"/>
              <a:t>interventional</a:t>
            </a:r>
            <a:r>
              <a:rPr lang="de-DE" sz="2600" dirty="0" smtClean="0"/>
              <a:t>/</a:t>
            </a:r>
            <a:r>
              <a:rPr lang="de-DE" sz="2600" dirty="0" err="1" smtClean="0"/>
              <a:t>observational</a:t>
            </a:r>
            <a:r>
              <a:rPr lang="de-DE" sz="2600" dirty="0" smtClean="0"/>
              <a:t>, </a:t>
            </a:r>
            <a:r>
              <a:rPr lang="de-DE" sz="2600" dirty="0" err="1" smtClean="0"/>
              <a:t>randomization</a:t>
            </a:r>
            <a:r>
              <a:rPr lang="de-DE" sz="2600" dirty="0" smtClean="0"/>
              <a:t>, </a:t>
            </a:r>
            <a:r>
              <a:rPr lang="de-DE" sz="2600" dirty="0" err="1" smtClean="0"/>
              <a:t>blinding</a:t>
            </a:r>
            <a:r>
              <a:rPr lang="de-DE" sz="2600" dirty="0" smtClean="0"/>
              <a:t>, etc. )</a:t>
            </a:r>
          </a:p>
          <a:p>
            <a:pPr>
              <a:lnSpc>
                <a:spcPct val="80000"/>
              </a:lnSpc>
            </a:pPr>
            <a:r>
              <a:rPr lang="de-DE" sz="2600" dirty="0" smtClean="0"/>
              <a:t>Sample </a:t>
            </a:r>
            <a:r>
              <a:rPr lang="de-DE" sz="2600" dirty="0" err="1" smtClean="0"/>
              <a:t>size</a:t>
            </a:r>
            <a:r>
              <a:rPr lang="de-DE" sz="2600" dirty="0" smtClean="0"/>
              <a:t> </a:t>
            </a:r>
            <a:r>
              <a:rPr lang="de-DE" sz="2600" dirty="0" err="1" smtClean="0"/>
              <a:t>estimation</a:t>
            </a:r>
            <a:endParaRPr lang="de-DE" sz="2600" dirty="0" smtClean="0"/>
          </a:p>
          <a:p>
            <a:pPr>
              <a:lnSpc>
                <a:spcPct val="80000"/>
              </a:lnSpc>
            </a:pPr>
            <a:r>
              <a:rPr lang="de-DE" sz="2600" dirty="0" smtClean="0"/>
              <a:t>Data </a:t>
            </a:r>
            <a:r>
              <a:rPr lang="de-DE" sz="2600" dirty="0" err="1" smtClean="0"/>
              <a:t>management</a:t>
            </a:r>
            <a:r>
              <a:rPr lang="de-DE" sz="2600" dirty="0" smtClean="0"/>
              <a:t>, etc.</a:t>
            </a:r>
            <a:br>
              <a:rPr lang="de-DE" sz="2600" dirty="0" smtClean="0"/>
            </a:br>
            <a:endParaRPr lang="de-DE" sz="3600" dirty="0" smtClean="0"/>
          </a:p>
          <a:p>
            <a:pPr>
              <a:lnSpc>
                <a:spcPct val="80000"/>
              </a:lnSpc>
              <a:buFont typeface="Wingdings" pitchFamily="2" charset="2"/>
              <a:buChar char="§"/>
            </a:pPr>
            <a:r>
              <a:rPr lang="de-DE" sz="3600" dirty="0" smtClean="0"/>
              <a:t>Statistical </a:t>
            </a:r>
            <a:r>
              <a:rPr lang="de-DE" sz="3600" dirty="0" err="1" smtClean="0"/>
              <a:t>analysis</a:t>
            </a:r>
            <a:endParaRPr lang="de-DE" sz="3600" dirty="0" smtClean="0"/>
          </a:p>
          <a:p>
            <a:pPr>
              <a:lnSpc>
                <a:spcPct val="80000"/>
              </a:lnSpc>
            </a:pPr>
            <a:r>
              <a:rPr lang="de-DE" sz="2600" dirty="0" err="1" smtClean="0"/>
              <a:t>Descriptive</a:t>
            </a:r>
            <a:r>
              <a:rPr lang="de-DE" sz="2600" dirty="0" smtClean="0"/>
              <a:t> </a:t>
            </a:r>
            <a:r>
              <a:rPr lang="de-DE" sz="2600" dirty="0" err="1" smtClean="0"/>
              <a:t>statistics</a:t>
            </a:r>
            <a:endParaRPr lang="de-DE" sz="2600" dirty="0"/>
          </a:p>
          <a:p>
            <a:pPr>
              <a:lnSpc>
                <a:spcPct val="80000"/>
              </a:lnSpc>
            </a:pPr>
            <a:r>
              <a:rPr lang="de-DE" sz="2600" dirty="0" smtClean="0"/>
              <a:t>Univariable </a:t>
            </a:r>
            <a:r>
              <a:rPr lang="de-DE" sz="2600" dirty="0" err="1" smtClean="0"/>
              <a:t>statistical</a:t>
            </a:r>
            <a:r>
              <a:rPr lang="de-DE" sz="2600" dirty="0" smtClean="0"/>
              <a:t> </a:t>
            </a:r>
            <a:r>
              <a:rPr lang="de-DE" sz="2600" dirty="0" err="1" smtClean="0"/>
              <a:t>testing</a:t>
            </a:r>
            <a:r>
              <a:rPr lang="de-DE" sz="2600" dirty="0" smtClean="0"/>
              <a:t> </a:t>
            </a:r>
          </a:p>
          <a:p>
            <a:pPr>
              <a:lnSpc>
                <a:spcPct val="80000"/>
              </a:lnSpc>
            </a:pPr>
            <a:r>
              <a:rPr lang="de-DE" sz="2600" dirty="0" smtClean="0"/>
              <a:t>Parameter </a:t>
            </a:r>
            <a:r>
              <a:rPr lang="de-DE" sz="2600" dirty="0" err="1" smtClean="0"/>
              <a:t>estimation</a:t>
            </a:r>
            <a:r>
              <a:rPr lang="de-DE" sz="2600" dirty="0" smtClean="0"/>
              <a:t> </a:t>
            </a:r>
            <a:r>
              <a:rPr lang="de-DE" sz="2600" dirty="0" err="1" smtClean="0"/>
              <a:t>with</a:t>
            </a:r>
            <a:r>
              <a:rPr lang="de-DE" sz="2600" dirty="0" smtClean="0"/>
              <a:t> </a:t>
            </a:r>
            <a:r>
              <a:rPr lang="de-DE" sz="2600" dirty="0" err="1" smtClean="0"/>
              <a:t>confidence</a:t>
            </a:r>
            <a:r>
              <a:rPr lang="de-DE" sz="2600" dirty="0" smtClean="0"/>
              <a:t> </a:t>
            </a:r>
            <a:r>
              <a:rPr lang="de-DE" sz="2600" dirty="0" err="1" smtClean="0"/>
              <a:t>intervals</a:t>
            </a:r>
            <a:r>
              <a:rPr lang="de-DE" sz="2600" dirty="0" smtClean="0"/>
              <a:t> </a:t>
            </a:r>
          </a:p>
          <a:p>
            <a:pPr>
              <a:lnSpc>
                <a:spcPct val="80000"/>
              </a:lnSpc>
            </a:pPr>
            <a:r>
              <a:rPr lang="de-DE" sz="2600" dirty="0" smtClean="0"/>
              <a:t>Multivariable </a:t>
            </a:r>
            <a:r>
              <a:rPr lang="de-DE" sz="2600" dirty="0" err="1" smtClean="0"/>
              <a:t>statistical</a:t>
            </a:r>
            <a:r>
              <a:rPr lang="de-DE" sz="2600" dirty="0" smtClean="0"/>
              <a:t> </a:t>
            </a:r>
            <a:r>
              <a:rPr lang="de-DE" sz="2600" dirty="0" err="1" smtClean="0"/>
              <a:t>testing</a:t>
            </a:r>
            <a:r>
              <a:rPr lang="de-DE" sz="2600" dirty="0"/>
              <a:t> </a:t>
            </a:r>
            <a:r>
              <a:rPr lang="de-DE" sz="2600" dirty="0" err="1" smtClean="0"/>
              <a:t>using</a:t>
            </a:r>
            <a:r>
              <a:rPr lang="de-DE" sz="2600" dirty="0" smtClean="0"/>
              <a:t> </a:t>
            </a:r>
            <a:r>
              <a:rPr lang="de-DE" sz="2600" dirty="0" err="1" smtClean="0"/>
              <a:t>regression</a:t>
            </a:r>
            <a:r>
              <a:rPr lang="de-DE" sz="2600" dirty="0" smtClean="0"/>
              <a:t> </a:t>
            </a:r>
            <a:r>
              <a:rPr lang="de-DE" sz="2600" dirty="0" err="1" smtClean="0"/>
              <a:t>analyses</a:t>
            </a:r>
            <a:r>
              <a:rPr lang="de-DE" sz="2600" dirty="0" smtClean="0"/>
              <a:t> </a:t>
            </a:r>
          </a:p>
        </p:txBody>
      </p:sp>
      <p:sp>
        <p:nvSpPr>
          <p:cNvPr id="4" name="Datumsplatzhalter 3"/>
          <p:cNvSpPr>
            <a:spLocks noGrp="1"/>
          </p:cNvSpPr>
          <p:nvPr>
            <p:ph type="dt" sz="half" idx="10"/>
          </p:nvPr>
        </p:nvSpPr>
        <p:spPr/>
        <p:txBody>
          <a:bodyPr/>
          <a:lstStyle/>
          <a:p>
            <a:fld id="{C3C626DE-E8E2-4501-874E-BCEAF4B89A19}" type="datetime1">
              <a:rPr lang="de-AT" smtClean="0"/>
              <a:pPr/>
              <a:t>21.03.2017</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5</a:t>
            </a:fld>
            <a:endParaRPr lang="de-DE"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liennummernplatzhalter 5"/>
          <p:cNvSpPr>
            <a:spLocks noGrp="1"/>
          </p:cNvSpPr>
          <p:nvPr>
            <p:ph type="sldNum" sz="quarter" idx="4294967295"/>
          </p:nvPr>
        </p:nvSpPr>
        <p:spPr>
          <a:xfrm>
            <a:off x="6553200" y="6245225"/>
            <a:ext cx="2133600" cy="476250"/>
          </a:xfrm>
          <a:prstGeom prst="rect">
            <a:avLst/>
          </a:prstGeom>
          <a:noFill/>
        </p:spPr>
        <p:txBody>
          <a:bodyPr/>
          <a:lstStyle/>
          <a:p>
            <a:fld id="{F9F97FFB-5842-4506-A8EA-63E1BEA78866}" type="slidenum">
              <a:rPr lang="de-DE" smtClean="0">
                <a:latin typeface="Arial" charset="0"/>
              </a:rPr>
              <a:pPr/>
              <a:t>50</a:t>
            </a:fld>
            <a:endParaRPr lang="de-DE" dirty="0" smtClean="0">
              <a:latin typeface="Arial" charset="0"/>
            </a:endParaRPr>
          </a:p>
        </p:txBody>
      </p:sp>
      <p:sp>
        <p:nvSpPr>
          <p:cNvPr id="6147" name="Rectangle 2"/>
          <p:cNvSpPr>
            <a:spLocks noGrp="1" noChangeArrowheads="1"/>
          </p:cNvSpPr>
          <p:nvPr>
            <p:ph type="title"/>
          </p:nvPr>
        </p:nvSpPr>
        <p:spPr/>
        <p:txBody>
          <a:bodyPr/>
          <a:lstStyle/>
          <a:p>
            <a:pPr eaLnBrk="1" hangingPunct="1"/>
            <a:r>
              <a:rPr lang="de-AT" sz="2400" dirty="0" smtClean="0"/>
              <a:t>The multiple testing problem</a:t>
            </a:r>
            <a:endParaRPr lang="de-DE" sz="2400" dirty="0" smtClean="0"/>
          </a:p>
        </p:txBody>
      </p:sp>
      <p:sp>
        <p:nvSpPr>
          <p:cNvPr id="6148" name="Rectangle 3"/>
          <p:cNvSpPr>
            <a:spLocks noGrp="1" noChangeAspect="1" noChangeArrowheads="1"/>
          </p:cNvSpPr>
          <p:nvPr>
            <p:ph type="body" idx="1"/>
          </p:nvPr>
        </p:nvSpPr>
        <p:spPr>
          <a:xfrm>
            <a:off x="245011" y="1685485"/>
            <a:ext cx="8858280" cy="5940088"/>
          </a:xfrm>
          <a:noFill/>
        </p:spPr>
        <p:txBody>
          <a:bodyPr wrap="square">
            <a:spAutoFit/>
          </a:bodyPr>
          <a:lstStyle/>
          <a:p>
            <a:pPr eaLnBrk="1" hangingPunct="1">
              <a:spcBef>
                <a:spcPts val="600"/>
              </a:spcBef>
              <a:buSzPct val="150000"/>
              <a:buNone/>
            </a:pPr>
            <a:r>
              <a:rPr lang="en-US" sz="1800" dirty="0" smtClean="0"/>
              <a:t>How to report p-values / results of significance tests in papers:	</a:t>
            </a:r>
          </a:p>
          <a:p>
            <a:pPr eaLnBrk="1" hangingPunct="1">
              <a:spcBef>
                <a:spcPts val="600"/>
              </a:spcBef>
              <a:buSzPct val="150000"/>
            </a:pPr>
            <a:r>
              <a:rPr lang="en-US" sz="1800" dirty="0" smtClean="0"/>
              <a:t>If you are only interested in test decisions (significant or not) to a pre-specified </a:t>
            </a:r>
            <a:r>
              <a:rPr lang="en-US" sz="2000" dirty="0" smtClean="0">
                <a:latin typeface="Symbol" pitchFamily="18" charset="2"/>
              </a:rPr>
              <a:t>a</a:t>
            </a:r>
            <a:r>
              <a:rPr lang="en-US" sz="1800" dirty="0" smtClean="0"/>
              <a:t>-level  </a:t>
            </a:r>
            <a:r>
              <a:rPr lang="en-US" sz="1800" dirty="0" smtClean="0">
                <a:sym typeface="Wingdings" pitchFamily="2" charset="2"/>
              </a:rPr>
              <a:t> report only the decision </a:t>
            </a:r>
          </a:p>
          <a:p>
            <a:pPr eaLnBrk="1" hangingPunct="1">
              <a:spcBef>
                <a:spcPts val="600"/>
              </a:spcBef>
              <a:buSzPct val="150000"/>
            </a:pPr>
            <a:r>
              <a:rPr lang="en-US" sz="1800" dirty="0" smtClean="0">
                <a:sym typeface="Wingdings" pitchFamily="2" charset="2"/>
              </a:rPr>
              <a:t>If you are interested in the „certainty“ of your test decision  report </a:t>
            </a:r>
            <a:r>
              <a:rPr lang="en-US" sz="1800" b="1" dirty="0" smtClean="0">
                <a:sym typeface="Wingdings" pitchFamily="2" charset="2"/>
              </a:rPr>
              <a:t>all</a:t>
            </a:r>
            <a:r>
              <a:rPr lang="en-US" sz="1800" dirty="0" smtClean="0">
                <a:sym typeface="Wingdings" pitchFamily="2" charset="2"/>
              </a:rPr>
              <a:t> p-values</a:t>
            </a:r>
            <a:endParaRPr lang="en-US" sz="1800" dirty="0" smtClean="0"/>
          </a:p>
          <a:p>
            <a:pPr eaLnBrk="1" hangingPunct="1">
              <a:spcBef>
                <a:spcPts val="600"/>
              </a:spcBef>
              <a:buSzPct val="150000"/>
              <a:buNone/>
            </a:pPr>
            <a:r>
              <a:rPr lang="en-US" sz="1800" dirty="0" smtClean="0"/>
              <a:t>	(can be interpreted as strength of evidence against the Nullhypothesis)</a:t>
            </a:r>
          </a:p>
          <a:p>
            <a:pPr eaLnBrk="1" hangingPunct="1">
              <a:spcBef>
                <a:spcPts val="600"/>
              </a:spcBef>
              <a:buSzPct val="150000"/>
            </a:pPr>
            <a:r>
              <a:rPr lang="en-US" sz="1800" dirty="0" smtClean="0"/>
              <a:t>In the case of multiple testing: report all raw p-values + a reasonable correction</a:t>
            </a:r>
            <a:endParaRPr lang="en-US" sz="1800" b="1" dirty="0" smtClean="0"/>
          </a:p>
          <a:p>
            <a:pPr eaLnBrk="1" hangingPunct="1">
              <a:spcBef>
                <a:spcPts val="600"/>
              </a:spcBef>
              <a:buSzPct val="150000"/>
              <a:buNone/>
            </a:pPr>
            <a:r>
              <a:rPr lang="en-US" sz="1800" b="1" dirty="0" smtClean="0"/>
              <a:t>  How it should be (1):                           How it should be (2):</a:t>
            </a:r>
          </a:p>
          <a:p>
            <a:pPr eaLnBrk="1" hangingPunct="1">
              <a:spcBef>
                <a:spcPts val="600"/>
              </a:spcBef>
              <a:buSzPct val="150000"/>
              <a:buNone/>
            </a:pPr>
            <a:endParaRPr lang="en-US" sz="1800" b="1" dirty="0" smtClean="0"/>
          </a:p>
          <a:p>
            <a:pPr eaLnBrk="1" hangingPunct="1">
              <a:spcBef>
                <a:spcPts val="600"/>
              </a:spcBef>
              <a:buSzPct val="150000"/>
              <a:buNone/>
            </a:pPr>
            <a:endParaRPr lang="en-US" sz="1800" b="1" dirty="0" smtClean="0"/>
          </a:p>
          <a:p>
            <a:pPr eaLnBrk="1" hangingPunct="1">
              <a:spcBef>
                <a:spcPts val="600"/>
              </a:spcBef>
              <a:buSzPct val="150000"/>
              <a:buNone/>
            </a:pPr>
            <a:endParaRPr lang="en-US" sz="1800" dirty="0" smtClean="0"/>
          </a:p>
          <a:p>
            <a:pPr eaLnBrk="1" hangingPunct="1">
              <a:spcBef>
                <a:spcPts val="600"/>
              </a:spcBef>
              <a:buSzPct val="150000"/>
              <a:buNone/>
            </a:pPr>
            <a:endParaRPr lang="en-US" sz="1800" baseline="-25000" dirty="0" smtClean="0"/>
          </a:p>
          <a:p>
            <a:pPr eaLnBrk="1" hangingPunct="1">
              <a:spcBef>
                <a:spcPts val="600"/>
              </a:spcBef>
              <a:buSzPct val="150000"/>
              <a:buNone/>
            </a:pPr>
            <a:endParaRPr lang="en-US" sz="1800" baseline="-25000" dirty="0" smtClean="0"/>
          </a:p>
          <a:p>
            <a:pPr eaLnBrk="1" hangingPunct="1">
              <a:spcBef>
                <a:spcPts val="600"/>
              </a:spcBef>
              <a:buSzPct val="150000"/>
            </a:pPr>
            <a:endParaRPr lang="en-US" sz="1800" baseline="-25000" dirty="0" smtClean="0"/>
          </a:p>
          <a:p>
            <a:pPr eaLnBrk="1" hangingPunct="1">
              <a:spcBef>
                <a:spcPts val="600"/>
              </a:spcBef>
              <a:buSzPct val="150000"/>
              <a:buNone/>
            </a:pPr>
            <a:endParaRPr lang="en-US" sz="1800" dirty="0" smtClean="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077" name="Rectangle 5"/>
          <p:cNvSpPr>
            <a:spLocks noChangeArrowheads="1"/>
          </p:cNvSpPr>
          <p:nvPr/>
        </p:nvSpPr>
        <p:spPr bwMode="auto">
          <a:xfrm>
            <a:off x="0" y="1419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3" name="Rectangle 5"/>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6" name="Rectangle 8"/>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866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5" name="Rectangle 17"/>
          <p:cNvSpPr>
            <a:spLocks noChangeArrowheads="1"/>
          </p:cNvSpPr>
          <p:nvPr/>
        </p:nvSpPr>
        <p:spPr bwMode="auto">
          <a:xfrm>
            <a:off x="0" y="876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67" name="Rectangle 1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8" name="Rectangle 20"/>
          <p:cNvSpPr>
            <a:spLocks noChangeArrowheads="1"/>
          </p:cNvSpPr>
          <p:nvPr/>
        </p:nvSpPr>
        <p:spPr bwMode="auto">
          <a:xfrm>
            <a:off x="0" y="1200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2070"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71" name="Rectangle 2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5843" name="Rectangle 3"/>
          <p:cNvSpPr>
            <a:spLocks noChangeArrowheads="1"/>
          </p:cNvSpPr>
          <p:nvPr/>
        </p:nvSpPr>
        <p:spPr bwMode="auto">
          <a:xfrm>
            <a:off x="0" y="12477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1"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3789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37894" name="Rectangle 6"/>
          <p:cNvSpPr>
            <a:spLocks noChangeArrowheads="1"/>
          </p:cNvSpPr>
          <p:nvPr/>
        </p:nvSpPr>
        <p:spPr bwMode="auto">
          <a:xfrm>
            <a:off x="0" y="1314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49155" name="Rectangle 3"/>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endParaRPr>
          </a:p>
        </p:txBody>
      </p:sp>
      <p:graphicFrame>
        <p:nvGraphicFramePr>
          <p:cNvPr id="32" name="Tabelle 31"/>
          <p:cNvGraphicFramePr>
            <a:graphicFrameLocks noGrp="1"/>
          </p:cNvGraphicFramePr>
          <p:nvPr>
            <p:extLst>
              <p:ext uri="{D42A27DB-BD31-4B8C-83A1-F6EECF244321}">
                <p14:modId xmlns:p14="http://schemas.microsoft.com/office/powerpoint/2010/main" val="2762105075"/>
              </p:ext>
            </p:extLst>
          </p:nvPr>
        </p:nvGraphicFramePr>
        <p:xfrm>
          <a:off x="274323" y="4246276"/>
          <a:ext cx="3080077" cy="1911978"/>
        </p:xfrm>
        <a:graphic>
          <a:graphicData uri="http://schemas.openxmlformats.org/drawingml/2006/table">
            <a:tbl>
              <a:tblPr firstRow="1" bandRow="1">
                <a:tableStyleId>{5C22544A-7EE6-4342-B048-85BDC9FD1C3A}</a:tableStyleId>
              </a:tblPr>
              <a:tblGrid>
                <a:gridCol w="1656080">
                  <a:extLst>
                    <a:ext uri="{9D8B030D-6E8A-4147-A177-3AD203B41FA5}">
                      <a16:colId xmlns="" xmlns:a16="http://schemas.microsoft.com/office/drawing/2014/main" val="20000"/>
                    </a:ext>
                  </a:extLst>
                </a:gridCol>
                <a:gridCol w="1423997">
                  <a:extLst>
                    <a:ext uri="{9D8B030D-6E8A-4147-A177-3AD203B41FA5}">
                      <a16:colId xmlns="" xmlns:a16="http://schemas.microsoft.com/office/drawing/2014/main" val="20001"/>
                    </a:ext>
                  </a:extLst>
                </a:gridCol>
              </a:tblGrid>
              <a:tr h="428618">
                <a:tc>
                  <a:txBody>
                    <a:bodyPr/>
                    <a:lstStyle/>
                    <a:p>
                      <a:r>
                        <a:rPr lang="de-AT" b="0" dirty="0" smtClean="0">
                          <a:solidFill>
                            <a:schemeClr val="tx1"/>
                          </a:solidFill>
                        </a:rPr>
                        <a:t>Statistical</a:t>
                      </a:r>
                      <a:r>
                        <a:rPr lang="de-AT" b="0" baseline="0" dirty="0" smtClean="0">
                          <a:solidFill>
                            <a:schemeClr val="tx1"/>
                          </a:solidFill>
                        </a:rPr>
                        <a:t> </a:t>
                      </a:r>
                      <a:r>
                        <a:rPr lang="en-US" b="0" baseline="0" noProof="0" dirty="0" smtClean="0">
                          <a:solidFill>
                            <a:schemeClr val="tx1"/>
                          </a:solidFill>
                        </a:rPr>
                        <a:t>test</a:t>
                      </a:r>
                      <a:endParaRPr lang="en-US" b="0" noProof="0" dirty="0">
                        <a:solidFill>
                          <a:schemeClr val="tx1"/>
                        </a:solidFill>
                      </a:endParaRPr>
                    </a:p>
                  </a:txBody>
                  <a:tcPr>
                    <a:solidFill>
                      <a:srgbClr val="A1C0EE"/>
                    </a:solidFill>
                  </a:tcPr>
                </a:tc>
                <a:tc>
                  <a:txBody>
                    <a:bodyPr/>
                    <a:lstStyle/>
                    <a:p>
                      <a:r>
                        <a:rPr lang="en-US" b="0" noProof="0" smtClean="0">
                          <a:solidFill>
                            <a:schemeClr val="tx1"/>
                          </a:solidFill>
                        </a:rPr>
                        <a:t>P-value</a:t>
                      </a:r>
                      <a:endParaRPr lang="en-US" b="0" noProof="0">
                        <a:solidFill>
                          <a:schemeClr val="tx1"/>
                        </a:solidFill>
                      </a:endParaRPr>
                    </a:p>
                  </a:txBody>
                  <a:tcPr>
                    <a:solidFill>
                      <a:srgbClr val="A1C0EE"/>
                    </a:solidFill>
                  </a:tcPr>
                </a:tc>
                <a:extLst>
                  <a:ext uri="{0D108BD9-81ED-4DB2-BD59-A6C34878D82A}">
                    <a16:rowId xmlns="" xmlns:a16="http://schemas.microsoft.com/office/drawing/2014/main" val="10000"/>
                  </a:ext>
                </a:extLst>
              </a:tr>
              <a:tr h="370840">
                <a:tc>
                  <a:txBody>
                    <a:bodyPr/>
                    <a:lstStyle/>
                    <a:p>
                      <a:r>
                        <a:rPr lang="de-AT" dirty="0" smtClean="0"/>
                        <a:t>Test 1</a:t>
                      </a:r>
                    </a:p>
                  </a:txBody>
                  <a:tcPr>
                    <a:solidFill>
                      <a:srgbClr val="00B0F0"/>
                    </a:solidFill>
                  </a:tcPr>
                </a:tc>
                <a:tc>
                  <a:txBody>
                    <a:bodyPr/>
                    <a:lstStyle/>
                    <a:p>
                      <a:r>
                        <a:rPr lang="de-AT" dirty="0" smtClean="0"/>
                        <a:t>0.005*</a:t>
                      </a:r>
                      <a:endParaRPr lang="de-DE" dirty="0"/>
                    </a:p>
                  </a:txBody>
                  <a:tcPr>
                    <a:solidFill>
                      <a:srgbClr val="00B0F0"/>
                    </a:solidFill>
                  </a:tcPr>
                </a:tc>
                <a:extLst>
                  <a:ext uri="{0D108BD9-81ED-4DB2-BD59-A6C34878D82A}">
                    <a16:rowId xmlns="" xmlns:a16="http://schemas.microsoft.com/office/drawing/2014/main" val="10001"/>
                  </a:ext>
                </a:extLst>
              </a:tr>
              <a:tr h="370840">
                <a:tc>
                  <a:txBody>
                    <a:bodyPr/>
                    <a:lstStyle/>
                    <a:p>
                      <a:r>
                        <a:rPr lang="de-AT" dirty="0" smtClean="0"/>
                        <a:t>Test 2</a:t>
                      </a:r>
                    </a:p>
                  </a:txBody>
                  <a:tcPr>
                    <a:solidFill>
                      <a:srgbClr val="0070C0"/>
                    </a:solidFill>
                  </a:tcPr>
                </a:tc>
                <a:tc>
                  <a:txBody>
                    <a:bodyPr/>
                    <a:lstStyle/>
                    <a:p>
                      <a:r>
                        <a:rPr lang="de-AT" dirty="0" smtClean="0"/>
                        <a:t>0.02</a:t>
                      </a:r>
                      <a:endParaRPr lang="de-DE" dirty="0"/>
                    </a:p>
                  </a:txBody>
                  <a:tcPr>
                    <a:solidFill>
                      <a:srgbClr val="0070C0"/>
                    </a:solidFill>
                  </a:tcPr>
                </a:tc>
                <a:extLst>
                  <a:ext uri="{0D108BD9-81ED-4DB2-BD59-A6C34878D82A}">
                    <a16:rowId xmlns=""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Test 3</a:t>
                      </a:r>
                    </a:p>
                  </a:txBody>
                  <a:tcPr>
                    <a:solidFill>
                      <a:srgbClr val="00B0F0"/>
                    </a:solidFill>
                  </a:tcPr>
                </a:tc>
                <a:tc>
                  <a:txBody>
                    <a:bodyPr/>
                    <a:lstStyle/>
                    <a:p>
                      <a:r>
                        <a:rPr lang="de-AT" dirty="0" smtClean="0"/>
                        <a:t>0.2</a:t>
                      </a:r>
                      <a:endParaRPr lang="de-DE" dirty="0"/>
                    </a:p>
                  </a:txBody>
                  <a:tcPr>
                    <a:solidFill>
                      <a:srgbClr val="00B0F0"/>
                    </a:solidFill>
                  </a:tcPr>
                </a:tc>
                <a:extLst>
                  <a:ext uri="{0D108BD9-81ED-4DB2-BD59-A6C34878D82A}">
                    <a16:rowId xmlns=""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800" kern="1200" dirty="0" smtClean="0">
                          <a:solidFill>
                            <a:schemeClr val="dk1"/>
                          </a:solidFill>
                          <a:latin typeface="+mn-lt"/>
                          <a:ea typeface="+mn-ea"/>
                          <a:cs typeface="+mn-cs"/>
                        </a:rPr>
                        <a:t>Test 4</a:t>
                      </a:r>
                    </a:p>
                  </a:txBody>
                  <a:tcPr>
                    <a:solidFill>
                      <a:srgbClr val="0070C0"/>
                    </a:solidFill>
                  </a:tcPr>
                </a:tc>
                <a:tc>
                  <a:txBody>
                    <a:bodyPr/>
                    <a:lstStyle/>
                    <a:p>
                      <a:r>
                        <a:rPr lang="de-AT" sz="1800" kern="1200" dirty="0" smtClean="0">
                          <a:solidFill>
                            <a:schemeClr val="dk1"/>
                          </a:solidFill>
                          <a:latin typeface="+mn-lt"/>
                          <a:ea typeface="+mn-ea"/>
                          <a:cs typeface="+mn-cs"/>
                        </a:rPr>
                        <a:t>0.00008*</a:t>
                      </a:r>
                      <a:endParaRPr lang="de-DE" sz="1800" kern="1200" dirty="0">
                        <a:solidFill>
                          <a:schemeClr val="dk1"/>
                        </a:solidFill>
                        <a:latin typeface="+mn-lt"/>
                        <a:ea typeface="+mn-ea"/>
                        <a:cs typeface="+mn-cs"/>
                      </a:endParaRPr>
                    </a:p>
                  </a:txBody>
                  <a:tcPr>
                    <a:solidFill>
                      <a:srgbClr val="0070C0"/>
                    </a:solidFill>
                  </a:tcPr>
                </a:tc>
                <a:extLst>
                  <a:ext uri="{0D108BD9-81ED-4DB2-BD59-A6C34878D82A}">
                    <a16:rowId xmlns="" xmlns:a16="http://schemas.microsoft.com/office/drawing/2014/main" val="10004"/>
                  </a:ext>
                </a:extLst>
              </a:tr>
            </a:tbl>
          </a:graphicData>
        </a:graphic>
      </p:graphicFrame>
      <p:sp>
        <p:nvSpPr>
          <p:cNvPr id="37" name="Textfeld 36"/>
          <p:cNvSpPr txBox="1"/>
          <p:nvPr/>
        </p:nvSpPr>
        <p:spPr>
          <a:xfrm>
            <a:off x="259079" y="6150084"/>
            <a:ext cx="3552836" cy="523220"/>
          </a:xfrm>
          <a:prstGeom prst="rect">
            <a:avLst/>
          </a:prstGeom>
          <a:noFill/>
        </p:spPr>
        <p:txBody>
          <a:bodyPr wrap="square" rtlCol="0">
            <a:spAutoFit/>
          </a:bodyPr>
          <a:lstStyle/>
          <a:p>
            <a:pPr>
              <a:spcAft>
                <a:spcPts val="0"/>
              </a:spcAft>
            </a:pPr>
            <a:r>
              <a:rPr lang="en-US" sz="1400" dirty="0" smtClean="0">
                <a:solidFill>
                  <a:schemeClr val="tx1"/>
                </a:solidFill>
              </a:rPr>
              <a:t>*remained significant  with </a:t>
            </a:r>
            <a:r>
              <a:rPr lang="en-US" sz="1400" dirty="0" err="1" smtClean="0">
                <a:solidFill>
                  <a:schemeClr val="tx1"/>
                </a:solidFill>
              </a:rPr>
              <a:t>Bonferroni</a:t>
            </a:r>
            <a:r>
              <a:rPr lang="en-US" sz="1400" dirty="0" smtClean="0">
                <a:solidFill>
                  <a:schemeClr val="tx1"/>
                </a:solidFill>
              </a:rPr>
              <a:t>  correction for  multiple testing</a:t>
            </a:r>
            <a:endParaRPr lang="en-US" sz="1400" dirty="0">
              <a:solidFill>
                <a:schemeClr val="tx1"/>
              </a:solidFill>
            </a:endParaRPr>
          </a:p>
        </p:txBody>
      </p:sp>
      <p:graphicFrame>
        <p:nvGraphicFramePr>
          <p:cNvPr id="34" name="Tabelle 33"/>
          <p:cNvGraphicFramePr>
            <a:graphicFrameLocks noGrp="1"/>
          </p:cNvGraphicFramePr>
          <p:nvPr>
            <p:extLst>
              <p:ext uri="{D42A27DB-BD31-4B8C-83A1-F6EECF244321}">
                <p14:modId xmlns:p14="http://schemas.microsoft.com/office/powerpoint/2010/main" val="1088769919"/>
              </p:ext>
            </p:extLst>
          </p:nvPr>
        </p:nvGraphicFramePr>
        <p:xfrm>
          <a:off x="4355976" y="4288254"/>
          <a:ext cx="4436108" cy="2123440"/>
        </p:xfrm>
        <a:graphic>
          <a:graphicData uri="http://schemas.openxmlformats.org/drawingml/2006/table">
            <a:tbl>
              <a:tblPr firstRow="1" bandRow="1">
                <a:tableStyleId>{5C22544A-7EE6-4342-B048-85BDC9FD1C3A}</a:tableStyleId>
              </a:tblPr>
              <a:tblGrid>
                <a:gridCol w="1656080">
                  <a:extLst>
                    <a:ext uri="{9D8B030D-6E8A-4147-A177-3AD203B41FA5}">
                      <a16:colId xmlns="" xmlns:a16="http://schemas.microsoft.com/office/drawing/2014/main" val="20000"/>
                    </a:ext>
                  </a:extLst>
                </a:gridCol>
                <a:gridCol w="1356111">
                  <a:extLst>
                    <a:ext uri="{9D8B030D-6E8A-4147-A177-3AD203B41FA5}">
                      <a16:colId xmlns="" xmlns:a16="http://schemas.microsoft.com/office/drawing/2014/main" val="20001"/>
                    </a:ext>
                  </a:extLst>
                </a:gridCol>
                <a:gridCol w="1423917">
                  <a:extLst>
                    <a:ext uri="{9D8B030D-6E8A-4147-A177-3AD203B41FA5}">
                      <a16:colId xmlns="" xmlns:a16="http://schemas.microsoft.com/office/drawing/2014/main" val="20002"/>
                    </a:ext>
                  </a:extLst>
                </a:gridCol>
              </a:tblGrid>
              <a:tr h="447668">
                <a:tc>
                  <a:txBody>
                    <a:bodyPr/>
                    <a:lstStyle/>
                    <a:p>
                      <a:r>
                        <a:rPr lang="en-US" b="0" noProof="0" dirty="0" smtClean="0">
                          <a:solidFill>
                            <a:schemeClr val="tx1"/>
                          </a:solidFill>
                        </a:rPr>
                        <a:t>Statistical</a:t>
                      </a:r>
                      <a:r>
                        <a:rPr lang="en-US" b="0" baseline="0" noProof="0" dirty="0" smtClean="0">
                          <a:solidFill>
                            <a:schemeClr val="tx1"/>
                          </a:solidFill>
                        </a:rPr>
                        <a:t> test</a:t>
                      </a:r>
                      <a:endParaRPr lang="en-US" b="0" noProof="0" dirty="0">
                        <a:solidFill>
                          <a:schemeClr val="tx1"/>
                        </a:solidFill>
                      </a:endParaRPr>
                    </a:p>
                  </a:txBody>
                  <a:tcPr>
                    <a:solidFill>
                      <a:srgbClr val="A1C0EE"/>
                    </a:solidFill>
                  </a:tcPr>
                </a:tc>
                <a:tc>
                  <a:txBody>
                    <a:bodyPr/>
                    <a:lstStyle/>
                    <a:p>
                      <a:r>
                        <a:rPr lang="en-US" b="0" noProof="0" dirty="0" smtClean="0">
                          <a:solidFill>
                            <a:schemeClr val="tx1"/>
                          </a:solidFill>
                        </a:rPr>
                        <a:t>P-value</a:t>
                      </a:r>
                      <a:endParaRPr lang="en-US" b="0" noProof="0" dirty="0">
                        <a:solidFill>
                          <a:schemeClr val="tx1"/>
                        </a:solidFill>
                      </a:endParaRPr>
                    </a:p>
                  </a:txBody>
                  <a:tcPr>
                    <a:solidFill>
                      <a:srgbClr val="A1C0EE"/>
                    </a:solidFill>
                  </a:tcPr>
                </a:tc>
                <a:tc>
                  <a:txBody>
                    <a:bodyPr/>
                    <a:lstStyle/>
                    <a:p>
                      <a:r>
                        <a:rPr lang="en-US" b="0" noProof="0" smtClean="0">
                          <a:solidFill>
                            <a:schemeClr val="tx1"/>
                          </a:solidFill>
                        </a:rPr>
                        <a:t>P-value corrected</a:t>
                      </a:r>
                      <a:endParaRPr lang="en-US" b="0" noProof="0">
                        <a:solidFill>
                          <a:schemeClr val="tx1"/>
                        </a:solidFill>
                      </a:endParaRPr>
                    </a:p>
                  </a:txBody>
                  <a:tcPr>
                    <a:solidFill>
                      <a:srgbClr val="A1C0EE"/>
                    </a:solidFill>
                  </a:tcPr>
                </a:tc>
                <a:extLst>
                  <a:ext uri="{0D108BD9-81ED-4DB2-BD59-A6C34878D82A}">
                    <a16:rowId xmlns="" xmlns:a16="http://schemas.microsoft.com/office/drawing/2014/main" val="10000"/>
                  </a:ext>
                </a:extLst>
              </a:tr>
              <a:tr h="370840">
                <a:tc>
                  <a:txBody>
                    <a:bodyPr/>
                    <a:lstStyle/>
                    <a:p>
                      <a:r>
                        <a:rPr lang="en-US" noProof="0" smtClean="0"/>
                        <a:t>Test 1</a:t>
                      </a:r>
                    </a:p>
                  </a:txBody>
                  <a:tcPr>
                    <a:solidFill>
                      <a:srgbClr val="00B0F0"/>
                    </a:solidFill>
                  </a:tcPr>
                </a:tc>
                <a:tc>
                  <a:txBody>
                    <a:bodyPr/>
                    <a:lstStyle/>
                    <a:p>
                      <a:r>
                        <a:rPr lang="en-US" noProof="0" smtClean="0"/>
                        <a:t>0.005</a:t>
                      </a:r>
                      <a:endParaRPr lang="en-US" noProof="0"/>
                    </a:p>
                  </a:txBody>
                  <a:tcPr>
                    <a:solidFill>
                      <a:srgbClr val="00B0F0"/>
                    </a:solidFill>
                  </a:tcPr>
                </a:tc>
                <a:tc>
                  <a:txBody>
                    <a:bodyPr/>
                    <a:lstStyle/>
                    <a:p>
                      <a:r>
                        <a:rPr lang="en-US" noProof="0" smtClean="0"/>
                        <a:t>0.02</a:t>
                      </a:r>
                      <a:endParaRPr lang="en-US" noProof="0"/>
                    </a:p>
                  </a:txBody>
                  <a:tcPr>
                    <a:solidFill>
                      <a:srgbClr val="00B0F0"/>
                    </a:solidFill>
                  </a:tcPr>
                </a:tc>
                <a:extLst>
                  <a:ext uri="{0D108BD9-81ED-4DB2-BD59-A6C34878D82A}">
                    <a16:rowId xmlns="" xmlns:a16="http://schemas.microsoft.com/office/drawing/2014/main" val="10001"/>
                  </a:ext>
                </a:extLst>
              </a:tr>
              <a:tr h="370840">
                <a:tc>
                  <a:txBody>
                    <a:bodyPr/>
                    <a:lstStyle/>
                    <a:p>
                      <a:r>
                        <a:rPr lang="en-US" noProof="0" smtClean="0"/>
                        <a:t>Test 2</a:t>
                      </a:r>
                    </a:p>
                  </a:txBody>
                  <a:tcPr>
                    <a:solidFill>
                      <a:srgbClr val="0070C0"/>
                    </a:solidFill>
                  </a:tcPr>
                </a:tc>
                <a:tc>
                  <a:txBody>
                    <a:bodyPr/>
                    <a:lstStyle/>
                    <a:p>
                      <a:r>
                        <a:rPr lang="en-US" noProof="0" smtClean="0"/>
                        <a:t>0.02</a:t>
                      </a:r>
                      <a:endParaRPr lang="en-US" noProof="0"/>
                    </a:p>
                  </a:txBody>
                  <a:tcPr>
                    <a:solidFill>
                      <a:srgbClr val="0070C0"/>
                    </a:solidFill>
                  </a:tcPr>
                </a:tc>
                <a:tc>
                  <a:txBody>
                    <a:bodyPr/>
                    <a:lstStyle/>
                    <a:p>
                      <a:r>
                        <a:rPr lang="en-US" noProof="0" smtClean="0"/>
                        <a:t>0.08</a:t>
                      </a:r>
                      <a:endParaRPr lang="en-US" noProof="0"/>
                    </a:p>
                  </a:txBody>
                  <a:tcPr>
                    <a:solidFill>
                      <a:srgbClr val="0070C0"/>
                    </a:solidFill>
                  </a:tcPr>
                </a:tc>
                <a:extLst>
                  <a:ext uri="{0D108BD9-81ED-4DB2-BD59-A6C34878D82A}">
                    <a16:rowId xmlns=""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smtClean="0"/>
                        <a:t>Test 3</a:t>
                      </a:r>
                    </a:p>
                  </a:txBody>
                  <a:tcPr>
                    <a:solidFill>
                      <a:srgbClr val="00B0F0"/>
                    </a:solidFill>
                  </a:tcPr>
                </a:tc>
                <a:tc>
                  <a:txBody>
                    <a:bodyPr/>
                    <a:lstStyle/>
                    <a:p>
                      <a:r>
                        <a:rPr lang="en-US" noProof="0" smtClean="0"/>
                        <a:t>0.2</a:t>
                      </a:r>
                      <a:endParaRPr lang="en-US" noProof="0"/>
                    </a:p>
                  </a:txBody>
                  <a:tcPr>
                    <a:solidFill>
                      <a:srgbClr val="00B0F0"/>
                    </a:solidFill>
                  </a:tcPr>
                </a:tc>
                <a:tc>
                  <a:txBody>
                    <a:bodyPr/>
                    <a:lstStyle/>
                    <a:p>
                      <a:r>
                        <a:rPr lang="en-US" noProof="0" smtClean="0"/>
                        <a:t>0.8</a:t>
                      </a:r>
                      <a:endParaRPr lang="en-US" noProof="0"/>
                    </a:p>
                  </a:txBody>
                  <a:tcPr>
                    <a:solidFill>
                      <a:srgbClr val="00B0F0"/>
                    </a:solidFill>
                  </a:tcPr>
                </a:tc>
                <a:extLst>
                  <a:ext uri="{0D108BD9-81ED-4DB2-BD59-A6C34878D82A}">
                    <a16:rowId xmlns=""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smtClean="0"/>
                        <a:t>Test 4</a:t>
                      </a:r>
                    </a:p>
                  </a:txBody>
                  <a:tcPr>
                    <a:solidFill>
                      <a:srgbClr val="0070C0"/>
                    </a:solidFill>
                  </a:tcPr>
                </a:tc>
                <a:tc>
                  <a:txBody>
                    <a:bodyPr/>
                    <a:lstStyle/>
                    <a:p>
                      <a:r>
                        <a:rPr lang="en-US" noProof="0" smtClean="0"/>
                        <a:t>0.00008</a:t>
                      </a:r>
                      <a:endParaRPr lang="en-US" noProof="0"/>
                    </a:p>
                  </a:txBody>
                  <a:tcPr>
                    <a:solidFill>
                      <a:srgbClr val="0070C0"/>
                    </a:solidFill>
                  </a:tcPr>
                </a:tc>
                <a:tc>
                  <a:txBody>
                    <a:bodyPr/>
                    <a:lstStyle/>
                    <a:p>
                      <a:r>
                        <a:rPr lang="en-US" noProof="0" dirty="0" smtClean="0"/>
                        <a:t>0.00032</a:t>
                      </a:r>
                      <a:endParaRPr lang="en-US" noProof="0" dirty="0"/>
                    </a:p>
                  </a:txBody>
                  <a:tcPr>
                    <a:solidFill>
                      <a:srgbClr val="0070C0"/>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3319857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5" name="Datumsplatzhalter 3"/>
          <p:cNvSpPr>
            <a:spLocks noGrp="1"/>
          </p:cNvSpPr>
          <p:nvPr>
            <p:ph type="dt" sz="half" idx="10"/>
          </p:nvPr>
        </p:nvSpPr>
        <p:spPr/>
        <p:txBody>
          <a:bodyPr/>
          <a:lstStyle/>
          <a:p>
            <a:fld id="{69656147-CE50-4725-BB58-AFE75248DB46}" type="datetime1">
              <a:rPr lang="de-AT" smtClean="0">
                <a:solidFill>
                  <a:prstClr val="black">
                    <a:tint val="75000"/>
                  </a:prstClr>
                </a:solidFill>
              </a:rPr>
              <a:pPr/>
              <a:t>21.03.2017</a:t>
            </a:fld>
            <a:endParaRPr lang="de-DE" altLang="en-US">
              <a:solidFill>
                <a:prstClr val="black">
                  <a:tint val="75000"/>
                </a:prstClr>
              </a:solidFill>
            </a:endParaRPr>
          </a:p>
        </p:txBody>
      </p:sp>
      <p:sp>
        <p:nvSpPr>
          <p:cNvPr id="6"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5"/>
          <p:cNvSpPr>
            <a:spLocks noGrp="1"/>
          </p:cNvSpPr>
          <p:nvPr>
            <p:ph type="sldNum" sz="quarter" idx="12"/>
          </p:nvPr>
        </p:nvSpPr>
        <p:spPr/>
        <p:txBody>
          <a:bodyPr/>
          <a:lstStyle/>
          <a:p>
            <a:r>
              <a:rPr lang="de-DE" altLang="en-US">
                <a:solidFill>
                  <a:prstClr val="black">
                    <a:tint val="75000"/>
                  </a:prstClr>
                </a:solidFill>
              </a:rPr>
              <a:t>Seite </a:t>
            </a:r>
            <a:fld id="{C86AB7A1-CB66-4140-A96D-D32537865EF8}" type="slidenum">
              <a:rPr lang="de-DE" altLang="en-US">
                <a:solidFill>
                  <a:prstClr val="black">
                    <a:tint val="75000"/>
                  </a:prstClr>
                </a:solidFill>
              </a:rPr>
              <a:pPr/>
              <a:t>51</a:t>
            </a:fld>
            <a:endParaRPr lang="de-DE" altLang="en-US">
              <a:solidFill>
                <a:prstClr val="black">
                  <a:tint val="75000"/>
                </a:prstClr>
              </a:solidFill>
            </a:endParaRPr>
          </a:p>
        </p:txBody>
      </p:sp>
      <p:sp>
        <p:nvSpPr>
          <p:cNvPr id="101380" name="Text Box 4"/>
          <p:cNvSpPr txBox="1">
            <a:spLocks noChangeArrowheads="1"/>
          </p:cNvSpPr>
          <p:nvPr/>
        </p:nvSpPr>
        <p:spPr bwMode="auto">
          <a:xfrm>
            <a:off x="683568" y="1724476"/>
            <a:ext cx="8064896" cy="5355312"/>
          </a:xfrm>
          <a:prstGeom prst="rect">
            <a:avLst/>
          </a:prstGeom>
          <a:noFill/>
          <a:ln w="9525">
            <a:noFill/>
            <a:miter lim="800000"/>
            <a:headEnd/>
            <a:tailEnd/>
          </a:ln>
          <a:effectLst/>
        </p:spPr>
        <p:txBody>
          <a:bodyPr wrap="square">
            <a:spAutoFit/>
          </a:bodyPr>
          <a:lstStyle/>
          <a:p>
            <a:r>
              <a:rPr lang="de-DE" dirty="0">
                <a:solidFill>
                  <a:prstClr val="black"/>
                </a:solidFill>
              </a:rPr>
              <a:t>ICH </a:t>
            </a:r>
            <a:r>
              <a:rPr lang="de-DE" dirty="0" smtClean="0">
                <a:solidFill>
                  <a:prstClr val="black"/>
                </a:solidFill>
              </a:rPr>
              <a:t>E9, EMA Points </a:t>
            </a:r>
            <a:r>
              <a:rPr lang="de-DE" dirty="0" err="1" smtClean="0">
                <a:solidFill>
                  <a:prstClr val="black"/>
                </a:solidFill>
              </a:rPr>
              <a:t>to</a:t>
            </a:r>
            <a:r>
              <a:rPr lang="de-DE" dirty="0" smtClean="0">
                <a:solidFill>
                  <a:prstClr val="black"/>
                </a:solidFill>
              </a:rPr>
              <a:t> </a:t>
            </a:r>
            <a:r>
              <a:rPr lang="de-DE" dirty="0" err="1" smtClean="0">
                <a:solidFill>
                  <a:prstClr val="black"/>
                </a:solidFill>
              </a:rPr>
              <a:t>Consider</a:t>
            </a:r>
            <a:r>
              <a:rPr lang="de-DE" dirty="0" smtClean="0">
                <a:solidFill>
                  <a:prstClr val="black"/>
                </a:solidFill>
              </a:rPr>
              <a:t> on </a:t>
            </a:r>
            <a:r>
              <a:rPr lang="en-US" dirty="0" smtClean="0"/>
              <a:t>Multiplicity Issues </a:t>
            </a:r>
            <a:r>
              <a:rPr lang="en-US" dirty="0"/>
              <a:t>in </a:t>
            </a:r>
            <a:r>
              <a:rPr lang="en-US" dirty="0" smtClean="0"/>
              <a:t>Clinical Trials,</a:t>
            </a:r>
            <a:br>
              <a:rPr lang="en-US" dirty="0" smtClean="0"/>
            </a:br>
            <a:r>
              <a:rPr lang="en-US" dirty="0" smtClean="0"/>
              <a:t>FDA Multiple Endpoints in Clinical Trials, Guidance for Industry</a:t>
            </a:r>
            <a:endParaRPr lang="de-DE" dirty="0" smtClean="0">
              <a:solidFill>
                <a:prstClr val="black"/>
              </a:solidFill>
            </a:endParaRPr>
          </a:p>
          <a:p>
            <a:endParaRPr lang="de-DE" dirty="0">
              <a:solidFill>
                <a:prstClr val="black"/>
              </a:solidFill>
            </a:endParaRPr>
          </a:p>
          <a:p>
            <a:r>
              <a:rPr lang="de-DE" dirty="0" err="1" smtClean="0">
                <a:solidFill>
                  <a:prstClr val="black"/>
                </a:solidFill>
              </a:rPr>
              <a:t>Multiplicity</a:t>
            </a:r>
            <a:r>
              <a:rPr lang="de-DE" dirty="0" smtClean="0">
                <a:solidFill>
                  <a:prstClr val="black"/>
                </a:solidFill>
              </a:rPr>
              <a:t> </a:t>
            </a:r>
            <a:r>
              <a:rPr lang="de-DE" dirty="0" err="1">
                <a:solidFill>
                  <a:prstClr val="black"/>
                </a:solidFill>
              </a:rPr>
              <a:t>may</a:t>
            </a:r>
            <a:r>
              <a:rPr lang="de-DE" dirty="0">
                <a:solidFill>
                  <a:prstClr val="black"/>
                </a:solidFill>
              </a:rPr>
              <a:t> </a:t>
            </a:r>
            <a:r>
              <a:rPr lang="de-DE" dirty="0" err="1" smtClean="0">
                <a:solidFill>
                  <a:prstClr val="black"/>
                </a:solidFill>
              </a:rPr>
              <a:t>arise</a:t>
            </a:r>
            <a:r>
              <a:rPr lang="de-DE" dirty="0" smtClean="0">
                <a:solidFill>
                  <a:prstClr val="black"/>
                </a:solidFill>
              </a:rPr>
              <a:t> </a:t>
            </a:r>
            <a:r>
              <a:rPr lang="de-DE" dirty="0" err="1">
                <a:solidFill>
                  <a:prstClr val="black"/>
                </a:solidFill>
              </a:rPr>
              <a:t>from</a:t>
            </a:r>
            <a:r>
              <a:rPr lang="de-DE" dirty="0">
                <a:solidFill>
                  <a:prstClr val="black"/>
                </a:solidFill>
              </a:rPr>
              <a:t> multiple </a:t>
            </a:r>
            <a:r>
              <a:rPr lang="de-DE" dirty="0" err="1">
                <a:solidFill>
                  <a:prstClr val="black"/>
                </a:solidFill>
              </a:rPr>
              <a:t>primary</a:t>
            </a:r>
            <a:r>
              <a:rPr lang="de-DE" dirty="0">
                <a:solidFill>
                  <a:prstClr val="black"/>
                </a:solidFill>
              </a:rPr>
              <a:t> variables</a:t>
            </a:r>
            <a:r>
              <a:rPr lang="de-DE" dirty="0" smtClean="0">
                <a:solidFill>
                  <a:prstClr val="black"/>
                </a:solidFill>
              </a:rPr>
              <a:t>, multiple </a:t>
            </a:r>
            <a:r>
              <a:rPr lang="de-DE" dirty="0" err="1">
                <a:solidFill>
                  <a:prstClr val="black"/>
                </a:solidFill>
              </a:rPr>
              <a:t>comparisons</a:t>
            </a:r>
            <a:r>
              <a:rPr lang="de-DE" dirty="0">
                <a:solidFill>
                  <a:prstClr val="black"/>
                </a:solidFill>
              </a:rPr>
              <a:t> </a:t>
            </a:r>
            <a:r>
              <a:rPr lang="de-DE" dirty="0" err="1">
                <a:solidFill>
                  <a:prstClr val="black"/>
                </a:solidFill>
              </a:rPr>
              <a:t>of</a:t>
            </a:r>
            <a:r>
              <a:rPr lang="de-DE" dirty="0">
                <a:solidFill>
                  <a:prstClr val="black"/>
                </a:solidFill>
              </a:rPr>
              <a:t> </a:t>
            </a:r>
            <a:r>
              <a:rPr lang="de-DE" dirty="0" err="1">
                <a:solidFill>
                  <a:prstClr val="black"/>
                </a:solidFill>
              </a:rPr>
              <a:t>treatments</a:t>
            </a:r>
            <a:r>
              <a:rPr lang="de-DE" dirty="0">
                <a:solidFill>
                  <a:prstClr val="black"/>
                </a:solidFill>
              </a:rPr>
              <a:t>, </a:t>
            </a:r>
            <a:r>
              <a:rPr lang="de-DE" dirty="0" err="1">
                <a:solidFill>
                  <a:prstClr val="black"/>
                </a:solidFill>
              </a:rPr>
              <a:t>repeated</a:t>
            </a:r>
            <a:r>
              <a:rPr lang="de-DE" dirty="0">
                <a:solidFill>
                  <a:prstClr val="black"/>
                </a:solidFill>
              </a:rPr>
              <a:t> </a:t>
            </a:r>
            <a:r>
              <a:rPr lang="de-DE" dirty="0" err="1">
                <a:solidFill>
                  <a:prstClr val="black"/>
                </a:solidFill>
              </a:rPr>
              <a:t>evaluations</a:t>
            </a:r>
            <a:r>
              <a:rPr lang="de-DE" dirty="0">
                <a:solidFill>
                  <a:prstClr val="black"/>
                </a:solidFill>
              </a:rPr>
              <a:t> </a:t>
            </a:r>
            <a:r>
              <a:rPr lang="de-DE" dirty="0" err="1">
                <a:solidFill>
                  <a:prstClr val="black"/>
                </a:solidFill>
              </a:rPr>
              <a:t>over</a:t>
            </a:r>
            <a:r>
              <a:rPr lang="de-DE" dirty="0">
                <a:solidFill>
                  <a:prstClr val="black"/>
                </a:solidFill>
              </a:rPr>
              <a:t> </a:t>
            </a:r>
            <a:r>
              <a:rPr lang="de-DE" dirty="0" smtClean="0">
                <a:solidFill>
                  <a:prstClr val="black"/>
                </a:solidFill>
              </a:rPr>
              <a:t>time </a:t>
            </a:r>
            <a:r>
              <a:rPr lang="de-DE" dirty="0" err="1" smtClean="0">
                <a:solidFill>
                  <a:prstClr val="black"/>
                </a:solidFill>
              </a:rPr>
              <a:t>and</a:t>
            </a:r>
            <a:r>
              <a:rPr lang="de-DE" dirty="0" smtClean="0">
                <a:solidFill>
                  <a:prstClr val="black"/>
                </a:solidFill>
              </a:rPr>
              <a:t>/</a:t>
            </a:r>
            <a:r>
              <a:rPr lang="de-DE" dirty="0" err="1" smtClean="0">
                <a:solidFill>
                  <a:prstClr val="black"/>
                </a:solidFill>
              </a:rPr>
              <a:t>or</a:t>
            </a:r>
            <a:r>
              <a:rPr lang="de-DE" dirty="0" smtClean="0">
                <a:solidFill>
                  <a:prstClr val="black"/>
                </a:solidFill>
              </a:rPr>
              <a:t> </a:t>
            </a:r>
            <a:r>
              <a:rPr lang="de-DE" dirty="0" err="1">
                <a:solidFill>
                  <a:prstClr val="black"/>
                </a:solidFill>
              </a:rPr>
              <a:t>interim</a:t>
            </a:r>
            <a:r>
              <a:rPr lang="de-DE" dirty="0">
                <a:solidFill>
                  <a:prstClr val="black"/>
                </a:solidFill>
              </a:rPr>
              <a:t> </a:t>
            </a:r>
            <a:r>
              <a:rPr lang="de-DE" dirty="0" err="1">
                <a:solidFill>
                  <a:prstClr val="black"/>
                </a:solidFill>
              </a:rPr>
              <a:t>analyses</a:t>
            </a:r>
            <a:r>
              <a:rPr lang="de-DE" dirty="0" smtClean="0">
                <a:solidFill>
                  <a:prstClr val="black"/>
                </a:solidFill>
              </a:rPr>
              <a:t>. </a:t>
            </a:r>
          </a:p>
          <a:p>
            <a:endParaRPr lang="de-DE" dirty="0">
              <a:solidFill>
                <a:prstClr val="black"/>
              </a:solidFill>
            </a:endParaRPr>
          </a:p>
          <a:p>
            <a:r>
              <a:rPr lang="en-US" dirty="0">
                <a:solidFill>
                  <a:prstClr val="black"/>
                </a:solidFill>
              </a:rPr>
              <a:t>A clinical study that requires no adjustment of the type </a:t>
            </a:r>
            <a:r>
              <a:rPr lang="en-US" dirty="0" smtClean="0">
                <a:solidFill>
                  <a:prstClr val="black"/>
                </a:solidFill>
              </a:rPr>
              <a:t>I error </a:t>
            </a:r>
            <a:r>
              <a:rPr lang="en-US" dirty="0">
                <a:solidFill>
                  <a:prstClr val="black"/>
                </a:solidFill>
              </a:rPr>
              <a:t>is one that consists of the two treatment groups, </a:t>
            </a:r>
            <a:r>
              <a:rPr lang="en-US" dirty="0" smtClean="0">
                <a:solidFill>
                  <a:prstClr val="black"/>
                </a:solidFill>
              </a:rPr>
              <a:t>that uses </a:t>
            </a:r>
            <a:r>
              <a:rPr lang="en-US" dirty="0">
                <a:solidFill>
                  <a:prstClr val="black"/>
                </a:solidFill>
              </a:rPr>
              <a:t>a single primary variable, and has a </a:t>
            </a:r>
            <a:r>
              <a:rPr lang="en-US" dirty="0" smtClean="0">
                <a:solidFill>
                  <a:prstClr val="black"/>
                </a:solidFill>
              </a:rPr>
              <a:t>confirmatory statistical </a:t>
            </a:r>
            <a:r>
              <a:rPr lang="en-US" dirty="0">
                <a:solidFill>
                  <a:prstClr val="black"/>
                </a:solidFill>
              </a:rPr>
              <a:t>strategy that pre-specifies just one single </a:t>
            </a:r>
            <a:r>
              <a:rPr lang="en-US" dirty="0" smtClean="0">
                <a:solidFill>
                  <a:prstClr val="black"/>
                </a:solidFill>
              </a:rPr>
              <a:t>null hypothesis relating </a:t>
            </a:r>
            <a:r>
              <a:rPr lang="en-US" dirty="0">
                <a:solidFill>
                  <a:prstClr val="black"/>
                </a:solidFill>
              </a:rPr>
              <a:t>to the primary variable and no </a:t>
            </a:r>
            <a:r>
              <a:rPr lang="en-US" dirty="0" smtClean="0">
                <a:solidFill>
                  <a:prstClr val="black"/>
                </a:solidFill>
              </a:rPr>
              <a:t>interim analysis</a:t>
            </a:r>
            <a:r>
              <a:rPr lang="en-US" dirty="0">
                <a:solidFill>
                  <a:prstClr val="black"/>
                </a:solidFill>
              </a:rPr>
              <a:t>… </a:t>
            </a:r>
            <a:r>
              <a:rPr lang="en-US" dirty="0" smtClean="0">
                <a:solidFill>
                  <a:prstClr val="black"/>
                </a:solidFill>
              </a:rPr>
              <a:t>all </a:t>
            </a:r>
            <a:r>
              <a:rPr lang="en-US" dirty="0">
                <a:solidFill>
                  <a:prstClr val="black"/>
                </a:solidFill>
              </a:rPr>
              <a:t>other situations require attention to the </a:t>
            </a:r>
            <a:r>
              <a:rPr lang="en-US" dirty="0" smtClean="0">
                <a:solidFill>
                  <a:prstClr val="black"/>
                </a:solidFill>
              </a:rPr>
              <a:t>potential effects </a:t>
            </a:r>
            <a:r>
              <a:rPr lang="en-US" dirty="0">
                <a:solidFill>
                  <a:prstClr val="black"/>
                </a:solidFill>
              </a:rPr>
              <a:t>of multiplicity</a:t>
            </a:r>
            <a:r>
              <a:rPr lang="en-US" dirty="0" smtClean="0">
                <a:solidFill>
                  <a:prstClr val="black"/>
                </a:solidFill>
              </a:rPr>
              <a:t>.</a:t>
            </a:r>
          </a:p>
          <a:p>
            <a:endParaRPr lang="en-US" dirty="0" smtClean="0">
              <a:solidFill>
                <a:prstClr val="black"/>
              </a:solidFill>
            </a:endParaRPr>
          </a:p>
          <a:p>
            <a:r>
              <a:rPr lang="de-DE" dirty="0"/>
              <a:t>Controlling type I </a:t>
            </a:r>
            <a:r>
              <a:rPr lang="de-DE" dirty="0" err="1"/>
              <a:t>error</a:t>
            </a:r>
            <a:r>
              <a:rPr lang="de-DE" dirty="0"/>
              <a:t> </a:t>
            </a:r>
            <a:r>
              <a:rPr lang="de-DE" dirty="0" err="1"/>
              <a:t>family-wise</a:t>
            </a:r>
            <a:r>
              <a:rPr lang="de-DE" dirty="0"/>
              <a:t> </a:t>
            </a:r>
            <a:r>
              <a:rPr lang="de-DE" dirty="0" err="1"/>
              <a:t>means</a:t>
            </a:r>
            <a:r>
              <a:rPr lang="de-DE" dirty="0"/>
              <a:t> </a:t>
            </a:r>
            <a:r>
              <a:rPr lang="de-DE" dirty="0" err="1"/>
              <a:t>that</a:t>
            </a:r>
            <a:r>
              <a:rPr lang="de-DE" dirty="0"/>
              <a:t> </a:t>
            </a:r>
            <a:r>
              <a:rPr lang="de-DE" dirty="0" err="1"/>
              <a:t>the</a:t>
            </a:r>
            <a:r>
              <a:rPr lang="de-DE" dirty="0"/>
              <a:t> </a:t>
            </a:r>
            <a:r>
              <a:rPr lang="de-DE" dirty="0" err="1"/>
              <a:t>accepted</a:t>
            </a:r>
            <a:r>
              <a:rPr lang="de-DE" dirty="0"/>
              <a:t> </a:t>
            </a:r>
            <a:r>
              <a:rPr lang="de-DE" dirty="0" err="1"/>
              <a:t>and</a:t>
            </a:r>
            <a:r>
              <a:rPr lang="de-DE" dirty="0"/>
              <a:t> </a:t>
            </a:r>
            <a:r>
              <a:rPr lang="de-DE" dirty="0" err="1"/>
              <a:t>pre-specified</a:t>
            </a:r>
            <a:r>
              <a:rPr lang="de-DE" dirty="0"/>
              <a:t> </a:t>
            </a:r>
            <a:r>
              <a:rPr lang="de-DE" dirty="0" err="1"/>
              <a:t>alfa</a:t>
            </a:r>
            <a:r>
              <a:rPr lang="de-DE" dirty="0"/>
              <a:t> </a:t>
            </a:r>
            <a:r>
              <a:rPr lang="de-DE" dirty="0" err="1"/>
              <a:t>has</a:t>
            </a:r>
            <a:r>
              <a:rPr lang="de-DE" dirty="0"/>
              <a:t> </a:t>
            </a:r>
            <a:r>
              <a:rPr lang="de-DE" dirty="0" err="1"/>
              <a:t>to</a:t>
            </a:r>
            <a:r>
              <a:rPr lang="de-DE" dirty="0"/>
              <a:t> </a:t>
            </a:r>
            <a:r>
              <a:rPr lang="de-DE" dirty="0" err="1"/>
              <a:t>be</a:t>
            </a:r>
            <a:r>
              <a:rPr lang="de-DE" dirty="0"/>
              <a:t> </a:t>
            </a:r>
            <a:r>
              <a:rPr lang="de-DE" dirty="0" err="1"/>
              <a:t>split</a:t>
            </a:r>
            <a:r>
              <a:rPr lang="de-DE" dirty="0"/>
              <a:t>, </a:t>
            </a:r>
            <a:r>
              <a:rPr lang="de-DE" dirty="0" err="1"/>
              <a:t>and</a:t>
            </a:r>
            <a:r>
              <a:rPr lang="de-DE" dirty="0"/>
              <a:t> </a:t>
            </a:r>
            <a:r>
              <a:rPr lang="de-DE" dirty="0" err="1"/>
              <a:t>that</a:t>
            </a:r>
            <a:r>
              <a:rPr lang="de-DE" dirty="0"/>
              <a:t> </a:t>
            </a:r>
            <a:r>
              <a:rPr lang="de-DE" dirty="0" err="1"/>
              <a:t>the</a:t>
            </a:r>
            <a:r>
              <a:rPr lang="de-DE" dirty="0"/>
              <a:t> </a:t>
            </a:r>
            <a:r>
              <a:rPr lang="de-DE" dirty="0" err="1"/>
              <a:t>various</a:t>
            </a:r>
            <a:r>
              <a:rPr lang="de-DE" dirty="0"/>
              <a:t> null </a:t>
            </a:r>
            <a:r>
              <a:rPr lang="de-DE" dirty="0" err="1"/>
              <a:t>hypotheses</a:t>
            </a:r>
            <a:r>
              <a:rPr lang="de-DE" dirty="0"/>
              <a:t> </a:t>
            </a:r>
            <a:r>
              <a:rPr lang="de-DE" dirty="0" err="1"/>
              <a:t>have</a:t>
            </a:r>
            <a:r>
              <a:rPr lang="de-DE" dirty="0"/>
              <a:t> </a:t>
            </a:r>
            <a:r>
              <a:rPr lang="de-DE" dirty="0" err="1"/>
              <a:t>to</a:t>
            </a:r>
            <a:r>
              <a:rPr lang="de-DE" dirty="0"/>
              <a:t> </a:t>
            </a:r>
            <a:r>
              <a:rPr lang="de-DE" dirty="0" err="1"/>
              <a:t>be</a:t>
            </a:r>
            <a:r>
              <a:rPr lang="de-DE" dirty="0"/>
              <a:t> </a:t>
            </a:r>
            <a:r>
              <a:rPr lang="de-DE" dirty="0" err="1"/>
              <a:t>tested</a:t>
            </a:r>
            <a:r>
              <a:rPr lang="de-DE" dirty="0"/>
              <a:t> at </a:t>
            </a:r>
            <a:r>
              <a:rPr lang="de-DE" dirty="0" err="1"/>
              <a:t>the</a:t>
            </a:r>
            <a:r>
              <a:rPr lang="de-DE" dirty="0"/>
              <a:t> </a:t>
            </a:r>
            <a:r>
              <a:rPr lang="de-DE" dirty="0" err="1"/>
              <a:t>resulting</a:t>
            </a:r>
            <a:r>
              <a:rPr lang="de-DE" dirty="0"/>
              <a:t> </a:t>
            </a:r>
            <a:r>
              <a:rPr lang="de-DE" dirty="0" err="1"/>
              <a:t>fraction</a:t>
            </a:r>
            <a:r>
              <a:rPr lang="de-DE" dirty="0"/>
              <a:t> </a:t>
            </a:r>
            <a:r>
              <a:rPr lang="de-DE" dirty="0" err="1"/>
              <a:t>of</a:t>
            </a:r>
            <a:r>
              <a:rPr lang="de-DE" dirty="0"/>
              <a:t> </a:t>
            </a:r>
            <a:r>
              <a:rPr lang="de-DE" dirty="0" err="1"/>
              <a:t>alfa</a:t>
            </a:r>
            <a:r>
              <a:rPr lang="de-DE" dirty="0"/>
              <a:t>. This </a:t>
            </a:r>
            <a:r>
              <a:rPr lang="de-DE" dirty="0" err="1"/>
              <a:t>is</a:t>
            </a:r>
            <a:r>
              <a:rPr lang="de-DE" dirty="0"/>
              <a:t> </a:t>
            </a:r>
            <a:r>
              <a:rPr lang="de-DE" dirty="0" err="1"/>
              <a:t>usually</a:t>
            </a:r>
            <a:r>
              <a:rPr lang="de-DE" dirty="0"/>
              <a:t> </a:t>
            </a:r>
            <a:r>
              <a:rPr lang="de-DE" dirty="0" err="1"/>
              <a:t>referred</a:t>
            </a:r>
            <a:r>
              <a:rPr lang="de-DE" dirty="0"/>
              <a:t> </a:t>
            </a:r>
            <a:r>
              <a:rPr lang="de-DE" dirty="0" err="1"/>
              <a:t>to</a:t>
            </a:r>
            <a:r>
              <a:rPr lang="de-DE" dirty="0"/>
              <a:t> </a:t>
            </a:r>
            <a:r>
              <a:rPr lang="de-DE" dirty="0" err="1"/>
              <a:t>as</a:t>
            </a:r>
            <a:r>
              <a:rPr lang="de-DE" dirty="0"/>
              <a:t> </a:t>
            </a:r>
            <a:r>
              <a:rPr lang="de-DE" dirty="0" err="1"/>
              <a:t>adjusting</a:t>
            </a:r>
            <a:r>
              <a:rPr lang="de-DE" dirty="0"/>
              <a:t> </a:t>
            </a:r>
            <a:r>
              <a:rPr lang="de-DE" dirty="0" err="1"/>
              <a:t>the</a:t>
            </a:r>
            <a:r>
              <a:rPr lang="de-DE" dirty="0"/>
              <a:t> type I </a:t>
            </a:r>
            <a:r>
              <a:rPr lang="de-DE" dirty="0" err="1"/>
              <a:t>error</a:t>
            </a:r>
            <a:r>
              <a:rPr lang="de-DE" dirty="0"/>
              <a:t> </a:t>
            </a:r>
            <a:r>
              <a:rPr lang="de-DE" dirty="0" err="1"/>
              <a:t>level</a:t>
            </a:r>
            <a:r>
              <a:rPr lang="de-DE" dirty="0"/>
              <a:t>. </a:t>
            </a:r>
          </a:p>
          <a:p>
            <a:endParaRPr lang="de-DE" dirty="0" smtClean="0">
              <a:solidFill>
                <a:prstClr val="black"/>
              </a:solidFill>
            </a:endParaRPr>
          </a:p>
          <a:p>
            <a:endParaRPr lang="de-DE" dirty="0">
              <a:solidFill>
                <a:prstClr val="black"/>
              </a:solidFill>
            </a:endParaRPr>
          </a:p>
          <a:p>
            <a:endParaRPr lang="de-DE" dirty="0">
              <a:solidFill>
                <a:prstClr val="black"/>
              </a:solidFill>
            </a:endParaRPr>
          </a:p>
        </p:txBody>
      </p:sp>
    </p:spTree>
    <p:extLst>
      <p:ext uri="{BB962C8B-B14F-4D97-AF65-F5344CB8AC3E}">
        <p14:creationId xmlns:p14="http://schemas.microsoft.com/office/powerpoint/2010/main" val="42136891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normAutofit/>
          </a:bodyPr>
          <a:lstStyle/>
          <a:p>
            <a:r>
              <a:rPr lang="de-DE" sz="2800" dirty="0" smtClean="0"/>
              <a:t>Simple </a:t>
            </a:r>
            <a:r>
              <a:rPr lang="de-DE" sz="2800" dirty="0" err="1" smtClean="0"/>
              <a:t>example</a:t>
            </a:r>
            <a:r>
              <a:rPr lang="de-DE" sz="2800" dirty="0" smtClean="0"/>
              <a:t> </a:t>
            </a:r>
            <a:r>
              <a:rPr lang="de-DE" sz="2800" dirty="0" err="1" smtClean="0"/>
              <a:t>for</a:t>
            </a:r>
            <a:r>
              <a:rPr lang="de-DE" sz="2800" dirty="0" smtClean="0"/>
              <a:t> type I </a:t>
            </a:r>
            <a:r>
              <a:rPr lang="de-DE" sz="2800" dirty="0" err="1" smtClean="0"/>
              <a:t>error</a:t>
            </a:r>
            <a:r>
              <a:rPr lang="de-DE" sz="2800" dirty="0" smtClean="0"/>
              <a:t> </a:t>
            </a:r>
            <a:r>
              <a:rPr lang="de-DE" sz="2800" dirty="0" err="1" smtClean="0"/>
              <a:t>adjusting</a:t>
            </a:r>
            <a:r>
              <a:rPr lang="de-DE" sz="2800" dirty="0" smtClean="0"/>
              <a:t> in </a:t>
            </a:r>
            <a:r>
              <a:rPr lang="de-DE" sz="2800" dirty="0" err="1" smtClean="0"/>
              <a:t>interim</a:t>
            </a:r>
            <a:r>
              <a:rPr lang="de-DE" sz="2800" dirty="0" smtClean="0"/>
              <a:t> </a:t>
            </a:r>
            <a:r>
              <a:rPr lang="de-DE" sz="2800" dirty="0" err="1" smtClean="0"/>
              <a:t>analyses</a:t>
            </a:r>
            <a:r>
              <a:rPr lang="de-DE" sz="2800" dirty="0" smtClean="0"/>
              <a:t> </a:t>
            </a:r>
            <a:endParaRPr lang="de-DE" sz="2800" dirty="0"/>
          </a:p>
        </p:txBody>
      </p:sp>
      <p:sp>
        <p:nvSpPr>
          <p:cNvPr id="4" name="Datumsplatzhalter 3"/>
          <p:cNvSpPr>
            <a:spLocks noGrp="1"/>
          </p:cNvSpPr>
          <p:nvPr>
            <p:ph type="dt" sz="half" idx="10"/>
          </p:nvPr>
        </p:nvSpPr>
        <p:spPr/>
        <p:txBody>
          <a:bodyPr/>
          <a:lstStyle/>
          <a:p>
            <a:fld id="{8A4799DE-A777-4929-8C01-35184A0B06EE}" type="datetime1">
              <a:rPr lang="de-AT" smtClean="0">
                <a:solidFill>
                  <a:prstClr val="black">
                    <a:tint val="75000"/>
                  </a:prstClr>
                </a:solidFill>
              </a:rPr>
              <a:pPr/>
              <a:t>21.03.2017</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FCAB0C56-824E-46B9-B628-56761D2BFCE9}" type="slidenum">
              <a:rPr lang="de-DE" altLang="en-US">
                <a:solidFill>
                  <a:prstClr val="black">
                    <a:tint val="75000"/>
                  </a:prstClr>
                </a:solidFill>
              </a:rPr>
              <a:pPr/>
              <a:t>52</a:t>
            </a:fld>
            <a:endParaRPr lang="de-DE" altLang="en-US">
              <a:solidFill>
                <a:prstClr val="black">
                  <a:tint val="75000"/>
                </a:prstClr>
              </a:solidFill>
            </a:endParaRPr>
          </a:p>
        </p:txBody>
      </p:sp>
      <p:pic>
        <p:nvPicPr>
          <p:cNvPr id="103430" name="Picture 6"/>
          <p:cNvPicPr>
            <a:picLocks noChangeAspect="1" noChangeArrowheads="1"/>
          </p:cNvPicPr>
          <p:nvPr/>
        </p:nvPicPr>
        <p:blipFill>
          <a:blip r:embed="rId3" cstate="print"/>
          <a:srcRect/>
          <a:stretch>
            <a:fillRect/>
          </a:stretch>
        </p:blipFill>
        <p:spPr bwMode="auto">
          <a:xfrm>
            <a:off x="827087" y="1628774"/>
            <a:ext cx="7199969" cy="4464521"/>
          </a:xfrm>
          <a:prstGeom prst="rect">
            <a:avLst/>
          </a:prstGeom>
          <a:noFill/>
          <a:ln w="9525">
            <a:noFill/>
            <a:miter lim="800000"/>
            <a:headEnd/>
            <a:tailEnd/>
          </a:ln>
          <a:effectLst/>
        </p:spPr>
      </p:pic>
    </p:spTree>
    <p:extLst>
      <p:ext uri="{BB962C8B-B14F-4D97-AF65-F5344CB8AC3E}">
        <p14:creationId xmlns:p14="http://schemas.microsoft.com/office/powerpoint/2010/main" val="25845117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r>
              <a:rPr lang="en-US" altLang="de-DE"/>
              <a:t>5/8/2002</a:t>
            </a:r>
          </a:p>
        </p:txBody>
      </p:sp>
      <p:sp>
        <p:nvSpPr>
          <p:cNvPr id="6" name="Fußzeilenplatzhalter 4"/>
          <p:cNvSpPr>
            <a:spLocks noGrp="1"/>
          </p:cNvSpPr>
          <p:nvPr>
            <p:ph type="ftr" sz="quarter" idx="11"/>
          </p:nvPr>
        </p:nvSpPr>
        <p:spPr/>
        <p:txBody>
          <a:bodyPr/>
          <a:lstStyle/>
          <a:p>
            <a:r>
              <a:rPr lang="en-US" altLang="de-DE"/>
              <a:t>Clinical Trials in 20 Hours</a:t>
            </a:r>
          </a:p>
        </p:txBody>
      </p:sp>
      <p:sp>
        <p:nvSpPr>
          <p:cNvPr id="29698" name="Rectangle 2"/>
          <p:cNvSpPr>
            <a:spLocks noGrp="1" noChangeArrowheads="1"/>
          </p:cNvSpPr>
          <p:nvPr>
            <p:ph type="title"/>
          </p:nvPr>
        </p:nvSpPr>
        <p:spPr>
          <a:xfrm>
            <a:off x="685800" y="381000"/>
            <a:ext cx="6622504" cy="762000"/>
          </a:xfrm>
        </p:spPr>
        <p:txBody>
          <a:bodyPr>
            <a:noAutofit/>
          </a:bodyPr>
          <a:lstStyle/>
          <a:p>
            <a:r>
              <a:rPr lang="en-US" altLang="de-DE" sz="2400" dirty="0" smtClean="0"/>
              <a:t>Commonly </a:t>
            </a:r>
            <a:r>
              <a:rPr lang="en-US" altLang="de-DE" sz="2400" dirty="0"/>
              <a:t>used </a:t>
            </a:r>
            <a:r>
              <a:rPr lang="en-US" altLang="de-DE" sz="2400" dirty="0" smtClean="0"/>
              <a:t>alpha spending procedures in interim analyses</a:t>
            </a:r>
            <a:endParaRPr lang="en-US" altLang="de-DE" sz="2400" dirty="0"/>
          </a:p>
        </p:txBody>
      </p:sp>
      <p:sp>
        <p:nvSpPr>
          <p:cNvPr id="29699" name="Rectangle 3"/>
          <p:cNvSpPr>
            <a:spLocks noGrp="1" noChangeArrowheads="1"/>
          </p:cNvSpPr>
          <p:nvPr>
            <p:ph type="body" idx="1"/>
          </p:nvPr>
        </p:nvSpPr>
        <p:spPr>
          <a:xfrm>
            <a:off x="685800" y="1447800"/>
            <a:ext cx="7772400" cy="4648200"/>
          </a:xfrm>
        </p:spPr>
        <p:txBody>
          <a:bodyPr/>
          <a:lstStyle/>
          <a:p>
            <a:r>
              <a:rPr lang="en-US" altLang="de-DE" sz="2400" i="1" dirty="0" err="1"/>
              <a:t>Pocock</a:t>
            </a:r>
            <a:r>
              <a:rPr lang="en-US" altLang="de-DE" sz="2400" i="1" dirty="0"/>
              <a:t> (1977) </a:t>
            </a:r>
            <a:r>
              <a:rPr lang="en-US" altLang="de-DE" sz="2400" i="1" dirty="0" err="1"/>
              <a:t>Biometrika</a:t>
            </a:r>
            <a:r>
              <a:rPr lang="en-US" altLang="de-DE" sz="2400" i="1" dirty="0"/>
              <a:t> 64, 191-199</a:t>
            </a:r>
          </a:p>
          <a:p>
            <a:pPr>
              <a:buFontTx/>
              <a:buNone/>
            </a:pPr>
            <a:r>
              <a:rPr lang="en-US" altLang="de-DE" sz="2400" dirty="0"/>
              <a:t>	Divide type 1 error evenly across number of analyses.  Good opportunity for early stopping.</a:t>
            </a:r>
          </a:p>
          <a:p>
            <a:r>
              <a:rPr lang="en-US" altLang="de-DE" sz="2400" i="1" dirty="0"/>
              <a:t>O’Brien-Fleming (1979) Biometrics 35, 549-556</a:t>
            </a:r>
            <a:endParaRPr lang="en-US" altLang="de-DE" sz="2400" dirty="0"/>
          </a:p>
          <a:p>
            <a:pPr>
              <a:buFontTx/>
              <a:buNone/>
            </a:pPr>
            <a:r>
              <a:rPr lang="en-US" altLang="de-DE" sz="2400" dirty="0"/>
              <a:t>	Use up very little error at early looks and much more error at later looks.</a:t>
            </a:r>
          </a:p>
          <a:p>
            <a:r>
              <a:rPr lang="en-US" altLang="de-DE" sz="2400" i="1" dirty="0"/>
              <a:t>Fleming-Harrington-O’Brien (1984) Controlled Clinical Trials 5, 348-361</a:t>
            </a:r>
            <a:endParaRPr lang="en-US" altLang="de-DE" sz="2400" dirty="0"/>
          </a:p>
          <a:p>
            <a:pPr>
              <a:buFontTx/>
              <a:buNone/>
            </a:pPr>
            <a:r>
              <a:rPr lang="en-US" altLang="de-DE" sz="2400" dirty="0"/>
              <a:t>	Similar to OF above, but less conservative.</a:t>
            </a:r>
          </a:p>
          <a:p>
            <a:pPr>
              <a:buFontTx/>
              <a:buNone/>
            </a:pPr>
            <a:endParaRPr lang="en-US" altLang="de-DE" sz="2400" dirty="0"/>
          </a:p>
        </p:txBody>
      </p:sp>
      <p:sp>
        <p:nvSpPr>
          <p:cNvPr id="29700" name="Text Box 4"/>
          <p:cNvSpPr txBox="1">
            <a:spLocks noChangeArrowheads="1"/>
          </p:cNvSpPr>
          <p:nvPr/>
        </p:nvSpPr>
        <p:spPr bwMode="auto">
          <a:xfrm>
            <a:off x="914400" y="5562600"/>
            <a:ext cx="7620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de-DE" sz="1600"/>
              <a:t>Jones &amp; Lewis, “Data and Safety Monitoring” in </a:t>
            </a:r>
            <a:r>
              <a:rPr lang="en-US" altLang="de-DE" sz="1600" i="1"/>
              <a:t>Biostatistics in Clinical Trials</a:t>
            </a:r>
          </a:p>
          <a:p>
            <a:r>
              <a:rPr lang="en-US" altLang="de-DE" sz="1600"/>
              <a:t> (ed. Redmond &amp; Colton).</a:t>
            </a:r>
          </a:p>
        </p:txBody>
      </p:sp>
    </p:spTree>
    <p:extLst>
      <p:ext uri="{BB962C8B-B14F-4D97-AF65-F5344CB8AC3E}">
        <p14:creationId xmlns:p14="http://schemas.microsoft.com/office/powerpoint/2010/main" val="1365115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6254179F-52F0-495A-9680-0484A60735BF}" type="datetime1">
              <a:rPr lang="de-AT" smtClean="0">
                <a:solidFill>
                  <a:prstClr val="black">
                    <a:tint val="75000"/>
                  </a:prstClr>
                </a:solidFill>
              </a:rPr>
              <a:pPr/>
              <a:t>21.03.2017</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54</a:t>
            </a:fld>
            <a:endParaRPr lang="de-DE" altLang="en-US">
              <a:solidFill>
                <a:prstClr val="black">
                  <a:tint val="75000"/>
                </a:prstClr>
              </a:solidFill>
            </a:endParaRPr>
          </a:p>
        </p:txBody>
      </p:sp>
      <p:sp>
        <p:nvSpPr>
          <p:cNvPr id="7" name="Rectangle 2"/>
          <p:cNvSpPr>
            <a:spLocks noGrp="1" noChangeArrowheads="1"/>
          </p:cNvSpPr>
          <p:nvPr>
            <p:ph type="title"/>
          </p:nvPr>
        </p:nvSpPr>
        <p:spPr>
          <a:xfrm>
            <a:off x="457200" y="274638"/>
            <a:ext cx="6186502" cy="1143000"/>
          </a:xfrm>
        </p:spPr>
        <p:txBody>
          <a:bodyPr>
            <a:normAutofit/>
          </a:bodyPr>
          <a:lstStyle/>
          <a:p>
            <a:r>
              <a:rPr lang="de-DE" sz="2800" dirty="0" err="1" smtClean="0"/>
              <a:t>Subgroup</a:t>
            </a:r>
            <a:r>
              <a:rPr lang="de-DE" sz="2800" dirty="0" smtClean="0"/>
              <a:t> </a:t>
            </a:r>
            <a:r>
              <a:rPr lang="de-DE" sz="2800" dirty="0" err="1" smtClean="0"/>
              <a:t>analysis</a:t>
            </a:r>
            <a:r>
              <a:rPr lang="de-DE" sz="2800" dirty="0" smtClean="0"/>
              <a:t> (</a:t>
            </a:r>
            <a:r>
              <a:rPr lang="de-DE" sz="2800" dirty="0" err="1" smtClean="0"/>
              <a:t>forest</a:t>
            </a:r>
            <a:r>
              <a:rPr lang="de-DE" sz="2800" dirty="0" smtClean="0"/>
              <a:t> </a:t>
            </a:r>
            <a:r>
              <a:rPr lang="de-DE" sz="2800" dirty="0" err="1" smtClean="0"/>
              <a:t>plots</a:t>
            </a:r>
            <a:r>
              <a:rPr lang="de-DE" sz="2800" dirty="0" smtClean="0"/>
              <a:t>)</a:t>
            </a:r>
            <a:endParaRPr lang="de-DE" sz="2800" dirty="0"/>
          </a:p>
        </p:txBody>
      </p:sp>
      <p:pic>
        <p:nvPicPr>
          <p:cNvPr id="69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4970827" cy="465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3838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6254179F-52F0-495A-9680-0484A60735BF}" type="datetime1">
              <a:rPr lang="de-AT" smtClean="0">
                <a:solidFill>
                  <a:prstClr val="black">
                    <a:tint val="75000"/>
                  </a:prstClr>
                </a:solidFill>
              </a:rPr>
              <a:pPr/>
              <a:t>21.03.2017</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55</a:t>
            </a:fld>
            <a:endParaRPr lang="de-DE" altLang="en-US">
              <a:solidFill>
                <a:prstClr val="black">
                  <a:tint val="75000"/>
                </a:prstClr>
              </a:solidFill>
            </a:endParaRPr>
          </a:p>
        </p:txBody>
      </p:sp>
      <p:sp>
        <p:nvSpPr>
          <p:cNvPr id="7" name="Rectangle 2"/>
          <p:cNvSpPr>
            <a:spLocks noGrp="1" noChangeArrowheads="1"/>
          </p:cNvSpPr>
          <p:nvPr>
            <p:ph type="title"/>
          </p:nvPr>
        </p:nvSpPr>
        <p:spPr>
          <a:xfrm>
            <a:off x="457200" y="274638"/>
            <a:ext cx="6186502" cy="1143000"/>
          </a:xfrm>
        </p:spPr>
        <p:txBody>
          <a:bodyPr>
            <a:normAutofit/>
          </a:bodyPr>
          <a:lstStyle/>
          <a:p>
            <a:r>
              <a:rPr lang="de-DE" sz="2800" dirty="0" err="1" smtClean="0"/>
              <a:t>Subgroup</a:t>
            </a:r>
            <a:r>
              <a:rPr lang="de-DE" sz="2800" dirty="0" smtClean="0"/>
              <a:t> </a:t>
            </a:r>
            <a:r>
              <a:rPr lang="de-DE" sz="2800" dirty="0" err="1" smtClean="0"/>
              <a:t>analysis</a:t>
            </a:r>
            <a:r>
              <a:rPr lang="de-DE" sz="2800" dirty="0" smtClean="0"/>
              <a:t> (</a:t>
            </a:r>
            <a:r>
              <a:rPr lang="de-DE" sz="2800" dirty="0" err="1" smtClean="0"/>
              <a:t>forest</a:t>
            </a:r>
            <a:r>
              <a:rPr lang="de-DE" sz="2800" dirty="0" smtClean="0"/>
              <a:t> </a:t>
            </a:r>
            <a:r>
              <a:rPr lang="de-DE" sz="2800" dirty="0" err="1" smtClean="0"/>
              <a:t>plots</a:t>
            </a:r>
            <a:r>
              <a:rPr lang="de-DE" sz="2800" dirty="0" smtClean="0"/>
              <a:t>)</a:t>
            </a:r>
            <a:endParaRPr lang="de-DE" sz="2800" dirty="0"/>
          </a:p>
        </p:txBody>
      </p:sp>
      <p:pic>
        <p:nvPicPr>
          <p:cNvPr id="69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6554242" cy="487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6154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Multiple </a:t>
            </a:r>
            <a:r>
              <a:rPr lang="de-DE" dirty="0" err="1" smtClean="0"/>
              <a:t>primary</a:t>
            </a:r>
            <a:r>
              <a:rPr lang="de-DE" dirty="0" smtClean="0"/>
              <a:t> variables</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21.03.2017</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56</a:t>
            </a:fld>
            <a:endParaRPr lang="de-DE" altLang="en-US"/>
          </a:p>
        </p:txBody>
      </p:sp>
      <p:pic>
        <p:nvPicPr>
          <p:cNvPr id="69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893336"/>
            <a:ext cx="7108890" cy="189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827584" y="4581128"/>
            <a:ext cx="6810519" cy="923330"/>
          </a:xfrm>
          <a:prstGeom prst="rect">
            <a:avLst/>
          </a:prstGeom>
          <a:noFill/>
        </p:spPr>
        <p:txBody>
          <a:bodyPr wrap="none" rtlCol="0">
            <a:spAutoFit/>
          </a:bodyPr>
          <a:lstStyle/>
          <a:p>
            <a:r>
              <a:rPr lang="de-DE" dirty="0" smtClean="0"/>
              <a:t>Co-primary </a:t>
            </a:r>
            <a:r>
              <a:rPr lang="de-DE" dirty="0" err="1" smtClean="0"/>
              <a:t>endpoints</a:t>
            </a:r>
            <a:r>
              <a:rPr lang="de-DE" dirty="0" smtClean="0"/>
              <a:t>: </a:t>
            </a:r>
          </a:p>
          <a:p>
            <a:r>
              <a:rPr lang="de-DE" dirty="0" smtClean="0"/>
              <a:t>Demonstration </a:t>
            </a:r>
            <a:r>
              <a:rPr lang="de-DE" dirty="0" err="1" smtClean="0"/>
              <a:t>of</a:t>
            </a:r>
            <a:r>
              <a:rPr lang="de-DE" dirty="0" smtClean="0"/>
              <a:t> </a:t>
            </a:r>
            <a:r>
              <a:rPr lang="de-DE" dirty="0" err="1" smtClean="0"/>
              <a:t>treatment</a:t>
            </a:r>
            <a:r>
              <a:rPr lang="de-DE" dirty="0" smtClean="0"/>
              <a:t> </a:t>
            </a:r>
            <a:r>
              <a:rPr lang="de-DE" dirty="0" err="1" smtClean="0"/>
              <a:t>effects</a:t>
            </a:r>
            <a:r>
              <a:rPr lang="de-DE" dirty="0" smtClean="0"/>
              <a:t> on all </a:t>
            </a:r>
            <a:r>
              <a:rPr lang="de-DE" dirty="0" err="1" smtClean="0"/>
              <a:t>endpoints</a:t>
            </a:r>
            <a:r>
              <a:rPr lang="de-DE" dirty="0" smtClean="0"/>
              <a:t> </a:t>
            </a:r>
            <a:r>
              <a:rPr lang="de-DE" dirty="0" err="1" smtClean="0"/>
              <a:t>is</a:t>
            </a:r>
            <a:r>
              <a:rPr lang="de-DE" dirty="0" smtClean="0"/>
              <a:t> </a:t>
            </a:r>
            <a:r>
              <a:rPr lang="de-DE" dirty="0" err="1" smtClean="0"/>
              <a:t>necessary</a:t>
            </a:r>
            <a:r>
              <a:rPr lang="de-DE" dirty="0" smtClean="0"/>
              <a:t> </a:t>
            </a:r>
          </a:p>
          <a:p>
            <a:r>
              <a:rPr lang="de-DE" dirty="0" err="1" smtClean="0"/>
              <a:t>to</a:t>
            </a:r>
            <a:r>
              <a:rPr lang="de-DE" dirty="0" smtClean="0"/>
              <a:t> </a:t>
            </a:r>
            <a:r>
              <a:rPr lang="de-DE" dirty="0" err="1" smtClean="0"/>
              <a:t>establish</a:t>
            </a:r>
            <a:r>
              <a:rPr lang="de-DE" dirty="0" smtClean="0"/>
              <a:t> </a:t>
            </a:r>
            <a:r>
              <a:rPr lang="de-DE" dirty="0" err="1" smtClean="0"/>
              <a:t>clinical</a:t>
            </a:r>
            <a:r>
              <a:rPr lang="de-DE" dirty="0" smtClean="0"/>
              <a:t> </a:t>
            </a:r>
            <a:r>
              <a:rPr lang="de-DE" dirty="0" err="1" smtClean="0"/>
              <a:t>benefit</a:t>
            </a:r>
            <a:endParaRPr lang="de-DE" dirty="0"/>
          </a:p>
        </p:txBody>
      </p:sp>
    </p:spTree>
    <p:extLst>
      <p:ext uri="{BB962C8B-B14F-4D97-AF65-F5344CB8AC3E}">
        <p14:creationId xmlns:p14="http://schemas.microsoft.com/office/powerpoint/2010/main" val="10644399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Multiple </a:t>
            </a:r>
            <a:r>
              <a:rPr lang="de-DE" dirty="0" err="1"/>
              <a:t>primary</a:t>
            </a:r>
            <a:r>
              <a:rPr lang="de-DE" dirty="0"/>
              <a:t> variables</a:t>
            </a:r>
          </a:p>
        </p:txBody>
      </p:sp>
      <p:sp>
        <p:nvSpPr>
          <p:cNvPr id="3" name="Datumsplatzhalter 2"/>
          <p:cNvSpPr>
            <a:spLocks noGrp="1"/>
          </p:cNvSpPr>
          <p:nvPr>
            <p:ph type="dt" sz="half" idx="10"/>
          </p:nvPr>
        </p:nvSpPr>
        <p:spPr/>
        <p:txBody>
          <a:bodyPr/>
          <a:lstStyle/>
          <a:p>
            <a:fld id="{4FBB947E-E2B1-447B-92C9-68B1426AE906}" type="datetime1">
              <a:rPr lang="de-AT" smtClean="0"/>
              <a:pPr/>
              <a:t>21.03.2017</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57</a:t>
            </a:fld>
            <a:endParaRPr lang="de-DE" altLang="en-US"/>
          </a:p>
        </p:txBody>
      </p:sp>
      <p:pic>
        <p:nvPicPr>
          <p:cNvPr id="69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5086350"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0819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lstStyle/>
          <a:p>
            <a:pPr marL="0" indent="0">
              <a:buNone/>
            </a:pPr>
            <a:r>
              <a:rPr lang="de-DE" dirty="0" smtClean="0"/>
              <a:t>The ICH E9 </a:t>
            </a:r>
            <a:r>
              <a:rPr lang="de-DE" dirty="0" err="1" smtClean="0"/>
              <a:t>guideline</a:t>
            </a:r>
            <a:r>
              <a:rPr lang="de-DE" dirty="0" smtClean="0"/>
              <a:t> on </a:t>
            </a:r>
            <a:r>
              <a:rPr lang="de-DE" dirty="0" err="1" smtClean="0"/>
              <a:t>biostatistical</a:t>
            </a:r>
            <a:r>
              <a:rPr lang="de-DE" dirty="0" smtClean="0"/>
              <a:t> </a:t>
            </a:r>
            <a:r>
              <a:rPr lang="de-DE" dirty="0" err="1" smtClean="0"/>
              <a:t>principles</a:t>
            </a:r>
            <a:r>
              <a:rPr lang="de-DE" dirty="0" smtClean="0"/>
              <a:t> in </a:t>
            </a:r>
            <a:r>
              <a:rPr lang="de-DE" dirty="0" err="1" smtClean="0"/>
              <a:t>clinical</a:t>
            </a:r>
            <a:r>
              <a:rPr lang="de-DE" dirty="0" smtClean="0"/>
              <a:t> </a:t>
            </a:r>
            <a:r>
              <a:rPr lang="de-DE" dirty="0" err="1" smtClean="0"/>
              <a:t>trials</a:t>
            </a:r>
            <a:r>
              <a:rPr lang="de-DE" dirty="0" smtClean="0"/>
              <a:t> </a:t>
            </a:r>
            <a:r>
              <a:rPr lang="de-DE" dirty="0" err="1" smtClean="0"/>
              <a:t>recommends</a:t>
            </a:r>
            <a:r>
              <a:rPr lang="de-DE" dirty="0" smtClean="0"/>
              <a:t> </a:t>
            </a:r>
            <a:r>
              <a:rPr lang="de-DE" dirty="0" err="1" smtClean="0"/>
              <a:t>that</a:t>
            </a:r>
            <a:r>
              <a:rPr lang="de-DE" dirty="0" smtClean="0"/>
              <a:t> </a:t>
            </a:r>
            <a:r>
              <a:rPr lang="de-DE" dirty="0" err="1" smtClean="0"/>
              <a:t>generally</a:t>
            </a:r>
            <a:r>
              <a:rPr lang="de-DE" dirty="0" smtClean="0"/>
              <a:t> </a:t>
            </a:r>
            <a:r>
              <a:rPr lang="de-DE" dirty="0" err="1" smtClean="0"/>
              <a:t>clinical</a:t>
            </a:r>
            <a:r>
              <a:rPr lang="de-DE" dirty="0" smtClean="0"/>
              <a:t> </a:t>
            </a:r>
            <a:r>
              <a:rPr lang="de-DE" dirty="0" err="1" smtClean="0"/>
              <a:t>trials</a:t>
            </a:r>
            <a:r>
              <a:rPr lang="de-DE" dirty="0" smtClean="0"/>
              <a:t> </a:t>
            </a:r>
            <a:r>
              <a:rPr lang="de-DE" dirty="0" err="1" smtClean="0"/>
              <a:t>have</a:t>
            </a:r>
            <a:r>
              <a:rPr lang="de-DE" dirty="0" smtClean="0"/>
              <a:t> </a:t>
            </a:r>
            <a:r>
              <a:rPr lang="de-DE" dirty="0" err="1" smtClean="0"/>
              <a:t>one</a:t>
            </a:r>
            <a:r>
              <a:rPr lang="de-DE" dirty="0" smtClean="0"/>
              <a:t> </a:t>
            </a:r>
            <a:r>
              <a:rPr lang="de-DE" dirty="0" err="1" smtClean="0"/>
              <a:t>primary</a:t>
            </a:r>
            <a:r>
              <a:rPr lang="de-DE" dirty="0" smtClean="0"/>
              <a:t> variable.</a:t>
            </a:r>
          </a:p>
          <a:p>
            <a:pPr marL="0" indent="0">
              <a:buNone/>
            </a:pPr>
            <a:r>
              <a:rPr lang="de-DE" dirty="0" err="1" smtClean="0"/>
              <a:t>If</a:t>
            </a:r>
            <a:r>
              <a:rPr lang="de-DE" dirty="0" smtClean="0"/>
              <a:t>, </a:t>
            </a:r>
            <a:r>
              <a:rPr lang="de-DE" dirty="0" err="1" smtClean="0"/>
              <a:t>however</a:t>
            </a:r>
            <a:r>
              <a:rPr lang="de-DE" dirty="0" smtClean="0"/>
              <a:t>, a </a:t>
            </a:r>
            <a:r>
              <a:rPr lang="de-DE" dirty="0" err="1" smtClean="0"/>
              <a:t>single</a:t>
            </a:r>
            <a:r>
              <a:rPr lang="de-DE" dirty="0" smtClean="0"/>
              <a:t> variable </a:t>
            </a:r>
            <a:r>
              <a:rPr lang="de-DE" dirty="0" err="1" smtClean="0"/>
              <a:t>is</a:t>
            </a:r>
            <a:r>
              <a:rPr lang="de-DE" dirty="0" smtClean="0"/>
              <a:t> not </a:t>
            </a:r>
            <a:r>
              <a:rPr lang="de-DE" dirty="0" err="1" smtClean="0"/>
              <a:t>sufficient</a:t>
            </a:r>
            <a:r>
              <a:rPr lang="de-DE" dirty="0" smtClean="0"/>
              <a:t> </a:t>
            </a:r>
            <a:r>
              <a:rPr lang="de-DE" dirty="0" err="1" smtClean="0"/>
              <a:t>to</a:t>
            </a:r>
            <a:r>
              <a:rPr lang="de-DE" dirty="0" smtClean="0"/>
              <a:t> </a:t>
            </a:r>
            <a:r>
              <a:rPr lang="de-DE" dirty="0" err="1" smtClean="0"/>
              <a:t>capture</a:t>
            </a:r>
            <a:r>
              <a:rPr lang="de-DE" dirty="0" smtClean="0"/>
              <a:t> </a:t>
            </a:r>
            <a:r>
              <a:rPr lang="de-DE" dirty="0" err="1" smtClean="0"/>
              <a:t>the</a:t>
            </a:r>
            <a:r>
              <a:rPr lang="de-DE" dirty="0" smtClean="0"/>
              <a:t> </a:t>
            </a:r>
            <a:r>
              <a:rPr lang="de-DE" dirty="0" err="1" smtClean="0"/>
              <a:t>range</a:t>
            </a:r>
            <a:r>
              <a:rPr lang="de-DE" dirty="0" smtClean="0"/>
              <a:t> </a:t>
            </a:r>
            <a:r>
              <a:rPr lang="de-DE" dirty="0" err="1" smtClean="0"/>
              <a:t>of</a:t>
            </a:r>
            <a:r>
              <a:rPr lang="de-DE" dirty="0" smtClean="0"/>
              <a:t> </a:t>
            </a:r>
            <a:r>
              <a:rPr lang="de-DE" dirty="0" err="1" smtClean="0"/>
              <a:t>clinically</a:t>
            </a:r>
            <a:r>
              <a:rPr lang="de-DE" dirty="0" smtClean="0"/>
              <a:t> relevant </a:t>
            </a:r>
            <a:r>
              <a:rPr lang="de-DE" dirty="0" err="1" smtClean="0"/>
              <a:t>treatment</a:t>
            </a:r>
            <a:r>
              <a:rPr lang="de-DE" dirty="0" smtClean="0"/>
              <a:t> </a:t>
            </a:r>
            <a:r>
              <a:rPr lang="de-DE" dirty="0" err="1" smtClean="0"/>
              <a:t>benefits</a:t>
            </a:r>
            <a:r>
              <a:rPr lang="de-DE" dirty="0" smtClean="0"/>
              <a:t>, </a:t>
            </a:r>
            <a:r>
              <a:rPr lang="de-DE" dirty="0" err="1" smtClean="0"/>
              <a:t>the</a:t>
            </a:r>
            <a:r>
              <a:rPr lang="de-DE" dirty="0" smtClean="0"/>
              <a:t> </a:t>
            </a:r>
            <a:r>
              <a:rPr lang="de-DE" dirty="0" err="1" smtClean="0"/>
              <a:t>use</a:t>
            </a:r>
            <a:r>
              <a:rPr lang="de-DE" dirty="0" smtClean="0"/>
              <a:t> </a:t>
            </a:r>
            <a:r>
              <a:rPr lang="de-DE" dirty="0" err="1" smtClean="0"/>
              <a:t>of</a:t>
            </a:r>
            <a:r>
              <a:rPr lang="de-DE" dirty="0" smtClean="0"/>
              <a:t> </a:t>
            </a:r>
            <a:r>
              <a:rPr lang="de-DE" dirty="0" err="1" smtClean="0"/>
              <a:t>more</a:t>
            </a:r>
            <a:r>
              <a:rPr lang="de-DE" dirty="0" smtClean="0"/>
              <a:t> </a:t>
            </a:r>
            <a:r>
              <a:rPr lang="de-DE" dirty="0" err="1" smtClean="0"/>
              <a:t>than</a:t>
            </a:r>
            <a:r>
              <a:rPr lang="de-DE" dirty="0" smtClean="0"/>
              <a:t> </a:t>
            </a:r>
            <a:r>
              <a:rPr lang="de-DE" dirty="0" err="1" smtClean="0"/>
              <a:t>one</a:t>
            </a:r>
            <a:r>
              <a:rPr lang="de-DE" dirty="0" smtClean="0"/>
              <a:t> </a:t>
            </a:r>
            <a:r>
              <a:rPr lang="de-DE" dirty="0" err="1" smtClean="0"/>
              <a:t>primary</a:t>
            </a:r>
            <a:r>
              <a:rPr lang="de-DE" dirty="0" smtClean="0"/>
              <a:t> variable </a:t>
            </a:r>
            <a:r>
              <a:rPr lang="de-DE" dirty="0" err="1" smtClean="0"/>
              <a:t>may</a:t>
            </a:r>
            <a:r>
              <a:rPr lang="de-DE" dirty="0" smtClean="0"/>
              <a:t> </a:t>
            </a:r>
            <a:r>
              <a:rPr lang="de-DE" dirty="0" err="1" smtClean="0"/>
              <a:t>become</a:t>
            </a:r>
            <a:r>
              <a:rPr lang="de-DE" dirty="0" smtClean="0"/>
              <a:t> </a:t>
            </a:r>
            <a:r>
              <a:rPr lang="de-DE" dirty="0" err="1" smtClean="0"/>
              <a:t>necessary</a:t>
            </a:r>
            <a:r>
              <a:rPr lang="de-DE" dirty="0" smtClean="0"/>
              <a:t>.</a:t>
            </a:r>
          </a:p>
          <a:p>
            <a:pPr marL="0" indent="0">
              <a:buNone/>
            </a:pPr>
            <a:r>
              <a:rPr lang="de-DE" dirty="0" err="1" smtClean="0"/>
              <a:t>Statistically</a:t>
            </a:r>
            <a:r>
              <a:rPr lang="de-DE" dirty="0" smtClean="0"/>
              <a:t> </a:t>
            </a:r>
            <a:r>
              <a:rPr lang="de-DE" dirty="0" err="1" smtClean="0"/>
              <a:t>significance</a:t>
            </a:r>
            <a:r>
              <a:rPr lang="de-DE" dirty="0" smtClean="0"/>
              <a:t> </a:t>
            </a:r>
            <a:r>
              <a:rPr lang="de-DE" dirty="0" err="1" smtClean="0"/>
              <a:t>is</a:t>
            </a:r>
            <a:r>
              <a:rPr lang="de-DE" dirty="0" smtClean="0"/>
              <a:t> </a:t>
            </a:r>
            <a:r>
              <a:rPr lang="de-DE" dirty="0" err="1" smtClean="0"/>
              <a:t>then</a:t>
            </a:r>
            <a:r>
              <a:rPr lang="de-DE" dirty="0" smtClean="0"/>
              <a:t> </a:t>
            </a:r>
            <a:r>
              <a:rPr lang="de-DE" dirty="0" err="1" smtClean="0"/>
              <a:t>needed</a:t>
            </a:r>
            <a:r>
              <a:rPr lang="de-DE" dirty="0" smtClean="0"/>
              <a:t> </a:t>
            </a:r>
            <a:r>
              <a:rPr lang="de-DE" dirty="0" err="1" smtClean="0"/>
              <a:t>for</a:t>
            </a:r>
            <a:r>
              <a:rPr lang="de-DE" dirty="0" smtClean="0"/>
              <a:t> all </a:t>
            </a:r>
            <a:r>
              <a:rPr lang="de-DE" dirty="0" err="1" smtClean="0"/>
              <a:t>primary</a:t>
            </a:r>
            <a:r>
              <a:rPr lang="de-DE" dirty="0" smtClean="0"/>
              <a:t> variables. </a:t>
            </a:r>
            <a:r>
              <a:rPr lang="de-DE" dirty="0" err="1" smtClean="0"/>
              <a:t>Therefore</a:t>
            </a:r>
            <a:r>
              <a:rPr lang="de-DE" dirty="0" smtClean="0"/>
              <a:t>, </a:t>
            </a:r>
            <a:r>
              <a:rPr lang="de-DE" dirty="0" err="1" smtClean="0"/>
              <a:t>no</a:t>
            </a:r>
            <a:r>
              <a:rPr lang="de-DE" dirty="0" smtClean="0"/>
              <a:t> formal </a:t>
            </a:r>
            <a:r>
              <a:rPr lang="de-DE" dirty="0" err="1" smtClean="0"/>
              <a:t>adjustment</a:t>
            </a:r>
            <a:r>
              <a:rPr lang="de-DE" dirty="0" smtClean="0"/>
              <a:t> </a:t>
            </a:r>
            <a:r>
              <a:rPr lang="de-DE" dirty="0" err="1" smtClean="0"/>
              <a:t>is</a:t>
            </a:r>
            <a:r>
              <a:rPr lang="de-DE" dirty="0" smtClean="0"/>
              <a:t> </a:t>
            </a:r>
            <a:r>
              <a:rPr lang="de-DE" dirty="0" err="1" smtClean="0"/>
              <a:t>necessary</a:t>
            </a:r>
            <a:r>
              <a:rPr lang="de-DE" dirty="0" smtClean="0"/>
              <a:t>.</a:t>
            </a:r>
          </a:p>
          <a:p>
            <a:pPr marL="0" indent="0">
              <a:buNone/>
            </a:pPr>
            <a:r>
              <a:rPr lang="de-DE" dirty="0" err="1" smtClean="0"/>
              <a:t>Two</a:t>
            </a:r>
            <a:r>
              <a:rPr lang="de-DE" dirty="0" smtClean="0"/>
              <a:t> </a:t>
            </a:r>
            <a:r>
              <a:rPr lang="de-DE" dirty="0" err="1" smtClean="0"/>
              <a:t>or</a:t>
            </a:r>
            <a:r>
              <a:rPr lang="de-DE" dirty="0" smtClean="0"/>
              <a:t> </a:t>
            </a:r>
            <a:r>
              <a:rPr lang="de-DE" dirty="0" err="1" smtClean="0"/>
              <a:t>more</a:t>
            </a:r>
            <a:r>
              <a:rPr lang="de-DE" dirty="0" smtClean="0"/>
              <a:t> </a:t>
            </a:r>
            <a:r>
              <a:rPr lang="de-DE" dirty="0" err="1" smtClean="0"/>
              <a:t>primary</a:t>
            </a:r>
            <a:r>
              <a:rPr lang="de-DE" dirty="0" smtClean="0"/>
              <a:t> variables </a:t>
            </a:r>
            <a:r>
              <a:rPr lang="de-DE" dirty="0" err="1" smtClean="0"/>
              <a:t>ranked</a:t>
            </a:r>
            <a:r>
              <a:rPr lang="de-DE" dirty="0" smtClean="0"/>
              <a:t> </a:t>
            </a:r>
            <a:r>
              <a:rPr lang="de-DE" dirty="0" err="1" smtClean="0"/>
              <a:t>according</a:t>
            </a:r>
            <a:r>
              <a:rPr lang="de-DE" dirty="0" smtClean="0"/>
              <a:t> </a:t>
            </a:r>
            <a:r>
              <a:rPr lang="de-DE" dirty="0" err="1" smtClean="0"/>
              <a:t>to</a:t>
            </a:r>
            <a:r>
              <a:rPr lang="de-DE" dirty="0" smtClean="0"/>
              <a:t> </a:t>
            </a:r>
            <a:r>
              <a:rPr lang="de-DE" dirty="0" err="1" smtClean="0"/>
              <a:t>clinical</a:t>
            </a:r>
            <a:r>
              <a:rPr lang="de-DE" dirty="0" smtClean="0"/>
              <a:t> </a:t>
            </a:r>
            <a:r>
              <a:rPr lang="de-DE" dirty="0" err="1" smtClean="0"/>
              <a:t>relevance</a:t>
            </a:r>
            <a:r>
              <a:rPr lang="de-DE" dirty="0" smtClean="0"/>
              <a:t>. </a:t>
            </a:r>
            <a:r>
              <a:rPr lang="de-DE" dirty="0" err="1" smtClean="0"/>
              <a:t>No</a:t>
            </a:r>
            <a:r>
              <a:rPr lang="de-DE" dirty="0" smtClean="0"/>
              <a:t> formal </a:t>
            </a:r>
            <a:r>
              <a:rPr lang="de-DE" dirty="0" err="1" smtClean="0"/>
              <a:t>adjustment</a:t>
            </a:r>
            <a:r>
              <a:rPr lang="de-DE" dirty="0" smtClean="0"/>
              <a:t> </a:t>
            </a:r>
            <a:r>
              <a:rPr lang="de-DE" dirty="0" err="1" smtClean="0"/>
              <a:t>is</a:t>
            </a:r>
            <a:r>
              <a:rPr lang="de-DE" dirty="0" smtClean="0"/>
              <a:t> </a:t>
            </a:r>
            <a:r>
              <a:rPr lang="de-DE" dirty="0" err="1" smtClean="0"/>
              <a:t>necessary</a:t>
            </a:r>
            <a:r>
              <a:rPr lang="de-DE" dirty="0" smtClean="0"/>
              <a:t>. </a:t>
            </a:r>
            <a:r>
              <a:rPr lang="de-DE" dirty="0" err="1" smtClean="0"/>
              <a:t>However</a:t>
            </a:r>
            <a:r>
              <a:rPr lang="de-DE" dirty="0" smtClean="0"/>
              <a:t>, </a:t>
            </a:r>
            <a:r>
              <a:rPr lang="de-DE" dirty="0" err="1" smtClean="0"/>
              <a:t>no</a:t>
            </a:r>
            <a:r>
              <a:rPr lang="de-DE" dirty="0" smtClean="0"/>
              <a:t> </a:t>
            </a:r>
            <a:r>
              <a:rPr lang="de-DE" dirty="0" err="1" smtClean="0"/>
              <a:t>confirmatory</a:t>
            </a:r>
            <a:r>
              <a:rPr lang="de-DE" dirty="0" smtClean="0"/>
              <a:t> </a:t>
            </a:r>
            <a:r>
              <a:rPr lang="de-DE" dirty="0" err="1" smtClean="0"/>
              <a:t>claims</a:t>
            </a:r>
            <a:r>
              <a:rPr lang="de-DE" dirty="0" smtClean="0"/>
              <a:t> </a:t>
            </a:r>
            <a:r>
              <a:rPr lang="de-DE" dirty="0" err="1" smtClean="0"/>
              <a:t>can</a:t>
            </a:r>
            <a:r>
              <a:rPr lang="de-DE" dirty="0" smtClean="0"/>
              <a:t> </a:t>
            </a:r>
            <a:r>
              <a:rPr lang="de-DE" dirty="0" err="1" smtClean="0"/>
              <a:t>be</a:t>
            </a:r>
            <a:r>
              <a:rPr lang="de-DE" dirty="0" smtClean="0"/>
              <a:t> </a:t>
            </a:r>
            <a:r>
              <a:rPr lang="de-DE" dirty="0" err="1" smtClean="0"/>
              <a:t>based</a:t>
            </a:r>
            <a:r>
              <a:rPr lang="de-DE" dirty="0" smtClean="0"/>
              <a:t> on variables </a:t>
            </a:r>
            <a:r>
              <a:rPr lang="de-DE" dirty="0" err="1" smtClean="0"/>
              <a:t>that</a:t>
            </a:r>
            <a:r>
              <a:rPr lang="de-DE" dirty="0" smtClean="0"/>
              <a:t> </a:t>
            </a:r>
            <a:r>
              <a:rPr lang="de-DE" dirty="0" err="1" smtClean="0"/>
              <a:t>have</a:t>
            </a:r>
            <a:r>
              <a:rPr lang="de-DE" dirty="0" smtClean="0"/>
              <a:t> a </a:t>
            </a:r>
            <a:r>
              <a:rPr lang="de-DE" dirty="0" err="1" smtClean="0"/>
              <a:t>lower</a:t>
            </a:r>
            <a:r>
              <a:rPr lang="de-DE" dirty="0" smtClean="0"/>
              <a:t> rank (</a:t>
            </a:r>
            <a:r>
              <a:rPr lang="de-DE" dirty="0" err="1" smtClean="0"/>
              <a:t>hierarchical</a:t>
            </a:r>
            <a:r>
              <a:rPr lang="de-DE" dirty="0" smtClean="0"/>
              <a:t> </a:t>
            </a:r>
            <a:r>
              <a:rPr lang="de-DE" dirty="0" err="1" smtClean="0"/>
              <a:t>testing</a:t>
            </a:r>
            <a:r>
              <a:rPr lang="de-DE" dirty="0" smtClean="0"/>
              <a:t>).</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21.03.2017</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58</a:t>
            </a:fld>
            <a:endParaRPr lang="de-DE" altLang="en-US"/>
          </a:p>
        </p:txBody>
      </p:sp>
    </p:spTree>
    <p:extLst>
      <p:ext uri="{BB962C8B-B14F-4D97-AF65-F5344CB8AC3E}">
        <p14:creationId xmlns:p14="http://schemas.microsoft.com/office/powerpoint/2010/main" val="24513041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normAutofit/>
          </a:bodyPr>
          <a:lstStyle/>
          <a:p>
            <a:pPr marL="0" indent="0">
              <a:buNone/>
            </a:pPr>
            <a:r>
              <a:rPr lang="de-DE" dirty="0" smtClean="0"/>
              <a:t>Composite variables: </a:t>
            </a:r>
            <a:r>
              <a:rPr lang="de-DE" dirty="0" err="1" smtClean="0"/>
              <a:t>usually</a:t>
            </a:r>
            <a:r>
              <a:rPr lang="de-DE" dirty="0" smtClean="0"/>
              <a:t> </a:t>
            </a:r>
            <a:r>
              <a:rPr lang="de-DE" dirty="0" err="1" smtClean="0"/>
              <a:t>this</a:t>
            </a:r>
            <a:r>
              <a:rPr lang="de-DE" dirty="0" smtClean="0"/>
              <a:t> variable </a:t>
            </a:r>
            <a:r>
              <a:rPr lang="de-DE" dirty="0" err="1" smtClean="0"/>
              <a:t>is</a:t>
            </a:r>
            <a:r>
              <a:rPr lang="de-DE" dirty="0" smtClean="0"/>
              <a:t> </a:t>
            </a:r>
            <a:r>
              <a:rPr lang="de-DE" dirty="0" err="1" smtClean="0"/>
              <a:t>primary</a:t>
            </a:r>
            <a:r>
              <a:rPr lang="de-DE" dirty="0" smtClean="0"/>
              <a:t>. All </a:t>
            </a:r>
            <a:r>
              <a:rPr lang="de-DE" dirty="0" err="1" smtClean="0"/>
              <a:t>components</a:t>
            </a:r>
            <a:r>
              <a:rPr lang="de-DE" dirty="0" smtClean="0"/>
              <a:t> </a:t>
            </a:r>
            <a:r>
              <a:rPr lang="de-DE" dirty="0" err="1" smtClean="0"/>
              <a:t>should</a:t>
            </a:r>
            <a:r>
              <a:rPr lang="de-DE" dirty="0" smtClean="0"/>
              <a:t> </a:t>
            </a:r>
            <a:r>
              <a:rPr lang="de-DE" dirty="0" err="1" smtClean="0"/>
              <a:t>be</a:t>
            </a:r>
            <a:r>
              <a:rPr lang="de-DE" dirty="0" smtClean="0"/>
              <a:t> </a:t>
            </a:r>
            <a:r>
              <a:rPr lang="de-DE" dirty="0" err="1" smtClean="0"/>
              <a:t>analysed</a:t>
            </a:r>
            <a:r>
              <a:rPr lang="de-DE" dirty="0" smtClean="0"/>
              <a:t> </a:t>
            </a:r>
            <a:r>
              <a:rPr lang="de-DE" dirty="0" err="1" smtClean="0"/>
              <a:t>separetely</a:t>
            </a:r>
            <a:r>
              <a:rPr lang="de-DE" dirty="0" smtClean="0"/>
              <a:t>. Treatment </a:t>
            </a:r>
            <a:r>
              <a:rPr lang="de-DE" dirty="0" err="1" smtClean="0"/>
              <a:t>should</a:t>
            </a:r>
            <a:r>
              <a:rPr lang="de-DE" dirty="0" smtClean="0"/>
              <a:t> </a:t>
            </a:r>
            <a:r>
              <a:rPr lang="de-DE" dirty="0" err="1" smtClean="0"/>
              <a:t>beneficially</a:t>
            </a:r>
            <a:r>
              <a:rPr lang="de-DE" dirty="0" smtClean="0"/>
              <a:t> </a:t>
            </a:r>
            <a:r>
              <a:rPr lang="de-DE" dirty="0" err="1" smtClean="0"/>
              <a:t>affect</a:t>
            </a:r>
            <a:r>
              <a:rPr lang="de-DE" dirty="0" smtClean="0"/>
              <a:t> all </a:t>
            </a:r>
            <a:r>
              <a:rPr lang="de-DE" dirty="0" err="1" smtClean="0"/>
              <a:t>components</a:t>
            </a:r>
            <a:r>
              <a:rPr lang="de-DE" dirty="0" smtClean="0"/>
              <a:t>. </a:t>
            </a:r>
            <a:r>
              <a:rPr lang="de-DE" dirty="0" err="1" smtClean="0"/>
              <a:t>However</a:t>
            </a:r>
            <a:r>
              <a:rPr lang="de-DE" dirty="0" smtClean="0"/>
              <a:t>, </a:t>
            </a:r>
            <a:r>
              <a:rPr lang="de-DE" dirty="0" err="1" smtClean="0"/>
              <a:t>if</a:t>
            </a:r>
            <a:r>
              <a:rPr lang="de-DE" dirty="0" smtClean="0"/>
              <a:t> </a:t>
            </a:r>
            <a:r>
              <a:rPr lang="de-DE" dirty="0" err="1" smtClean="0"/>
              <a:t>claims</a:t>
            </a:r>
            <a:r>
              <a:rPr lang="de-DE" dirty="0" smtClean="0"/>
              <a:t> </a:t>
            </a:r>
            <a:r>
              <a:rPr lang="de-DE" dirty="0" err="1" smtClean="0"/>
              <a:t>are</a:t>
            </a:r>
            <a:r>
              <a:rPr lang="de-DE" dirty="0" smtClean="0"/>
              <a:t> </a:t>
            </a:r>
            <a:r>
              <a:rPr lang="de-DE" dirty="0" err="1" smtClean="0"/>
              <a:t>based</a:t>
            </a:r>
            <a:r>
              <a:rPr lang="de-DE" dirty="0" smtClean="0"/>
              <a:t> on </a:t>
            </a:r>
            <a:r>
              <a:rPr lang="de-DE" dirty="0" err="1" smtClean="0"/>
              <a:t>subgroups</a:t>
            </a:r>
            <a:r>
              <a:rPr lang="de-DE" dirty="0" smtClean="0"/>
              <a:t> </a:t>
            </a:r>
            <a:r>
              <a:rPr lang="de-DE" dirty="0" err="1" smtClean="0"/>
              <a:t>of</a:t>
            </a:r>
            <a:r>
              <a:rPr lang="de-DE" dirty="0" smtClean="0"/>
              <a:t> </a:t>
            </a:r>
            <a:r>
              <a:rPr lang="de-DE" dirty="0" err="1" smtClean="0"/>
              <a:t>components</a:t>
            </a:r>
            <a:r>
              <a:rPr lang="de-DE" dirty="0" smtClean="0"/>
              <a:t>, </a:t>
            </a:r>
            <a:r>
              <a:rPr lang="de-DE" dirty="0" err="1" smtClean="0"/>
              <a:t>this</a:t>
            </a:r>
            <a:r>
              <a:rPr lang="de-DE" dirty="0" smtClean="0"/>
              <a:t> </a:t>
            </a:r>
            <a:r>
              <a:rPr lang="de-DE" dirty="0" err="1" smtClean="0"/>
              <a:t>needs</a:t>
            </a:r>
            <a:r>
              <a:rPr lang="de-DE" dirty="0" smtClean="0"/>
              <a:t> </a:t>
            </a:r>
            <a:r>
              <a:rPr lang="de-DE" dirty="0" err="1" smtClean="0"/>
              <a:t>to</a:t>
            </a:r>
            <a:r>
              <a:rPr lang="de-DE" dirty="0" smtClean="0"/>
              <a:t> </a:t>
            </a:r>
            <a:r>
              <a:rPr lang="de-DE" dirty="0" err="1" smtClean="0"/>
              <a:t>be</a:t>
            </a:r>
            <a:r>
              <a:rPr lang="de-DE" dirty="0" smtClean="0"/>
              <a:t> </a:t>
            </a:r>
            <a:r>
              <a:rPr lang="de-DE" dirty="0" err="1" smtClean="0"/>
              <a:t>pre-specified</a:t>
            </a:r>
            <a:r>
              <a:rPr lang="de-DE" dirty="0" smtClean="0"/>
              <a:t>. Composite variables </a:t>
            </a:r>
            <a:r>
              <a:rPr lang="de-DE" dirty="0" err="1" smtClean="0"/>
              <a:t>are</a:t>
            </a:r>
            <a:r>
              <a:rPr lang="de-DE" dirty="0" smtClean="0"/>
              <a:t> </a:t>
            </a:r>
            <a:r>
              <a:rPr lang="de-DE" dirty="0" err="1" smtClean="0"/>
              <a:t>typically</a:t>
            </a:r>
            <a:r>
              <a:rPr lang="de-DE" dirty="0" smtClean="0"/>
              <a:t> in </a:t>
            </a:r>
            <a:r>
              <a:rPr lang="de-DE" dirty="0" err="1" smtClean="0"/>
              <a:t>the</a:t>
            </a:r>
            <a:r>
              <a:rPr lang="de-DE" dirty="0" smtClean="0"/>
              <a:t> </a:t>
            </a:r>
            <a:r>
              <a:rPr lang="de-DE" dirty="0" err="1" smtClean="0"/>
              <a:t>context</a:t>
            </a:r>
            <a:r>
              <a:rPr lang="de-DE" dirty="0" smtClean="0"/>
              <a:t> </a:t>
            </a:r>
            <a:r>
              <a:rPr lang="de-DE" dirty="0" err="1" smtClean="0"/>
              <a:t>of</a:t>
            </a:r>
            <a:r>
              <a:rPr lang="de-DE" dirty="0" smtClean="0"/>
              <a:t> </a:t>
            </a:r>
            <a:r>
              <a:rPr lang="de-DE" dirty="0" err="1" smtClean="0"/>
              <a:t>survival</a:t>
            </a:r>
            <a:r>
              <a:rPr lang="de-DE" dirty="0" smtClean="0"/>
              <a:t> </a:t>
            </a:r>
            <a:r>
              <a:rPr lang="de-DE" dirty="0" err="1" smtClean="0"/>
              <a:t>analysis</a:t>
            </a:r>
            <a:r>
              <a:rPr lang="de-DE" dirty="0"/>
              <a:t>.</a:t>
            </a:r>
            <a:r>
              <a:rPr lang="de-DE" dirty="0" smtClean="0"/>
              <a:t>  </a:t>
            </a:r>
          </a:p>
          <a:p>
            <a:pPr marL="0" indent="0">
              <a:buNone/>
            </a:pPr>
            <a:endParaRPr lang="de-DE" dirty="0" smtClean="0"/>
          </a:p>
          <a:p>
            <a:pPr marL="0" indent="0">
              <a:buNone/>
            </a:pPr>
            <a:r>
              <a:rPr lang="de-DE" dirty="0" smtClean="0"/>
              <a:t>Multiple </a:t>
            </a:r>
            <a:r>
              <a:rPr lang="de-DE" dirty="0" err="1" smtClean="0"/>
              <a:t>analyses</a:t>
            </a:r>
            <a:r>
              <a:rPr lang="de-DE" dirty="0" smtClean="0"/>
              <a:t> </a:t>
            </a:r>
            <a:r>
              <a:rPr lang="de-DE" dirty="0" err="1" smtClean="0"/>
              <a:t>may</a:t>
            </a:r>
            <a:r>
              <a:rPr lang="de-DE" dirty="0" smtClean="0"/>
              <a:t> </a:t>
            </a:r>
            <a:r>
              <a:rPr lang="de-DE" dirty="0" err="1" smtClean="0"/>
              <a:t>be</a:t>
            </a:r>
            <a:r>
              <a:rPr lang="de-DE" dirty="0" smtClean="0"/>
              <a:t> </a:t>
            </a:r>
            <a:r>
              <a:rPr lang="de-DE" dirty="0" err="1" smtClean="0"/>
              <a:t>performed</a:t>
            </a:r>
            <a:r>
              <a:rPr lang="de-DE" dirty="0" smtClean="0"/>
              <a:t> on </a:t>
            </a:r>
            <a:r>
              <a:rPr lang="de-DE" dirty="0" err="1" smtClean="0"/>
              <a:t>the</a:t>
            </a:r>
            <a:r>
              <a:rPr lang="de-DE" dirty="0" smtClean="0"/>
              <a:t> same variable but </a:t>
            </a:r>
            <a:r>
              <a:rPr lang="de-DE" dirty="0" err="1" smtClean="0"/>
              <a:t>with</a:t>
            </a:r>
            <a:r>
              <a:rPr lang="de-DE" dirty="0" smtClean="0"/>
              <a:t> </a:t>
            </a:r>
            <a:r>
              <a:rPr lang="de-DE" dirty="0" err="1" smtClean="0"/>
              <a:t>varying</a:t>
            </a:r>
            <a:r>
              <a:rPr lang="de-DE" dirty="0" smtClean="0"/>
              <a:t> </a:t>
            </a:r>
            <a:r>
              <a:rPr lang="de-DE" dirty="0" err="1" smtClean="0"/>
              <a:t>subsets</a:t>
            </a:r>
            <a:r>
              <a:rPr lang="de-DE" dirty="0" smtClean="0"/>
              <a:t> </a:t>
            </a:r>
            <a:r>
              <a:rPr lang="de-DE" dirty="0" err="1" smtClean="0"/>
              <a:t>of</a:t>
            </a:r>
            <a:r>
              <a:rPr lang="de-DE" dirty="0" smtClean="0"/>
              <a:t> </a:t>
            </a:r>
            <a:r>
              <a:rPr lang="de-DE" dirty="0" err="1" smtClean="0"/>
              <a:t>patient</a:t>
            </a:r>
            <a:r>
              <a:rPr lang="de-DE" dirty="0" smtClean="0"/>
              <a:t> </a:t>
            </a:r>
            <a:r>
              <a:rPr lang="de-DE" dirty="0" err="1" smtClean="0"/>
              <a:t>data</a:t>
            </a:r>
            <a:r>
              <a:rPr lang="de-DE" dirty="0" smtClean="0"/>
              <a:t>. </a:t>
            </a:r>
            <a:r>
              <a:rPr lang="de-DE" dirty="0" err="1" smtClean="0"/>
              <a:t>From</a:t>
            </a:r>
            <a:r>
              <a:rPr lang="de-DE" dirty="0" smtClean="0"/>
              <a:t> </a:t>
            </a:r>
            <a:r>
              <a:rPr lang="de-DE" dirty="0" err="1" smtClean="0"/>
              <a:t>these</a:t>
            </a:r>
            <a:r>
              <a:rPr lang="de-DE" dirty="0" smtClean="0"/>
              <a:t> </a:t>
            </a:r>
            <a:r>
              <a:rPr lang="de-DE" dirty="0" err="1" smtClean="0"/>
              <a:t>sets</a:t>
            </a:r>
            <a:r>
              <a:rPr lang="de-DE" dirty="0" smtClean="0"/>
              <a:t> </a:t>
            </a:r>
            <a:r>
              <a:rPr lang="de-DE" dirty="0" err="1" smtClean="0"/>
              <a:t>of</a:t>
            </a:r>
            <a:r>
              <a:rPr lang="de-DE" dirty="0" smtClean="0"/>
              <a:t> </a:t>
            </a:r>
            <a:r>
              <a:rPr lang="de-DE" dirty="0" err="1" smtClean="0"/>
              <a:t>subjects</a:t>
            </a:r>
            <a:r>
              <a:rPr lang="de-DE" dirty="0" smtClean="0"/>
              <a:t> </a:t>
            </a:r>
            <a:r>
              <a:rPr lang="de-DE" dirty="0" err="1" smtClean="0"/>
              <a:t>one</a:t>
            </a:r>
            <a:r>
              <a:rPr lang="de-DE" dirty="0" smtClean="0"/>
              <a:t> (</a:t>
            </a:r>
            <a:r>
              <a:rPr lang="de-DE" dirty="0" err="1" smtClean="0"/>
              <a:t>usually</a:t>
            </a:r>
            <a:r>
              <a:rPr lang="de-DE" dirty="0"/>
              <a:t> </a:t>
            </a:r>
            <a:r>
              <a:rPr lang="de-DE" dirty="0" err="1" smtClean="0"/>
              <a:t>the</a:t>
            </a:r>
            <a:r>
              <a:rPr lang="de-DE" dirty="0" smtClean="0"/>
              <a:t> </a:t>
            </a:r>
            <a:r>
              <a:rPr lang="de-DE" dirty="0" err="1" smtClean="0"/>
              <a:t>full</a:t>
            </a:r>
            <a:r>
              <a:rPr lang="de-DE" dirty="0" smtClean="0"/>
              <a:t> </a:t>
            </a:r>
            <a:r>
              <a:rPr lang="de-DE" dirty="0" err="1" smtClean="0"/>
              <a:t>set</a:t>
            </a:r>
            <a:r>
              <a:rPr lang="de-DE" dirty="0" smtClean="0"/>
              <a:t>, </a:t>
            </a:r>
            <a:r>
              <a:rPr lang="de-DE" dirty="0" err="1" smtClean="0"/>
              <a:t>exception</a:t>
            </a:r>
            <a:r>
              <a:rPr lang="de-DE" dirty="0" smtClean="0"/>
              <a:t> </a:t>
            </a:r>
            <a:r>
              <a:rPr lang="de-DE" dirty="0" err="1" smtClean="0"/>
              <a:t>when</a:t>
            </a:r>
            <a:r>
              <a:rPr lang="de-DE" dirty="0" smtClean="0"/>
              <a:t> </a:t>
            </a:r>
            <a:r>
              <a:rPr lang="de-DE" dirty="0" err="1" smtClean="0"/>
              <a:t>testing</a:t>
            </a:r>
            <a:r>
              <a:rPr lang="de-DE" dirty="0" smtClean="0"/>
              <a:t> </a:t>
            </a:r>
            <a:r>
              <a:rPr lang="de-DE" dirty="0" err="1" smtClean="0"/>
              <a:t>for</a:t>
            </a:r>
            <a:r>
              <a:rPr lang="de-DE" dirty="0" smtClean="0"/>
              <a:t> </a:t>
            </a:r>
            <a:r>
              <a:rPr lang="de-DE" dirty="0" err="1" smtClean="0"/>
              <a:t>equivalence</a:t>
            </a:r>
            <a:r>
              <a:rPr lang="de-DE" dirty="0" smtClean="0"/>
              <a:t>) </a:t>
            </a:r>
            <a:r>
              <a:rPr lang="de-DE" dirty="0" err="1" smtClean="0"/>
              <a:t>is</a:t>
            </a:r>
            <a:r>
              <a:rPr lang="de-DE" dirty="0" smtClean="0"/>
              <a:t> </a:t>
            </a:r>
            <a:r>
              <a:rPr lang="de-DE" dirty="0" err="1" smtClean="0"/>
              <a:t>selected</a:t>
            </a:r>
            <a:r>
              <a:rPr lang="de-DE" dirty="0" smtClean="0"/>
              <a:t> </a:t>
            </a:r>
            <a:r>
              <a:rPr lang="de-DE" dirty="0" err="1" smtClean="0"/>
              <a:t>for</a:t>
            </a:r>
            <a:r>
              <a:rPr lang="de-DE" dirty="0" smtClean="0"/>
              <a:t> </a:t>
            </a:r>
            <a:r>
              <a:rPr lang="de-DE" dirty="0" err="1" smtClean="0"/>
              <a:t>the</a:t>
            </a:r>
            <a:r>
              <a:rPr lang="de-DE" dirty="0" smtClean="0"/>
              <a:t> </a:t>
            </a:r>
            <a:r>
              <a:rPr lang="de-DE" dirty="0" err="1" smtClean="0"/>
              <a:t>primary</a:t>
            </a:r>
            <a:r>
              <a:rPr lang="de-DE" dirty="0" smtClean="0"/>
              <a:t> </a:t>
            </a:r>
            <a:r>
              <a:rPr lang="de-DE" dirty="0" err="1" smtClean="0"/>
              <a:t>analysis</a:t>
            </a:r>
            <a:r>
              <a:rPr lang="de-DE" dirty="0" smtClean="0"/>
              <a:t>. </a:t>
            </a:r>
            <a:r>
              <a:rPr lang="de-DE" dirty="0" err="1" smtClean="0"/>
              <a:t>No</a:t>
            </a:r>
            <a:r>
              <a:rPr lang="de-DE" dirty="0" smtClean="0"/>
              <a:t> </a:t>
            </a:r>
            <a:r>
              <a:rPr lang="de-DE" dirty="0" err="1" smtClean="0"/>
              <a:t>adjustment</a:t>
            </a:r>
            <a:r>
              <a:rPr lang="de-DE" dirty="0" smtClean="0"/>
              <a:t>, </a:t>
            </a:r>
            <a:r>
              <a:rPr lang="de-DE" dirty="0" err="1" smtClean="0"/>
              <a:t>supporting</a:t>
            </a:r>
            <a:r>
              <a:rPr lang="de-DE" dirty="0" smtClean="0"/>
              <a:t> </a:t>
            </a:r>
            <a:r>
              <a:rPr lang="de-DE" dirty="0" err="1" smtClean="0"/>
              <a:t>analyses</a:t>
            </a:r>
            <a:r>
              <a:rPr lang="de-DE" dirty="0" smtClean="0"/>
              <a:t>.</a:t>
            </a:r>
            <a:endParaRPr lang="de-DE" dirty="0"/>
          </a:p>
          <a:p>
            <a:pPr marL="0" indent="0">
              <a:buNone/>
            </a:pPr>
            <a:endParaRPr lang="de-DE" dirty="0" smtClean="0"/>
          </a:p>
        </p:txBody>
      </p:sp>
      <p:sp>
        <p:nvSpPr>
          <p:cNvPr id="4" name="Datumsplatzhalter 3"/>
          <p:cNvSpPr>
            <a:spLocks noGrp="1"/>
          </p:cNvSpPr>
          <p:nvPr>
            <p:ph type="dt" sz="half" idx="10"/>
          </p:nvPr>
        </p:nvSpPr>
        <p:spPr/>
        <p:txBody>
          <a:bodyPr/>
          <a:lstStyle/>
          <a:p>
            <a:fld id="{487DCD19-B8E7-4B92-AA63-E361BAB7E52A}" type="datetime1">
              <a:rPr lang="de-AT" smtClean="0"/>
              <a:pPr/>
              <a:t>21.03.2017</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59</a:t>
            </a:fld>
            <a:endParaRPr lang="de-DE" altLang="en-US"/>
          </a:p>
        </p:txBody>
      </p:sp>
    </p:spTree>
    <p:extLst>
      <p:ext uri="{BB962C8B-B14F-4D97-AF65-F5344CB8AC3E}">
        <p14:creationId xmlns:p14="http://schemas.microsoft.com/office/powerpoint/2010/main" val="2176159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de-DE" dirty="0" smtClean="0"/>
              <a:t>Statistical </a:t>
            </a:r>
            <a:r>
              <a:rPr lang="de-DE" dirty="0" err="1" smtClean="0"/>
              <a:t>errors</a:t>
            </a:r>
            <a:r>
              <a:rPr lang="de-DE" dirty="0" smtClean="0"/>
              <a:t> in </a:t>
            </a:r>
            <a:r>
              <a:rPr lang="de-DE" dirty="0" err="1" smtClean="0"/>
              <a:t>medical</a:t>
            </a:r>
            <a:r>
              <a:rPr lang="de-DE" dirty="0" smtClean="0"/>
              <a:t> </a:t>
            </a:r>
            <a:r>
              <a:rPr lang="de-DE" dirty="0" err="1" smtClean="0"/>
              <a:t>research</a:t>
            </a:r>
            <a:r>
              <a:rPr lang="de-DE" dirty="0" smtClean="0"/>
              <a:t> </a:t>
            </a:r>
            <a:endParaRPr lang="de-DE" dirty="0"/>
          </a:p>
        </p:txBody>
      </p:sp>
      <p:sp>
        <p:nvSpPr>
          <p:cNvPr id="5" name="Datumsplatzhalter 3"/>
          <p:cNvSpPr>
            <a:spLocks noGrp="1"/>
          </p:cNvSpPr>
          <p:nvPr>
            <p:ph type="dt" sz="half" idx="10"/>
          </p:nvPr>
        </p:nvSpPr>
        <p:spPr/>
        <p:txBody>
          <a:bodyPr/>
          <a:lstStyle/>
          <a:p>
            <a:fld id="{945E91A5-AECA-433E-8B29-062025F04077}" type="datetime1">
              <a:rPr lang="de-AT" smtClean="0"/>
              <a:pPr/>
              <a:t>21.03.2017</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51AA69B5-BE51-4DEF-BBAA-821BFCE9A2EE}" type="slidenum">
              <a:rPr lang="de-DE" altLang="en-US"/>
              <a:pPr/>
              <a:t>6</a:t>
            </a:fld>
            <a:endParaRPr lang="de-DE" altLang="en-US"/>
          </a:p>
        </p:txBody>
      </p:sp>
      <p:pic>
        <p:nvPicPr>
          <p:cNvPr id="167941" name="Picture 5"/>
          <p:cNvPicPr>
            <a:picLocks noChangeAspect="1" noChangeArrowheads="1"/>
          </p:cNvPicPr>
          <p:nvPr/>
        </p:nvPicPr>
        <p:blipFill>
          <a:blip r:embed="rId3" cstate="print"/>
          <a:srcRect/>
          <a:stretch>
            <a:fillRect/>
          </a:stretch>
        </p:blipFill>
        <p:spPr bwMode="auto">
          <a:xfrm>
            <a:off x="539750" y="3141663"/>
            <a:ext cx="6575425" cy="1247775"/>
          </a:xfrm>
          <a:prstGeom prst="rect">
            <a:avLst/>
          </a:prstGeom>
          <a:noFill/>
          <a:ln w="9525">
            <a:noFill/>
            <a:miter lim="800000"/>
            <a:headEnd/>
            <a:tailEnd/>
          </a:ln>
          <a:effectLst/>
        </p:spPr>
      </p:pic>
      <p:pic>
        <p:nvPicPr>
          <p:cNvPr id="167942" name="Picture 6"/>
          <p:cNvPicPr>
            <a:picLocks noChangeAspect="1" noChangeArrowheads="1"/>
          </p:cNvPicPr>
          <p:nvPr/>
        </p:nvPicPr>
        <p:blipFill>
          <a:blip r:embed="rId4" cstate="print"/>
          <a:srcRect/>
          <a:stretch>
            <a:fillRect/>
          </a:stretch>
        </p:blipFill>
        <p:spPr bwMode="auto">
          <a:xfrm>
            <a:off x="468313" y="2205038"/>
            <a:ext cx="5695950" cy="628650"/>
          </a:xfrm>
          <a:prstGeom prst="rect">
            <a:avLst/>
          </a:prstGeom>
          <a:noFill/>
          <a:ln w="9525">
            <a:noFill/>
            <a:miter lim="800000"/>
            <a:headEnd/>
            <a:tailEnd/>
          </a:ln>
          <a:effectLst/>
        </p:spPr>
      </p:pic>
    </p:spTree>
    <p:extLst>
      <p:ext uri="{BB962C8B-B14F-4D97-AF65-F5344CB8AC3E}">
        <p14:creationId xmlns:p14="http://schemas.microsoft.com/office/powerpoint/2010/main" val="2915852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normAutofit fontScale="92500" lnSpcReduction="10000"/>
          </a:bodyPr>
          <a:lstStyle/>
          <a:p>
            <a:pPr marL="0" indent="0">
              <a:buNone/>
            </a:pPr>
            <a:r>
              <a:rPr lang="en-US" altLang="de-DE" dirty="0" smtClean="0"/>
              <a:t>It </a:t>
            </a:r>
            <a:r>
              <a:rPr lang="en-US" altLang="de-DE" dirty="0"/>
              <a:t>is essential to consider the extent to which the analyses were planned prior to the availability of data…This is particularly important in the case of any subgroup analyses, because if such analyses are not preplanned they will ordinarily not provide an </a:t>
            </a:r>
            <a:r>
              <a:rPr lang="en-US" altLang="de-DE" dirty="0" smtClean="0"/>
              <a:t>adequate </a:t>
            </a:r>
            <a:r>
              <a:rPr lang="en-US" altLang="de-DE" dirty="0"/>
              <a:t>basis for definitive </a:t>
            </a:r>
            <a:r>
              <a:rPr lang="en-US" altLang="de-DE" dirty="0" smtClean="0"/>
              <a:t>conclusions. </a:t>
            </a:r>
          </a:p>
          <a:p>
            <a:pPr marL="0" indent="0">
              <a:buNone/>
            </a:pPr>
            <a:r>
              <a:rPr lang="en-US" altLang="de-DE" dirty="0" smtClean="0"/>
              <a:t>Problems with subgroup analyses include increased </a:t>
            </a:r>
            <a:r>
              <a:rPr lang="en-US" altLang="de-DE" dirty="0"/>
              <a:t>probability of type I error when H0 </a:t>
            </a:r>
            <a:r>
              <a:rPr lang="en-US" altLang="de-DE" dirty="0" smtClean="0"/>
              <a:t>true, decreased </a:t>
            </a:r>
            <a:r>
              <a:rPr lang="en-US" altLang="de-DE" dirty="0"/>
              <a:t>power (increased type II error) in individual subgroups when H1 </a:t>
            </a:r>
            <a:r>
              <a:rPr lang="en-US" altLang="de-DE" dirty="0" smtClean="0"/>
              <a:t>true.</a:t>
            </a:r>
            <a:endParaRPr lang="en-US" altLang="de-DE" dirty="0"/>
          </a:p>
          <a:p>
            <a:pPr marL="0" indent="0">
              <a:buNone/>
            </a:pPr>
            <a:r>
              <a:rPr lang="en-US" altLang="de-DE" dirty="0" smtClean="0"/>
              <a:t>A </a:t>
            </a:r>
            <a:r>
              <a:rPr lang="en-US" altLang="de-DE" dirty="0"/>
              <a:t>treatment-covariate interaction exists when the treatment effect is not the same for all values of a covariate (e.g., gender, age, etc.)</a:t>
            </a:r>
          </a:p>
          <a:p>
            <a:pPr marL="0" indent="0">
              <a:buNone/>
            </a:pPr>
            <a:r>
              <a:rPr lang="en-US" altLang="de-DE" dirty="0"/>
              <a:t>Quantitative interactions: Treatment effects in the same direction, but of different magnitude in some subgroups (common and </a:t>
            </a:r>
            <a:r>
              <a:rPr lang="en-US" altLang="de-DE" dirty="0" smtClean="0"/>
              <a:t>even expected</a:t>
            </a:r>
            <a:r>
              <a:rPr lang="en-US" altLang="de-DE" dirty="0"/>
              <a:t>)</a:t>
            </a:r>
          </a:p>
          <a:p>
            <a:pPr marL="0" indent="0">
              <a:buNone/>
            </a:pPr>
            <a:r>
              <a:rPr lang="en-US" altLang="de-DE" dirty="0"/>
              <a:t>Qualitative interactions: Treatment effects in opposite direction (rare)</a:t>
            </a:r>
          </a:p>
          <a:p>
            <a:pPr marL="0" indent="0">
              <a:buNone/>
            </a:pPr>
            <a:endParaRPr lang="en-US" altLang="de-DE" dirty="0" smtClean="0"/>
          </a:p>
        </p:txBody>
      </p:sp>
      <p:sp>
        <p:nvSpPr>
          <p:cNvPr id="4" name="Datumsplatzhalter 3"/>
          <p:cNvSpPr>
            <a:spLocks noGrp="1"/>
          </p:cNvSpPr>
          <p:nvPr>
            <p:ph type="dt" sz="half" idx="10"/>
          </p:nvPr>
        </p:nvSpPr>
        <p:spPr/>
        <p:txBody>
          <a:bodyPr/>
          <a:lstStyle/>
          <a:p>
            <a:fld id="{487DCD19-B8E7-4B92-AA63-E361BAB7E52A}" type="datetime1">
              <a:rPr lang="de-AT" smtClean="0"/>
              <a:pPr/>
              <a:t>21.03.2017</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60</a:t>
            </a:fld>
            <a:endParaRPr lang="de-DE" altLang="en-US"/>
          </a:p>
        </p:txBody>
      </p:sp>
    </p:spTree>
    <p:extLst>
      <p:ext uri="{BB962C8B-B14F-4D97-AF65-F5344CB8AC3E}">
        <p14:creationId xmlns:p14="http://schemas.microsoft.com/office/powerpoint/2010/main" val="6229192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Multiplicity</a:t>
            </a:r>
            <a:r>
              <a:rPr lang="de-DE" dirty="0"/>
              <a:t> </a:t>
            </a:r>
            <a:r>
              <a:rPr lang="de-DE" dirty="0" err="1"/>
              <a:t>issues</a:t>
            </a:r>
            <a:r>
              <a:rPr lang="de-DE" dirty="0"/>
              <a:t> in </a:t>
            </a:r>
            <a:r>
              <a:rPr lang="de-DE" dirty="0" err="1"/>
              <a:t>clinical</a:t>
            </a:r>
            <a:r>
              <a:rPr lang="de-DE" dirty="0"/>
              <a:t> </a:t>
            </a:r>
            <a:r>
              <a:rPr lang="de-DE" dirty="0" err="1"/>
              <a:t>trials</a:t>
            </a:r>
            <a:endParaRPr lang="de-DE" dirty="0"/>
          </a:p>
        </p:txBody>
      </p:sp>
      <p:sp>
        <p:nvSpPr>
          <p:cNvPr id="3" name="Inhaltsplatzhalter 2"/>
          <p:cNvSpPr>
            <a:spLocks noGrp="1"/>
          </p:cNvSpPr>
          <p:nvPr>
            <p:ph idx="1"/>
          </p:nvPr>
        </p:nvSpPr>
        <p:spPr/>
        <p:txBody>
          <a:bodyPr/>
          <a:lstStyle/>
          <a:p>
            <a:pPr marL="0" indent="0">
              <a:buNone/>
            </a:pPr>
            <a:r>
              <a:rPr lang="de-DE" dirty="0" err="1" smtClean="0"/>
              <a:t>Reliable</a:t>
            </a:r>
            <a:r>
              <a:rPr lang="de-DE" dirty="0" smtClean="0"/>
              <a:t> </a:t>
            </a:r>
            <a:r>
              <a:rPr lang="de-DE" dirty="0" err="1" smtClean="0"/>
              <a:t>conclusions</a:t>
            </a:r>
            <a:r>
              <a:rPr lang="de-DE" dirty="0" smtClean="0"/>
              <a:t> </a:t>
            </a:r>
            <a:r>
              <a:rPr lang="de-DE" dirty="0" err="1" smtClean="0"/>
              <a:t>from</a:t>
            </a:r>
            <a:r>
              <a:rPr lang="de-DE" dirty="0" smtClean="0"/>
              <a:t> </a:t>
            </a:r>
            <a:r>
              <a:rPr lang="de-DE" dirty="0" err="1" smtClean="0"/>
              <a:t>subgroup</a:t>
            </a:r>
            <a:r>
              <a:rPr lang="de-DE" dirty="0" smtClean="0"/>
              <a:t> </a:t>
            </a:r>
            <a:r>
              <a:rPr lang="de-DE" dirty="0" err="1" smtClean="0"/>
              <a:t>analyses</a:t>
            </a:r>
            <a:r>
              <a:rPr lang="de-DE" dirty="0" smtClean="0"/>
              <a:t> </a:t>
            </a:r>
            <a:r>
              <a:rPr lang="de-DE" dirty="0" err="1" smtClean="0"/>
              <a:t>generally</a:t>
            </a:r>
            <a:r>
              <a:rPr lang="de-DE" dirty="0" smtClean="0"/>
              <a:t> </a:t>
            </a:r>
            <a:r>
              <a:rPr lang="de-DE" dirty="0" err="1" smtClean="0"/>
              <a:t>require</a:t>
            </a:r>
            <a:r>
              <a:rPr lang="de-DE" dirty="0" smtClean="0"/>
              <a:t> </a:t>
            </a:r>
            <a:r>
              <a:rPr lang="de-DE" dirty="0" err="1" smtClean="0"/>
              <a:t>pre-specification</a:t>
            </a:r>
            <a:r>
              <a:rPr lang="de-DE" dirty="0" smtClean="0"/>
              <a:t> </a:t>
            </a:r>
            <a:r>
              <a:rPr lang="de-DE" dirty="0" err="1" smtClean="0"/>
              <a:t>and</a:t>
            </a:r>
            <a:r>
              <a:rPr lang="de-DE" dirty="0" smtClean="0"/>
              <a:t> </a:t>
            </a:r>
            <a:r>
              <a:rPr lang="de-DE" dirty="0" err="1" smtClean="0"/>
              <a:t>appropriate</a:t>
            </a:r>
            <a:r>
              <a:rPr lang="de-DE" dirty="0" smtClean="0"/>
              <a:t> </a:t>
            </a:r>
            <a:r>
              <a:rPr lang="de-DE" dirty="0" err="1" smtClean="0"/>
              <a:t>statistical</a:t>
            </a:r>
            <a:r>
              <a:rPr lang="de-DE" dirty="0" smtClean="0"/>
              <a:t> </a:t>
            </a:r>
            <a:r>
              <a:rPr lang="de-DE" dirty="0" err="1" smtClean="0"/>
              <a:t>analysis</a:t>
            </a:r>
            <a:r>
              <a:rPr lang="de-DE" dirty="0" smtClean="0"/>
              <a:t> </a:t>
            </a:r>
            <a:r>
              <a:rPr lang="de-DE" dirty="0" err="1" smtClean="0"/>
              <a:t>strategies</a:t>
            </a:r>
            <a:r>
              <a:rPr lang="de-DE" dirty="0" smtClean="0"/>
              <a:t>.  </a:t>
            </a:r>
            <a:r>
              <a:rPr lang="de-DE" dirty="0" err="1" smtClean="0"/>
              <a:t>Usually</a:t>
            </a:r>
            <a:r>
              <a:rPr lang="de-DE" dirty="0" smtClean="0"/>
              <a:t> </a:t>
            </a:r>
            <a:r>
              <a:rPr lang="de-DE" dirty="0" err="1" smtClean="0"/>
              <a:t>subgroup</a:t>
            </a:r>
            <a:r>
              <a:rPr lang="de-DE" dirty="0" smtClean="0"/>
              <a:t> </a:t>
            </a:r>
            <a:r>
              <a:rPr lang="de-DE" dirty="0" err="1" smtClean="0"/>
              <a:t>analyses</a:t>
            </a:r>
            <a:r>
              <a:rPr lang="de-DE" dirty="0" smtClean="0"/>
              <a:t> </a:t>
            </a:r>
            <a:r>
              <a:rPr lang="de-DE" dirty="0" err="1" smtClean="0"/>
              <a:t>have</a:t>
            </a:r>
            <a:r>
              <a:rPr lang="de-DE" dirty="0" smtClean="0"/>
              <a:t> </a:t>
            </a:r>
            <a:r>
              <a:rPr lang="de-DE" dirty="0" err="1" smtClean="0"/>
              <a:t>only</a:t>
            </a:r>
            <a:r>
              <a:rPr lang="de-DE" dirty="0" smtClean="0"/>
              <a:t> a </a:t>
            </a:r>
            <a:r>
              <a:rPr lang="de-DE" dirty="0" err="1" smtClean="0"/>
              <a:t>supportive</a:t>
            </a:r>
            <a:r>
              <a:rPr lang="de-DE" dirty="0" smtClean="0"/>
              <a:t> </a:t>
            </a:r>
            <a:r>
              <a:rPr lang="de-DE" dirty="0" err="1" smtClean="0"/>
              <a:t>or</a:t>
            </a:r>
            <a:r>
              <a:rPr lang="de-DE" dirty="0" smtClean="0"/>
              <a:t> </a:t>
            </a:r>
            <a:r>
              <a:rPr lang="de-DE" dirty="0" err="1" smtClean="0"/>
              <a:t>exploratory</a:t>
            </a:r>
            <a:r>
              <a:rPr lang="de-DE" dirty="0" smtClean="0"/>
              <a:t> </a:t>
            </a:r>
            <a:r>
              <a:rPr lang="de-DE" dirty="0" err="1" smtClean="0"/>
              <a:t>role</a:t>
            </a:r>
            <a:r>
              <a:rPr lang="de-DE" dirty="0" smtClean="0"/>
              <a:t> after </a:t>
            </a:r>
            <a:r>
              <a:rPr lang="de-DE" dirty="0" err="1" smtClean="0"/>
              <a:t>the</a:t>
            </a:r>
            <a:r>
              <a:rPr lang="de-DE" dirty="0" smtClean="0"/>
              <a:t> </a:t>
            </a:r>
            <a:r>
              <a:rPr lang="de-DE" dirty="0" err="1" smtClean="0"/>
              <a:t>primary</a:t>
            </a:r>
            <a:r>
              <a:rPr lang="de-DE" dirty="0" smtClean="0"/>
              <a:t> </a:t>
            </a:r>
            <a:r>
              <a:rPr lang="de-DE" dirty="0" err="1" smtClean="0"/>
              <a:t>objective</a:t>
            </a:r>
            <a:r>
              <a:rPr lang="de-DE" dirty="0" smtClean="0"/>
              <a:t> </a:t>
            </a:r>
            <a:r>
              <a:rPr lang="de-DE" dirty="0" err="1" smtClean="0"/>
              <a:t>has</a:t>
            </a:r>
            <a:r>
              <a:rPr lang="de-DE" dirty="0" smtClean="0"/>
              <a:t> </a:t>
            </a:r>
            <a:r>
              <a:rPr lang="de-DE" dirty="0" err="1" smtClean="0"/>
              <a:t>been</a:t>
            </a:r>
            <a:r>
              <a:rPr lang="de-DE" dirty="0" smtClean="0"/>
              <a:t> </a:t>
            </a:r>
            <a:r>
              <a:rPr lang="de-DE" dirty="0" err="1" smtClean="0"/>
              <a:t>accomplished</a:t>
            </a:r>
            <a:r>
              <a:rPr lang="de-DE" dirty="0" smtClean="0"/>
              <a:t>.</a:t>
            </a:r>
          </a:p>
          <a:p>
            <a:pPr marL="0" indent="0">
              <a:buNone/>
            </a:pPr>
            <a:r>
              <a:rPr lang="de-DE" dirty="0" smtClean="0"/>
              <a:t>A </a:t>
            </a:r>
            <a:r>
              <a:rPr lang="de-DE" dirty="0" err="1" smtClean="0"/>
              <a:t>specific</a:t>
            </a:r>
            <a:r>
              <a:rPr lang="de-DE" dirty="0" smtClean="0"/>
              <a:t> </a:t>
            </a:r>
            <a:r>
              <a:rPr lang="de-DE" dirty="0" err="1" smtClean="0"/>
              <a:t>claim</a:t>
            </a:r>
            <a:r>
              <a:rPr lang="de-DE" dirty="0" smtClean="0"/>
              <a:t> </a:t>
            </a:r>
            <a:r>
              <a:rPr lang="de-DE" dirty="0" err="1" smtClean="0"/>
              <a:t>of</a:t>
            </a:r>
            <a:r>
              <a:rPr lang="de-DE" dirty="0" smtClean="0"/>
              <a:t> </a:t>
            </a:r>
            <a:r>
              <a:rPr lang="de-DE" dirty="0" err="1" smtClean="0"/>
              <a:t>beneficial</a:t>
            </a:r>
            <a:r>
              <a:rPr lang="de-DE" dirty="0" smtClean="0"/>
              <a:t> </a:t>
            </a:r>
            <a:r>
              <a:rPr lang="de-DE" dirty="0" err="1" smtClean="0"/>
              <a:t>effects</a:t>
            </a:r>
            <a:r>
              <a:rPr lang="de-DE" dirty="0" smtClean="0"/>
              <a:t> in a </a:t>
            </a:r>
            <a:r>
              <a:rPr lang="de-DE" dirty="0" err="1" smtClean="0"/>
              <a:t>subgroup</a:t>
            </a:r>
            <a:r>
              <a:rPr lang="de-DE" dirty="0" smtClean="0"/>
              <a:t> </a:t>
            </a:r>
            <a:r>
              <a:rPr lang="de-DE" dirty="0" err="1" smtClean="0"/>
              <a:t>requires</a:t>
            </a:r>
            <a:r>
              <a:rPr lang="de-DE" dirty="0" smtClean="0"/>
              <a:t> </a:t>
            </a:r>
            <a:r>
              <a:rPr lang="de-DE" dirty="0" err="1" smtClean="0"/>
              <a:t>pre-specification</a:t>
            </a:r>
            <a:r>
              <a:rPr lang="de-DE" dirty="0" smtClean="0"/>
              <a:t> </a:t>
            </a:r>
            <a:r>
              <a:rPr lang="de-DE" dirty="0" err="1" smtClean="0"/>
              <a:t>of</a:t>
            </a:r>
            <a:r>
              <a:rPr lang="de-DE" dirty="0" smtClean="0"/>
              <a:t> </a:t>
            </a:r>
            <a:r>
              <a:rPr lang="de-DE" dirty="0" err="1" smtClean="0"/>
              <a:t>the</a:t>
            </a:r>
            <a:r>
              <a:rPr lang="de-DE" dirty="0" smtClean="0"/>
              <a:t> </a:t>
            </a:r>
            <a:r>
              <a:rPr lang="de-DE" dirty="0" err="1" smtClean="0"/>
              <a:t>corresponding</a:t>
            </a:r>
            <a:r>
              <a:rPr lang="de-DE" dirty="0" smtClean="0"/>
              <a:t> null </a:t>
            </a:r>
            <a:r>
              <a:rPr lang="de-DE" dirty="0" err="1" smtClean="0"/>
              <a:t>hypothesis</a:t>
            </a:r>
            <a:r>
              <a:rPr lang="de-DE" dirty="0" smtClean="0"/>
              <a:t> </a:t>
            </a:r>
            <a:r>
              <a:rPr lang="de-DE" dirty="0" err="1" smtClean="0"/>
              <a:t>and</a:t>
            </a:r>
            <a:r>
              <a:rPr lang="de-DE" dirty="0" smtClean="0"/>
              <a:t> an </a:t>
            </a:r>
            <a:r>
              <a:rPr lang="de-DE" dirty="0" err="1" smtClean="0"/>
              <a:t>appropriate</a:t>
            </a:r>
            <a:r>
              <a:rPr lang="de-DE" dirty="0" smtClean="0"/>
              <a:t> </a:t>
            </a:r>
            <a:r>
              <a:rPr lang="de-DE" dirty="0" err="1" smtClean="0"/>
              <a:t>confirmatory</a:t>
            </a:r>
            <a:r>
              <a:rPr lang="de-DE" dirty="0" smtClean="0"/>
              <a:t> </a:t>
            </a:r>
            <a:r>
              <a:rPr lang="de-DE" dirty="0" err="1" smtClean="0"/>
              <a:t>analysis</a:t>
            </a:r>
            <a:r>
              <a:rPr lang="de-DE" dirty="0" smtClean="0"/>
              <a:t> </a:t>
            </a:r>
            <a:r>
              <a:rPr lang="de-DE" dirty="0" err="1" smtClean="0"/>
              <a:t>strategy</a:t>
            </a:r>
            <a:r>
              <a:rPr lang="de-DE" dirty="0" smtClean="0"/>
              <a:t>. </a:t>
            </a:r>
            <a:r>
              <a:rPr lang="de-DE" dirty="0" err="1" smtClean="0"/>
              <a:t>Considerations</a:t>
            </a:r>
            <a:r>
              <a:rPr lang="de-DE" dirty="0" smtClean="0"/>
              <a:t> </a:t>
            </a:r>
            <a:r>
              <a:rPr lang="de-DE" dirty="0" err="1" smtClean="0"/>
              <a:t>of</a:t>
            </a:r>
            <a:r>
              <a:rPr lang="de-DE" dirty="0" smtClean="0"/>
              <a:t> power </a:t>
            </a:r>
            <a:r>
              <a:rPr lang="de-DE" dirty="0" err="1" smtClean="0"/>
              <a:t>would</a:t>
            </a:r>
            <a:r>
              <a:rPr lang="de-DE" dirty="0" smtClean="0"/>
              <a:t> </a:t>
            </a:r>
            <a:r>
              <a:rPr lang="de-DE" dirty="0" err="1" smtClean="0"/>
              <a:t>be</a:t>
            </a:r>
            <a:r>
              <a:rPr lang="de-DE" dirty="0" smtClean="0"/>
              <a:t> </a:t>
            </a:r>
            <a:r>
              <a:rPr lang="de-DE" dirty="0" err="1" smtClean="0"/>
              <a:t>expected</a:t>
            </a:r>
            <a:r>
              <a:rPr lang="de-DE" dirty="0" smtClean="0"/>
              <a:t> in </a:t>
            </a:r>
            <a:r>
              <a:rPr lang="de-DE" dirty="0" err="1" smtClean="0"/>
              <a:t>the</a:t>
            </a:r>
            <a:r>
              <a:rPr lang="de-DE" dirty="0" smtClean="0"/>
              <a:t> </a:t>
            </a:r>
            <a:r>
              <a:rPr lang="de-DE" dirty="0" err="1" smtClean="0"/>
              <a:t>protocol</a:t>
            </a:r>
            <a:r>
              <a:rPr lang="de-DE" dirty="0" smtClean="0"/>
              <a:t>, </a:t>
            </a:r>
            <a:r>
              <a:rPr lang="de-DE" dirty="0" err="1" smtClean="0"/>
              <a:t>and</a:t>
            </a:r>
            <a:r>
              <a:rPr lang="de-DE" dirty="0" smtClean="0"/>
              <a:t> </a:t>
            </a:r>
            <a:r>
              <a:rPr lang="de-DE" dirty="0" err="1" smtClean="0"/>
              <a:t>randomisation</a:t>
            </a:r>
            <a:r>
              <a:rPr lang="de-DE" dirty="0" smtClean="0"/>
              <a:t> </a:t>
            </a:r>
            <a:r>
              <a:rPr lang="de-DE" dirty="0" err="1" smtClean="0"/>
              <a:t>would</a:t>
            </a:r>
            <a:r>
              <a:rPr lang="de-DE" dirty="0" smtClean="0"/>
              <a:t> </a:t>
            </a:r>
            <a:r>
              <a:rPr lang="de-DE" dirty="0" err="1" smtClean="0"/>
              <a:t>generally</a:t>
            </a:r>
            <a:r>
              <a:rPr lang="de-DE" dirty="0" smtClean="0"/>
              <a:t> </a:t>
            </a:r>
            <a:r>
              <a:rPr lang="de-DE" dirty="0" err="1" smtClean="0"/>
              <a:t>be</a:t>
            </a:r>
            <a:r>
              <a:rPr lang="de-DE" dirty="0" smtClean="0"/>
              <a:t> </a:t>
            </a:r>
            <a:r>
              <a:rPr lang="de-DE" dirty="0" err="1" smtClean="0"/>
              <a:t>stratified</a:t>
            </a:r>
            <a:r>
              <a:rPr lang="de-DE" dirty="0" smtClean="0"/>
              <a:t>.</a:t>
            </a:r>
          </a:p>
          <a:p>
            <a:pPr marL="0" indent="0">
              <a:buNone/>
            </a:pPr>
            <a:r>
              <a:rPr lang="de-DE" dirty="0" err="1" smtClean="0"/>
              <a:t>Enrichment</a:t>
            </a:r>
            <a:r>
              <a:rPr lang="de-DE" dirty="0" smtClean="0"/>
              <a:t> </a:t>
            </a:r>
            <a:r>
              <a:rPr lang="de-DE" dirty="0" err="1" smtClean="0"/>
              <a:t>strategies</a:t>
            </a:r>
            <a:r>
              <a:rPr lang="de-DE" dirty="0" smtClean="0"/>
              <a:t>: </a:t>
            </a:r>
            <a:r>
              <a:rPr lang="de-DE" dirty="0" err="1" smtClean="0"/>
              <a:t>the</a:t>
            </a:r>
            <a:r>
              <a:rPr lang="de-DE" dirty="0" smtClean="0"/>
              <a:t> </a:t>
            </a:r>
            <a:r>
              <a:rPr lang="de-DE" dirty="0" err="1" smtClean="0"/>
              <a:t>prospective</a:t>
            </a:r>
            <a:r>
              <a:rPr lang="de-DE" dirty="0" smtClean="0"/>
              <a:t> </a:t>
            </a:r>
            <a:r>
              <a:rPr lang="de-DE" dirty="0" err="1" smtClean="0"/>
              <a:t>use</a:t>
            </a:r>
            <a:r>
              <a:rPr lang="de-DE" dirty="0" smtClean="0"/>
              <a:t> </a:t>
            </a:r>
            <a:r>
              <a:rPr lang="de-DE" dirty="0" err="1" smtClean="0"/>
              <a:t>of</a:t>
            </a:r>
            <a:r>
              <a:rPr lang="de-DE" dirty="0" smtClean="0"/>
              <a:t> </a:t>
            </a:r>
            <a:r>
              <a:rPr lang="de-DE" dirty="0" err="1" smtClean="0"/>
              <a:t>any</a:t>
            </a:r>
            <a:r>
              <a:rPr lang="de-DE" dirty="0" smtClean="0"/>
              <a:t> </a:t>
            </a:r>
            <a:r>
              <a:rPr lang="de-DE" dirty="0" err="1" smtClean="0"/>
              <a:t>patient</a:t>
            </a:r>
            <a:r>
              <a:rPr lang="de-DE" dirty="0" smtClean="0"/>
              <a:t> </a:t>
            </a:r>
            <a:r>
              <a:rPr lang="de-DE" dirty="0" err="1" smtClean="0"/>
              <a:t>characteristics</a:t>
            </a:r>
            <a:r>
              <a:rPr lang="de-DE" dirty="0" smtClean="0"/>
              <a:t> </a:t>
            </a:r>
            <a:r>
              <a:rPr lang="de-DE" dirty="0" err="1" smtClean="0"/>
              <a:t>to</a:t>
            </a:r>
            <a:r>
              <a:rPr lang="de-DE" dirty="0" smtClean="0"/>
              <a:t> </a:t>
            </a:r>
            <a:r>
              <a:rPr lang="de-DE" dirty="0" err="1" smtClean="0"/>
              <a:t>select</a:t>
            </a:r>
            <a:r>
              <a:rPr lang="de-DE" dirty="0" smtClean="0"/>
              <a:t> a </a:t>
            </a:r>
            <a:r>
              <a:rPr lang="de-DE" dirty="0" err="1" smtClean="0"/>
              <a:t>study</a:t>
            </a:r>
            <a:r>
              <a:rPr lang="de-DE" dirty="0" smtClean="0"/>
              <a:t> </a:t>
            </a:r>
            <a:r>
              <a:rPr lang="de-DE" dirty="0" err="1" smtClean="0"/>
              <a:t>population</a:t>
            </a:r>
            <a:r>
              <a:rPr lang="de-DE" dirty="0" smtClean="0"/>
              <a:t> in </a:t>
            </a:r>
            <a:r>
              <a:rPr lang="de-DE" dirty="0" err="1" smtClean="0"/>
              <a:t>which</a:t>
            </a:r>
            <a:r>
              <a:rPr lang="de-DE" dirty="0" smtClean="0"/>
              <a:t> </a:t>
            </a:r>
            <a:r>
              <a:rPr lang="de-DE" dirty="0" err="1" smtClean="0"/>
              <a:t>detection</a:t>
            </a:r>
            <a:r>
              <a:rPr lang="de-DE" dirty="0" smtClean="0"/>
              <a:t> </a:t>
            </a:r>
            <a:r>
              <a:rPr lang="de-DE" dirty="0" err="1" smtClean="0"/>
              <a:t>of</a:t>
            </a:r>
            <a:r>
              <a:rPr lang="de-DE" dirty="0" smtClean="0"/>
              <a:t> a </a:t>
            </a:r>
            <a:r>
              <a:rPr lang="de-DE" dirty="0" err="1" smtClean="0"/>
              <a:t>drug</a:t>
            </a:r>
            <a:r>
              <a:rPr lang="de-DE" dirty="0" smtClean="0"/>
              <a:t> </a:t>
            </a:r>
            <a:r>
              <a:rPr lang="de-DE" dirty="0" err="1" smtClean="0"/>
              <a:t>effect</a:t>
            </a:r>
            <a:r>
              <a:rPr lang="de-DE" dirty="0" smtClean="0"/>
              <a:t> </a:t>
            </a:r>
            <a:r>
              <a:rPr lang="de-DE" dirty="0" err="1" smtClean="0"/>
              <a:t>is</a:t>
            </a:r>
            <a:r>
              <a:rPr lang="de-DE" dirty="0" smtClean="0"/>
              <a:t> </a:t>
            </a:r>
            <a:r>
              <a:rPr lang="de-DE" dirty="0" err="1" smtClean="0"/>
              <a:t>more</a:t>
            </a:r>
            <a:r>
              <a:rPr lang="de-DE" dirty="0" smtClean="0"/>
              <a:t> </a:t>
            </a:r>
            <a:r>
              <a:rPr lang="de-DE" dirty="0" err="1" smtClean="0"/>
              <a:t>likely</a:t>
            </a:r>
            <a:r>
              <a:rPr lang="de-DE" dirty="0" smtClean="0"/>
              <a:t>. </a:t>
            </a:r>
          </a:p>
        </p:txBody>
      </p:sp>
      <p:sp>
        <p:nvSpPr>
          <p:cNvPr id="4" name="Datumsplatzhalter 3"/>
          <p:cNvSpPr>
            <a:spLocks noGrp="1"/>
          </p:cNvSpPr>
          <p:nvPr>
            <p:ph type="dt" sz="half" idx="10"/>
          </p:nvPr>
        </p:nvSpPr>
        <p:spPr/>
        <p:txBody>
          <a:bodyPr/>
          <a:lstStyle/>
          <a:p>
            <a:fld id="{487DCD19-B8E7-4B92-AA63-E361BAB7E52A}" type="datetime1">
              <a:rPr lang="de-AT" smtClean="0"/>
              <a:pPr/>
              <a:t>21.03.2017</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61</a:t>
            </a:fld>
            <a:endParaRPr lang="de-DE" altLang="en-US"/>
          </a:p>
        </p:txBody>
      </p:sp>
    </p:spTree>
    <p:extLst>
      <p:ext uri="{BB962C8B-B14F-4D97-AF65-F5344CB8AC3E}">
        <p14:creationId xmlns:p14="http://schemas.microsoft.com/office/powerpoint/2010/main" val="41814409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 </a:t>
            </a:r>
            <a:r>
              <a:rPr lang="de-DE" dirty="0" err="1" smtClean="0"/>
              <a:t>pooled</a:t>
            </a:r>
            <a:r>
              <a:rPr lang="de-DE" dirty="0" smtClean="0"/>
              <a:t> </a:t>
            </a:r>
            <a:r>
              <a:rPr lang="de-DE" dirty="0" err="1" smtClean="0"/>
              <a:t>subgroup</a:t>
            </a:r>
            <a:r>
              <a:rPr lang="de-DE" dirty="0" smtClean="0"/>
              <a:t>-analysis</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21.03.2017</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62</a:t>
            </a:fld>
            <a:endParaRPr lang="de-DE" altLang="en-US"/>
          </a:p>
        </p:txBody>
      </p:sp>
      <p:pic>
        <p:nvPicPr>
          <p:cNvPr id="69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00808"/>
            <a:ext cx="6410984"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84829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 </a:t>
            </a:r>
            <a:r>
              <a:rPr lang="de-DE" dirty="0" err="1"/>
              <a:t>pooled</a:t>
            </a:r>
            <a:r>
              <a:rPr lang="de-DE" dirty="0"/>
              <a:t> </a:t>
            </a:r>
            <a:r>
              <a:rPr lang="de-DE" dirty="0" err="1"/>
              <a:t>subgroup</a:t>
            </a:r>
            <a:r>
              <a:rPr lang="de-DE" dirty="0"/>
              <a:t>-analysis</a:t>
            </a:r>
          </a:p>
        </p:txBody>
      </p:sp>
      <p:sp>
        <p:nvSpPr>
          <p:cNvPr id="3" name="Datumsplatzhalter 2"/>
          <p:cNvSpPr>
            <a:spLocks noGrp="1"/>
          </p:cNvSpPr>
          <p:nvPr>
            <p:ph type="dt" sz="half" idx="10"/>
          </p:nvPr>
        </p:nvSpPr>
        <p:spPr/>
        <p:txBody>
          <a:bodyPr/>
          <a:lstStyle/>
          <a:p>
            <a:fld id="{4FBB947E-E2B1-447B-92C9-68B1426AE906}" type="datetime1">
              <a:rPr lang="de-AT" smtClean="0"/>
              <a:pPr/>
              <a:t>21.03.2017</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63</a:t>
            </a:fld>
            <a:endParaRPr lang="de-DE" altLang="en-US"/>
          </a:p>
        </p:txBody>
      </p:sp>
      <p:pic>
        <p:nvPicPr>
          <p:cNvPr id="69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95578"/>
            <a:ext cx="7272808" cy="4376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5115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Effect</a:t>
            </a:r>
            <a:r>
              <a:rPr lang="de-AT" dirty="0" smtClean="0"/>
              <a:t> </a:t>
            </a:r>
            <a:r>
              <a:rPr lang="de-AT" dirty="0" err="1" smtClean="0"/>
              <a:t>Modification</a:t>
            </a:r>
            <a:r>
              <a:rPr lang="de-AT" dirty="0" smtClean="0"/>
              <a:t>/Moderation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Effect modification occurs when the association between the exposure (therapy)  and the outcome (efficacy </a:t>
            </a:r>
            <a:r>
              <a:rPr lang="en-GB" dirty="0" err="1" smtClean="0"/>
              <a:t>eventsD</a:t>
            </a:r>
            <a:r>
              <a:rPr lang="en-GB" dirty="0" smtClean="0"/>
              <a:t>) varies by levels of a third factor (age).</a:t>
            </a:r>
          </a:p>
          <a:p>
            <a:pPr marL="0" indent="0">
              <a:buNone/>
            </a:pPr>
            <a:r>
              <a:rPr lang="en-GB" dirty="0" smtClean="0"/>
              <a:t>How to assess: include interaction terms into the regression model</a:t>
            </a:r>
          </a:p>
          <a:p>
            <a:pPr marL="0" indent="0">
              <a:buNone/>
            </a:pPr>
            <a:r>
              <a:rPr lang="en-GB" dirty="0" smtClean="0"/>
              <a:t>Interaction age*therapy </a:t>
            </a:r>
            <a:r>
              <a:rPr lang="en-GB" dirty="0"/>
              <a:t>p&lt;0.001</a:t>
            </a:r>
          </a:p>
          <a:p>
            <a:pPr marL="0" indent="0">
              <a:buNone/>
            </a:pPr>
            <a:endParaRPr lang="en-GB" dirty="0" smtClean="0"/>
          </a:p>
          <a:p>
            <a:pPr marL="0" indent="0">
              <a:buNone/>
            </a:pPr>
            <a:r>
              <a:rPr lang="en-GB" dirty="0" smtClean="0"/>
              <a:t>Young:		therapy ---------------------------------------</a:t>
            </a:r>
            <a:r>
              <a:rPr lang="en-GB" dirty="0" smtClean="0">
                <a:sym typeface="Wingdings" panose="05000000000000000000" pitchFamily="2" charset="2"/>
              </a:rPr>
              <a:t> &gt; </a:t>
            </a:r>
            <a:r>
              <a:rPr lang="en-GB" dirty="0" smtClean="0"/>
              <a:t>outcome Old:      	therapy ---------------------------------------</a:t>
            </a:r>
            <a:r>
              <a:rPr lang="en-GB" dirty="0" smtClean="0">
                <a:sym typeface="Wingdings" panose="05000000000000000000" pitchFamily="2" charset="2"/>
              </a:rPr>
              <a:t> </a:t>
            </a:r>
            <a:r>
              <a:rPr lang="en-GB" dirty="0">
                <a:sym typeface="Wingdings" panose="05000000000000000000" pitchFamily="2" charset="2"/>
              </a:rPr>
              <a:t>&gt;</a:t>
            </a:r>
            <a:r>
              <a:rPr lang="en-GB" dirty="0"/>
              <a:t> </a:t>
            </a:r>
            <a:r>
              <a:rPr lang="en-GB" dirty="0" smtClean="0"/>
              <a:t>outcome</a:t>
            </a:r>
            <a:endParaRPr lang="en-GB" dirty="0"/>
          </a:p>
          <a:p>
            <a:pPr marL="0" indent="0">
              <a:buNone/>
            </a:pPr>
            <a:endParaRPr lang="en-GB" dirty="0" smtClean="0"/>
          </a:p>
          <a:p>
            <a:pPr marL="0" indent="0">
              <a:buNone/>
            </a:pPr>
            <a:r>
              <a:rPr lang="en-GB" b="1" dirty="0" smtClean="0"/>
              <a:t>Formal testing for interaction !</a:t>
            </a:r>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64</a:t>
            </a:fld>
            <a:endParaRPr lang="de-DE"/>
          </a:p>
        </p:txBody>
      </p:sp>
    </p:spTree>
    <p:extLst>
      <p:ext uri="{BB962C8B-B14F-4D97-AF65-F5344CB8AC3E}">
        <p14:creationId xmlns:p14="http://schemas.microsoft.com/office/powerpoint/2010/main" val="2978791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Rectangle 8"/>
          <p:cNvSpPr>
            <a:spLocks noGrp="1" noChangeArrowheads="1"/>
          </p:cNvSpPr>
          <p:nvPr>
            <p:ph type="title"/>
          </p:nvPr>
        </p:nvSpPr>
        <p:spPr>
          <a:noFill/>
          <a:ln/>
        </p:spPr>
        <p:txBody>
          <a:bodyPr/>
          <a:lstStyle/>
          <a:p>
            <a:r>
              <a:rPr lang="de-DE"/>
              <a:t>Appendix (SMW-Artikel)</a:t>
            </a:r>
          </a:p>
        </p:txBody>
      </p:sp>
      <p:sp>
        <p:nvSpPr>
          <p:cNvPr id="4" name="Datumsplatzhalter 3"/>
          <p:cNvSpPr>
            <a:spLocks noGrp="1"/>
          </p:cNvSpPr>
          <p:nvPr>
            <p:ph type="dt" sz="half" idx="10"/>
          </p:nvPr>
        </p:nvSpPr>
        <p:spPr/>
        <p:txBody>
          <a:bodyPr/>
          <a:lstStyle/>
          <a:p>
            <a:fld id="{50B51264-0830-44F1-BB62-AC4E68F16F6C}" type="datetime1">
              <a:rPr lang="de-AT" smtClean="0"/>
              <a:pPr/>
              <a:t>21.03.2017</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35600513-1602-4693-9B78-543536525847}" type="slidenum">
              <a:rPr lang="de-DE" altLang="en-US"/>
              <a:pPr/>
              <a:t>7</a:t>
            </a:fld>
            <a:endParaRPr lang="de-DE" altLang="en-US"/>
          </a:p>
        </p:txBody>
      </p:sp>
      <p:pic>
        <p:nvPicPr>
          <p:cNvPr id="76807" name="Picture 7"/>
          <p:cNvPicPr>
            <a:picLocks noChangeAspect="1" noChangeArrowheads="1"/>
          </p:cNvPicPr>
          <p:nvPr/>
        </p:nvPicPr>
        <p:blipFill>
          <a:blip r:embed="rId3" cstate="print"/>
          <a:srcRect/>
          <a:stretch>
            <a:fillRect/>
          </a:stretch>
        </p:blipFill>
        <p:spPr bwMode="auto">
          <a:xfrm>
            <a:off x="539750" y="1412875"/>
            <a:ext cx="7776666" cy="3139736"/>
          </a:xfrm>
          <a:prstGeom prst="rect">
            <a:avLst/>
          </a:prstGeom>
          <a:noFill/>
          <a:ln w="9525">
            <a:noFill/>
            <a:miter lim="800000"/>
            <a:headEnd/>
            <a:tailEnd/>
          </a:ln>
          <a:effectLst/>
        </p:spPr>
      </p:pic>
    </p:spTree>
    <p:extLst>
      <p:ext uri="{BB962C8B-B14F-4D97-AF65-F5344CB8AC3E}">
        <p14:creationId xmlns:p14="http://schemas.microsoft.com/office/powerpoint/2010/main" val="1163156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A7607961-0308-4224-A04A-CA0FEEE0634B}" type="datetime1">
              <a:rPr lang="de-AT" smtClean="0"/>
              <a:pPr/>
              <a:t>21.03.2017</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A915DE72-73B6-47E6-B627-4454CD68C47D}" type="slidenum">
              <a:rPr lang="de-DE" altLang="en-US"/>
              <a:pPr/>
              <a:t>8</a:t>
            </a:fld>
            <a:endParaRPr lang="de-DE" altLang="en-US"/>
          </a:p>
        </p:txBody>
      </p:sp>
      <p:pic>
        <p:nvPicPr>
          <p:cNvPr id="107522" name="Picture 2"/>
          <p:cNvPicPr>
            <a:picLocks noChangeAspect="1" noChangeArrowheads="1"/>
          </p:cNvPicPr>
          <p:nvPr/>
        </p:nvPicPr>
        <p:blipFill>
          <a:blip r:embed="rId3" cstate="print"/>
          <a:srcRect/>
          <a:stretch>
            <a:fillRect/>
          </a:stretch>
        </p:blipFill>
        <p:spPr bwMode="auto">
          <a:xfrm>
            <a:off x="539750" y="620713"/>
            <a:ext cx="5688013" cy="5348287"/>
          </a:xfrm>
          <a:prstGeom prst="rect">
            <a:avLst/>
          </a:prstGeom>
          <a:noFill/>
          <a:ln w="9525">
            <a:noFill/>
            <a:miter lim="800000"/>
            <a:headEnd/>
            <a:tailEnd/>
          </a:ln>
          <a:effectLst/>
        </p:spPr>
      </p:pic>
    </p:spTree>
    <p:extLst>
      <p:ext uri="{BB962C8B-B14F-4D97-AF65-F5344CB8AC3E}">
        <p14:creationId xmlns:p14="http://schemas.microsoft.com/office/powerpoint/2010/main" val="19852205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31B882F3-05C9-4CBF-944A-BF6984B9476D}" type="datetime1">
              <a:rPr lang="de-AT" smtClean="0"/>
              <a:pPr/>
              <a:t>21.03.2017</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62B74351-C8CC-4634-8C2C-C21EE8674FB2}" type="slidenum">
              <a:rPr lang="de-DE" altLang="en-US"/>
              <a:pPr/>
              <a:t>9</a:t>
            </a:fld>
            <a:endParaRPr lang="de-DE" altLang="en-US"/>
          </a:p>
        </p:txBody>
      </p:sp>
      <p:pic>
        <p:nvPicPr>
          <p:cNvPr id="78854" name="Picture 6"/>
          <p:cNvPicPr>
            <a:picLocks noChangeAspect="1" noChangeArrowheads="1"/>
          </p:cNvPicPr>
          <p:nvPr/>
        </p:nvPicPr>
        <p:blipFill>
          <a:blip r:embed="rId3" cstate="print"/>
          <a:srcRect/>
          <a:stretch>
            <a:fillRect/>
          </a:stretch>
        </p:blipFill>
        <p:spPr bwMode="auto">
          <a:xfrm>
            <a:off x="468313" y="1524000"/>
            <a:ext cx="8207375" cy="3311525"/>
          </a:xfrm>
          <a:prstGeom prst="rect">
            <a:avLst/>
          </a:prstGeom>
          <a:noFill/>
          <a:ln w="9525">
            <a:noFill/>
            <a:miter lim="800000"/>
            <a:headEnd/>
            <a:tailEnd/>
          </a:ln>
          <a:effectLst/>
        </p:spPr>
      </p:pic>
    </p:spTree>
    <p:extLst>
      <p:ext uri="{BB962C8B-B14F-4D97-AF65-F5344CB8AC3E}">
        <p14:creationId xmlns:p14="http://schemas.microsoft.com/office/powerpoint/2010/main" val="1933738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Template_MSIG</Template>
  <TotalTime>0</TotalTime>
  <Words>2739</Words>
  <Application>Microsoft Office PowerPoint</Application>
  <PresentationFormat>Bildschirmpräsentation (4:3)</PresentationFormat>
  <Paragraphs>617</Paragraphs>
  <Slides>64</Slides>
  <Notes>34</Notes>
  <HiddenSlides>0</HiddenSlides>
  <MMClips>0</MMClips>
  <ScaleCrop>false</ScaleCrop>
  <HeadingPairs>
    <vt:vector size="6" baseType="variant">
      <vt:variant>
        <vt:lpstr>Design</vt:lpstr>
      </vt:variant>
      <vt:variant>
        <vt:i4>3</vt:i4>
      </vt:variant>
      <vt:variant>
        <vt:lpstr>Eingebettete OLE-Server</vt:lpstr>
      </vt:variant>
      <vt:variant>
        <vt:i4>2</vt:i4>
      </vt:variant>
      <vt:variant>
        <vt:lpstr>Folientitel</vt:lpstr>
      </vt:variant>
      <vt:variant>
        <vt:i4>64</vt:i4>
      </vt:variant>
    </vt:vector>
  </HeadingPairs>
  <TitlesOfParts>
    <vt:vector size="69" baseType="lpstr">
      <vt:lpstr>Template_MSIG</vt:lpstr>
      <vt:lpstr>DiscStat Lecture</vt:lpstr>
      <vt:lpstr>1_DiscStat Lecture</vt:lpstr>
      <vt:lpstr>Equation</vt:lpstr>
      <vt:lpstr>Formel</vt:lpstr>
      <vt:lpstr>Statistical analyses  in clinical trials</vt:lpstr>
      <vt:lpstr>Basic principles of statistical analyses in clinical trials</vt:lpstr>
      <vt:lpstr>Use of statistics in top journals</vt:lpstr>
      <vt:lpstr>PowerPoint-Präsentation</vt:lpstr>
      <vt:lpstr>Design and analysis</vt:lpstr>
      <vt:lpstr>Statistical errors in medical research </vt:lpstr>
      <vt:lpstr>Appendix (SMW-Artikel)</vt:lpstr>
      <vt:lpstr>PowerPoint-Präsentation</vt:lpstr>
      <vt:lpstr>PowerPoint-Präsentation</vt:lpstr>
      <vt:lpstr>PowerPoint-Präsentation</vt:lpstr>
      <vt:lpstr>PowerPoint-Präsentation</vt:lpstr>
      <vt:lpstr>Internet sources, software</vt:lpstr>
      <vt:lpstr>Literaturhinweise</vt:lpstr>
      <vt:lpstr>Studies</vt:lpstr>
      <vt:lpstr>TRILOGY</vt:lpstr>
      <vt:lpstr>TRILOGY</vt:lpstr>
      <vt:lpstr>FLAME</vt:lpstr>
      <vt:lpstr>Salford Study</vt:lpstr>
      <vt:lpstr>Transplant International study</vt:lpstr>
      <vt:lpstr>Consort statement, participant flow </vt:lpstr>
      <vt:lpstr>PowerPoint-Präsentation</vt:lpstr>
      <vt:lpstr>Formulating hypothesis  &amp; statistical tests</vt:lpstr>
      <vt:lpstr>Principles of statistical testing</vt:lpstr>
      <vt:lpstr>Example</vt:lpstr>
      <vt:lpstr>Type I versus Type II Error</vt:lpstr>
      <vt:lpstr>Common statistical tests</vt:lpstr>
      <vt:lpstr>Univariate statistical testing</vt:lpstr>
      <vt:lpstr>2008: 100 years Student`s t-test:  William Sealy Gosset </vt:lpstr>
      <vt:lpstr>T-test</vt:lpstr>
      <vt:lpstr>PowerPoint-Präsentation</vt:lpstr>
      <vt:lpstr>Analysis of Variance (ANOVA)</vt:lpstr>
      <vt:lpstr>Why Not Use Lots of t-Tests?</vt:lpstr>
      <vt:lpstr>Multiple testing</vt:lpstr>
      <vt:lpstr>Survival analysis (time-to-event data)</vt:lpstr>
      <vt:lpstr>Example</vt:lpstr>
      <vt:lpstr>Example</vt:lpstr>
      <vt:lpstr>Analysis of count data </vt:lpstr>
      <vt:lpstr>Sample size estimation</vt:lpstr>
      <vt:lpstr>Sample size estimation</vt:lpstr>
      <vt:lpstr>Sample size estimation</vt:lpstr>
      <vt:lpstr>Vergleich von Häufigkeiten zweier unverbundener Stichproben</vt:lpstr>
      <vt:lpstr>Vergleich von Mittelwerten zweier  unverbundener Stichproben</vt:lpstr>
      <vt:lpstr>Vergleich von Mittelwerten zweier  verbundener Stichproben</vt:lpstr>
      <vt:lpstr>Vergleich von Überlebenszeiten  zweier unverbundener Stichproben</vt:lpstr>
      <vt:lpstr>The multiple testing problem</vt:lpstr>
      <vt:lpstr>The multiple testing problem</vt:lpstr>
      <vt:lpstr>The multiple testing problem</vt:lpstr>
      <vt:lpstr>Controlling procedures </vt:lpstr>
      <vt:lpstr>The multiple testing problem</vt:lpstr>
      <vt:lpstr>The multiple testing problem</vt:lpstr>
      <vt:lpstr>Multiplicity issues in clinical trials</vt:lpstr>
      <vt:lpstr>Simple example for type I error adjusting in interim analyses </vt:lpstr>
      <vt:lpstr>Commonly used alpha spending procedures in interim analyses</vt:lpstr>
      <vt:lpstr>Subgroup analysis (forest plots)</vt:lpstr>
      <vt:lpstr>Subgroup analysis (forest plots)</vt:lpstr>
      <vt:lpstr>Multiple primary variables</vt:lpstr>
      <vt:lpstr>Multiple primary variables</vt:lpstr>
      <vt:lpstr>Multiplicity issues in clinical trials</vt:lpstr>
      <vt:lpstr>Multiplicity issues in clinical trials</vt:lpstr>
      <vt:lpstr>Multiplicity issues in clinical trials</vt:lpstr>
      <vt:lpstr>Multiplicity issues in clinical trials</vt:lpstr>
      <vt:lpstr>A pooled subgroup-analysis</vt:lpstr>
      <vt:lpstr>A pooled subgroup-analysis</vt:lpstr>
      <vt:lpstr>Effect Modification/Moderation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Statistics in Medical Research – A Comparison of The New England Journal of Medicine and Nature Medicine</dc:title>
  <dc:creator>alex</dc:creator>
  <cp:lastModifiedBy>Ulmer Hanno</cp:lastModifiedBy>
  <cp:revision>615</cp:revision>
  <dcterms:created xsi:type="dcterms:W3CDTF">2006-05-13T17:31:32Z</dcterms:created>
  <dcterms:modified xsi:type="dcterms:W3CDTF">2017-03-21T08:01:58Z</dcterms:modified>
</cp:coreProperties>
</file>