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0"/>
  </p:notesMasterIdLst>
  <p:handoutMasterIdLst>
    <p:handoutMasterId r:id="rId51"/>
  </p:handoutMasterIdLst>
  <p:sldIdLst>
    <p:sldId id="256" r:id="rId2"/>
    <p:sldId id="383" r:id="rId3"/>
    <p:sldId id="612" r:id="rId4"/>
    <p:sldId id="613" r:id="rId5"/>
    <p:sldId id="626" r:id="rId6"/>
    <p:sldId id="614" r:id="rId7"/>
    <p:sldId id="615" r:id="rId8"/>
    <p:sldId id="616" r:id="rId9"/>
    <p:sldId id="617" r:id="rId10"/>
    <p:sldId id="621" r:id="rId11"/>
    <p:sldId id="622" r:id="rId12"/>
    <p:sldId id="623" r:id="rId13"/>
    <p:sldId id="624" r:id="rId14"/>
    <p:sldId id="625" r:id="rId15"/>
    <p:sldId id="396" r:id="rId16"/>
    <p:sldId id="397" r:id="rId17"/>
    <p:sldId id="400" r:id="rId18"/>
    <p:sldId id="399" r:id="rId19"/>
    <p:sldId id="546" r:id="rId20"/>
    <p:sldId id="608" r:id="rId21"/>
    <p:sldId id="547" r:id="rId22"/>
    <p:sldId id="551" r:id="rId23"/>
    <p:sldId id="552" r:id="rId24"/>
    <p:sldId id="553" r:id="rId25"/>
    <p:sldId id="554" r:id="rId26"/>
    <p:sldId id="610" r:id="rId27"/>
    <p:sldId id="559" r:id="rId28"/>
    <p:sldId id="627" r:id="rId29"/>
    <p:sldId id="560" r:id="rId30"/>
    <p:sldId id="566" r:id="rId31"/>
    <p:sldId id="562" r:id="rId32"/>
    <p:sldId id="561" r:id="rId33"/>
    <p:sldId id="571" r:id="rId34"/>
    <p:sldId id="568" r:id="rId35"/>
    <p:sldId id="569" r:id="rId36"/>
    <p:sldId id="570" r:id="rId37"/>
    <p:sldId id="572" r:id="rId38"/>
    <p:sldId id="574" r:id="rId39"/>
    <p:sldId id="576" r:id="rId40"/>
    <p:sldId id="573" r:id="rId41"/>
    <p:sldId id="575" r:id="rId42"/>
    <p:sldId id="600" r:id="rId43"/>
    <p:sldId id="601" r:id="rId44"/>
    <p:sldId id="602" r:id="rId45"/>
    <p:sldId id="603" r:id="rId46"/>
    <p:sldId id="604" r:id="rId47"/>
    <p:sldId id="628" r:id="rId48"/>
    <p:sldId id="629" r:id="rId49"/>
  </p:sldIdLst>
  <p:sldSz cx="9144000" cy="6858000" type="screen4x3"/>
  <p:notesSz cx="6794500" cy="99822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94717" autoAdjust="0"/>
  </p:normalViewPr>
  <p:slideViewPr>
    <p:cSldViewPr>
      <p:cViewPr>
        <p:scale>
          <a:sx n="73" d="100"/>
          <a:sy n="73" d="100"/>
        </p:scale>
        <p:origin x="-1488" y="2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1" d="100"/>
        <a:sy n="71" d="100"/>
      </p:scale>
      <p:origin x="0" y="4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2227" name="Rectangle 3"/>
          <p:cNvSpPr>
            <a:spLocks noGrp="1" noChangeArrowheads="1"/>
          </p:cNvSpPr>
          <p:nvPr>
            <p:ph type="dt" sz="quarter" idx="1"/>
          </p:nvPr>
        </p:nvSpPr>
        <p:spPr bwMode="auto">
          <a:xfrm>
            <a:off x="384810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2228" name="Rectangle 4"/>
          <p:cNvSpPr>
            <a:spLocks noGrp="1" noChangeArrowheads="1"/>
          </p:cNvSpPr>
          <p:nvPr>
            <p:ph type="ftr" sz="quarter" idx="2"/>
          </p:nvPr>
        </p:nvSpPr>
        <p:spPr bwMode="auto">
          <a:xfrm>
            <a:off x="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2229" name="Rectangle 5"/>
          <p:cNvSpPr>
            <a:spLocks noGrp="1" noChangeArrowheads="1"/>
          </p:cNvSpPr>
          <p:nvPr>
            <p:ph type="sldNum" sz="quarter" idx="3"/>
          </p:nvPr>
        </p:nvSpPr>
        <p:spPr bwMode="auto">
          <a:xfrm>
            <a:off x="384810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00AF1D-984C-41E1-ABCD-32D24942A498}" type="slidenum">
              <a:rPr lang="de-DE"/>
              <a:pPr/>
              <a:t>‹Nr.›</a:t>
            </a:fld>
            <a:endParaRPr lang="de-DE"/>
          </a:p>
        </p:txBody>
      </p:sp>
    </p:spTree>
    <p:extLst>
      <p:ext uri="{BB962C8B-B14F-4D97-AF65-F5344CB8AC3E}">
        <p14:creationId xmlns:p14="http://schemas.microsoft.com/office/powerpoint/2010/main" val="321174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5059" name="Rectangle 3"/>
          <p:cNvSpPr>
            <a:spLocks noGrp="1" noChangeArrowheads="1"/>
          </p:cNvSpPr>
          <p:nvPr>
            <p:ph type="dt" idx="1"/>
          </p:nvPr>
        </p:nvSpPr>
        <p:spPr bwMode="auto">
          <a:xfrm>
            <a:off x="384810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5060" name="Rectangle 4"/>
          <p:cNvSpPr>
            <a:spLocks noGrp="1" noRot="1" noChangeAspect="1" noChangeArrowheads="1" noTextEdit="1"/>
          </p:cNvSpPr>
          <p:nvPr>
            <p:ph type="sldImg" idx="2"/>
          </p:nvPr>
        </p:nvSpPr>
        <p:spPr bwMode="auto">
          <a:xfrm>
            <a:off x="901700" y="749300"/>
            <a:ext cx="4991100" cy="3743325"/>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79450" y="4741863"/>
            <a:ext cx="5435600" cy="4491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5062" name="Rectangle 6"/>
          <p:cNvSpPr>
            <a:spLocks noGrp="1" noChangeArrowheads="1"/>
          </p:cNvSpPr>
          <p:nvPr>
            <p:ph type="ftr" sz="quarter" idx="4"/>
          </p:nvPr>
        </p:nvSpPr>
        <p:spPr bwMode="auto">
          <a:xfrm>
            <a:off x="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5063" name="Rectangle 7"/>
          <p:cNvSpPr>
            <a:spLocks noGrp="1" noChangeArrowheads="1"/>
          </p:cNvSpPr>
          <p:nvPr>
            <p:ph type="sldNum" sz="quarter" idx="5"/>
          </p:nvPr>
        </p:nvSpPr>
        <p:spPr bwMode="auto">
          <a:xfrm>
            <a:off x="384810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7E13CB-9724-48A8-8F93-6352444F5315}" type="slidenum">
              <a:rPr lang="de-DE"/>
              <a:pPr/>
              <a:t>‹Nr.›</a:t>
            </a:fld>
            <a:endParaRPr lang="de-DE"/>
          </a:p>
        </p:txBody>
      </p:sp>
    </p:spTree>
    <p:extLst>
      <p:ext uri="{BB962C8B-B14F-4D97-AF65-F5344CB8AC3E}">
        <p14:creationId xmlns:p14="http://schemas.microsoft.com/office/powerpoint/2010/main" val="38717730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D2D28-3C3A-485F-A047-B68F757A4B37}" type="slidenum">
              <a:rPr lang="de-DE"/>
              <a:pPr/>
              <a:t>1</a:t>
            </a:fld>
            <a:endParaRPr lang="de-DE"/>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3601C-9F6C-494B-AF2C-8F3189F13903}" type="slidenum">
              <a:rPr lang="de-DE"/>
              <a:pPr/>
              <a:t>19</a:t>
            </a:fld>
            <a:endParaRPr lang="de-DE"/>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26383274-DAC5-4FA9-A380-C6563CE8CC63}" type="slidenum">
              <a:rPr lang="de-AT" smtClean="0"/>
              <a:pPr/>
              <a:t>25</a:t>
            </a:fld>
            <a:endParaRPr lang="de-AT" smtClean="0"/>
          </a:p>
        </p:txBody>
      </p:sp>
      <p:sp>
        <p:nvSpPr>
          <p:cNvPr id="205827" name="Rectangle 2"/>
          <p:cNvSpPr>
            <a:spLocks noGrp="1" noRot="1" noChangeAspect="1" noChangeArrowheads="1" noTextEdit="1"/>
          </p:cNvSpPr>
          <p:nvPr>
            <p:ph type="sldImg"/>
          </p:nvPr>
        </p:nvSpPr>
        <p:spPr>
          <a:xfrm>
            <a:off x="903288" y="749300"/>
            <a:ext cx="4987925" cy="3741738"/>
          </a:xfrm>
          <a:ln/>
        </p:spPr>
      </p:sp>
      <p:sp>
        <p:nvSpPr>
          <p:cNvPr id="2058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A2CA-B736-432F-9467-0C937C017757}" type="slidenum">
              <a:rPr lang="de-DE"/>
              <a:pPr/>
              <a:t>3</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2BFD6-353F-420B-A59B-F9DB3868A19E}" type="slidenum">
              <a:rPr lang="de-AT"/>
              <a:pPr/>
              <a:t>26</a:t>
            </a:fld>
            <a:endParaRPr lang="de-AT"/>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3601C-9F6C-494B-AF2C-8F3189F13903}" type="slidenum">
              <a:rPr lang="de-DE"/>
              <a:pPr/>
              <a:t>27</a:t>
            </a:fld>
            <a:endParaRPr lang="de-DE"/>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7208F88-A703-4C4D-8ED1-406A0CD381D5}" type="slidenum">
              <a:rPr lang="de-DE" smtClean="0">
                <a:latin typeface="Arial" pitchFamily="34" charset="0"/>
              </a:rPr>
              <a:pPr/>
              <a:t>28</a:t>
            </a:fld>
            <a:endParaRPr lang="de-DE" smtClean="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8E66DD6D-F9A9-4405-93F3-4AF11D234077}" type="slidenum">
              <a:rPr lang="de-AT" smtClean="0"/>
              <a:pPr/>
              <a:t>31</a:t>
            </a:fld>
            <a:endParaRPr lang="de-AT" smtClean="0"/>
          </a:p>
        </p:txBody>
      </p:sp>
      <p:sp>
        <p:nvSpPr>
          <p:cNvPr id="187395" name="Rectangle 2"/>
          <p:cNvSpPr>
            <a:spLocks noGrp="1" noRot="1" noChangeAspect="1" noChangeArrowheads="1" noTextEdit="1"/>
          </p:cNvSpPr>
          <p:nvPr>
            <p:ph type="sldImg"/>
          </p:nvPr>
        </p:nvSpPr>
        <p:spPr>
          <a:xfrm>
            <a:off x="903288" y="749300"/>
            <a:ext cx="4987925" cy="3741738"/>
          </a:xfrm>
          <a:ln/>
        </p:spPr>
      </p:sp>
      <p:sp>
        <p:nvSpPr>
          <p:cNvPr id="1873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E38335ED-FF0B-47F1-A582-D9F7035C0A95}" type="slidenum">
              <a:rPr lang="de-AT" smtClean="0"/>
              <a:pPr/>
              <a:t>32</a:t>
            </a:fld>
            <a:endParaRPr lang="de-AT" smtClean="0"/>
          </a:p>
        </p:txBody>
      </p:sp>
      <p:sp>
        <p:nvSpPr>
          <p:cNvPr id="188419" name="Rectangle 2"/>
          <p:cNvSpPr>
            <a:spLocks noGrp="1" noRot="1" noChangeAspect="1" noChangeArrowheads="1" noTextEdit="1"/>
          </p:cNvSpPr>
          <p:nvPr>
            <p:ph type="sldImg"/>
          </p:nvPr>
        </p:nvSpPr>
        <p:spPr>
          <a:xfrm>
            <a:off x="903288" y="749300"/>
            <a:ext cx="4987925" cy="3741738"/>
          </a:xfrm>
          <a:ln/>
        </p:spPr>
      </p:sp>
      <p:sp>
        <p:nvSpPr>
          <p:cNvPr id="1884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77A5B1F4-6213-46D9-9FF1-C67877C6DC86}" type="slidenum">
              <a:rPr lang="de-AT" smtClean="0"/>
              <a:pPr/>
              <a:t>33</a:t>
            </a:fld>
            <a:endParaRPr lang="de-AT" smtClean="0"/>
          </a:p>
        </p:txBody>
      </p:sp>
      <p:sp>
        <p:nvSpPr>
          <p:cNvPr id="193539" name="Rectangle 2"/>
          <p:cNvSpPr>
            <a:spLocks noGrp="1" noRot="1" noChangeAspect="1" noChangeArrowheads="1" noTextEdit="1"/>
          </p:cNvSpPr>
          <p:nvPr>
            <p:ph type="sldImg"/>
          </p:nvPr>
        </p:nvSpPr>
        <p:spPr>
          <a:xfrm>
            <a:off x="903288" y="749300"/>
            <a:ext cx="4987925" cy="3741738"/>
          </a:xfrm>
          <a:ln/>
        </p:spPr>
      </p:sp>
      <p:sp>
        <p:nvSpPr>
          <p:cNvPr id="1935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6C867D54-ACD8-4221-B2D4-0B3CCA4AF14C}" type="slidenum">
              <a:rPr lang="de-AT" smtClean="0"/>
              <a:pPr/>
              <a:t>35</a:t>
            </a:fld>
            <a:endParaRPr lang="de-AT" smtClean="0"/>
          </a:p>
        </p:txBody>
      </p:sp>
      <p:sp>
        <p:nvSpPr>
          <p:cNvPr id="189443" name="Rectangle 2"/>
          <p:cNvSpPr>
            <a:spLocks noGrp="1" noRot="1" noChangeAspect="1" noChangeArrowheads="1" noTextEdit="1"/>
          </p:cNvSpPr>
          <p:nvPr>
            <p:ph type="sldImg"/>
          </p:nvPr>
        </p:nvSpPr>
        <p:spPr>
          <a:xfrm>
            <a:off x="903288" y="749300"/>
            <a:ext cx="4987925" cy="3741738"/>
          </a:xfrm>
          <a:ln/>
        </p:spPr>
      </p:sp>
      <p:sp>
        <p:nvSpPr>
          <p:cNvPr id="1894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576E09D-6ECD-4DB9-B498-8D5F4F26961F}" type="slidenum">
              <a:rPr lang="de-AT" smtClean="0"/>
              <a:pPr/>
              <a:t>36</a:t>
            </a:fld>
            <a:endParaRPr lang="de-AT" smtClean="0"/>
          </a:p>
        </p:txBody>
      </p:sp>
      <p:sp>
        <p:nvSpPr>
          <p:cNvPr id="190467" name="Rectangle 2"/>
          <p:cNvSpPr>
            <a:spLocks noGrp="1" noRot="1" noChangeAspect="1" noChangeArrowheads="1" noTextEdit="1"/>
          </p:cNvSpPr>
          <p:nvPr>
            <p:ph type="sldImg"/>
          </p:nvPr>
        </p:nvSpPr>
        <p:spPr>
          <a:xfrm>
            <a:off x="903288" y="749300"/>
            <a:ext cx="4987925" cy="3741738"/>
          </a:xfrm>
          <a:ln/>
        </p:spPr>
      </p:sp>
      <p:sp>
        <p:nvSpPr>
          <p:cNvPr id="1904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1E8F8A96-E73F-4963-AE82-3EA02408025F}" type="slidenum">
              <a:rPr lang="de-AT" smtClean="0"/>
              <a:pPr/>
              <a:t>37</a:t>
            </a:fld>
            <a:endParaRPr lang="de-AT" smtClean="0"/>
          </a:p>
        </p:txBody>
      </p:sp>
      <p:sp>
        <p:nvSpPr>
          <p:cNvPr id="191491" name="Rectangle 2"/>
          <p:cNvSpPr>
            <a:spLocks noGrp="1" noRot="1" noChangeAspect="1" noChangeArrowheads="1" noTextEdit="1"/>
          </p:cNvSpPr>
          <p:nvPr>
            <p:ph type="sldImg"/>
          </p:nvPr>
        </p:nvSpPr>
        <p:spPr>
          <a:xfrm>
            <a:off x="903288" y="749300"/>
            <a:ext cx="4987925" cy="3741738"/>
          </a:xfrm>
          <a:ln/>
        </p:spPr>
      </p:sp>
      <p:sp>
        <p:nvSpPr>
          <p:cNvPr id="1914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2BFA6-A7F9-47D3-9143-F928479CE45D}" type="slidenum">
              <a:rPr lang="de-DE"/>
              <a:pPr/>
              <a:t>38</a:t>
            </a:fld>
            <a:endParaRPr lang="de-DE"/>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A2CA-B736-432F-9467-0C937C017757}" type="slidenum">
              <a:rPr lang="de-DE"/>
              <a:pPr/>
              <a:t>4</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0B93D652-898A-49CD-AF7E-34994891FE85}" type="slidenum">
              <a:rPr lang="de-AT" smtClean="0"/>
              <a:pPr/>
              <a:t>39</a:t>
            </a:fld>
            <a:endParaRPr lang="de-AT" smtClean="0"/>
          </a:p>
        </p:txBody>
      </p:sp>
      <p:sp>
        <p:nvSpPr>
          <p:cNvPr id="197635" name="Rectangle 2"/>
          <p:cNvSpPr>
            <a:spLocks noGrp="1" noRot="1" noChangeAspect="1" noChangeArrowheads="1" noTextEdit="1"/>
          </p:cNvSpPr>
          <p:nvPr>
            <p:ph type="sldImg"/>
          </p:nvPr>
        </p:nvSpPr>
        <p:spPr>
          <a:xfrm>
            <a:off x="903288" y="749300"/>
            <a:ext cx="4987925" cy="3741738"/>
          </a:xfrm>
          <a:ln/>
        </p:spPr>
      </p:sp>
      <p:sp>
        <p:nvSpPr>
          <p:cNvPr id="1976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BC4F6E58-D242-4BEC-B205-F7FED76023B4}" type="slidenum">
              <a:rPr lang="de-AT" smtClean="0"/>
              <a:pPr/>
              <a:t>40</a:t>
            </a:fld>
            <a:endParaRPr lang="de-AT" smtClean="0"/>
          </a:p>
        </p:txBody>
      </p:sp>
      <p:sp>
        <p:nvSpPr>
          <p:cNvPr id="194563" name="Rectangle 2"/>
          <p:cNvSpPr>
            <a:spLocks noGrp="1" noRot="1" noChangeAspect="1" noChangeArrowheads="1" noTextEdit="1"/>
          </p:cNvSpPr>
          <p:nvPr>
            <p:ph type="sldImg"/>
          </p:nvPr>
        </p:nvSpPr>
        <p:spPr>
          <a:xfrm>
            <a:off x="903288" y="749300"/>
            <a:ext cx="4987925" cy="3741738"/>
          </a:xfrm>
          <a:ln/>
        </p:spPr>
      </p:sp>
      <p:sp>
        <p:nvSpPr>
          <p:cNvPr id="1945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4AF53-5BC7-4657-8291-F49AE0337C3B}" type="slidenum">
              <a:rPr lang="de-DE"/>
              <a:pPr/>
              <a:t>41</a:t>
            </a:fld>
            <a:endParaRPr lang="de-DE"/>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Rectangle 7"/>
          <p:cNvSpPr>
            <a:spLocks noGrp="1" noChangeArrowheads="1"/>
          </p:cNvSpPr>
          <p:nvPr>
            <p:ph type="sldNum" sz="quarter" idx="5"/>
          </p:nvPr>
        </p:nvSpPr>
        <p:spPr>
          <a:noFill/>
        </p:spPr>
        <p:txBody>
          <a:bodyPr/>
          <a:lstStyle/>
          <a:p>
            <a:fld id="{22DB869D-237C-47CB-B2F8-A8E62DE245ED}" type="slidenum">
              <a:rPr lang="de-DE" smtClean="0">
                <a:latin typeface="Arial" pitchFamily="34" charset="0"/>
              </a:rPr>
              <a:pPr/>
              <a:t>42</a:t>
            </a:fld>
            <a:endParaRPr lang="de-DE" smtClean="0">
              <a:latin typeface="Arial" pitchFamily="34" charset="0"/>
            </a:endParaRPr>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E39AC-E73C-46AB-8E80-CA22535F15F7}" type="slidenum">
              <a:rPr lang="de-DE"/>
              <a:pPr/>
              <a:t>47</a:t>
            </a:fld>
            <a:endParaRPr lang="de-DE"/>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679771" y="4742508"/>
            <a:ext cx="5434960" cy="4490707"/>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E39AC-E73C-46AB-8E80-CA22535F15F7}" type="slidenum">
              <a:rPr lang="de-DE"/>
              <a:pPr/>
              <a:t>48</a:t>
            </a:fld>
            <a:endParaRPr lang="de-DE"/>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679771" y="4742508"/>
            <a:ext cx="5434960" cy="449070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7208F88-A703-4C4D-8ED1-406A0CD381D5}" type="slidenum">
              <a:rPr lang="de-DE" smtClean="0">
                <a:latin typeface="Arial" pitchFamily="34" charset="0"/>
              </a:rPr>
              <a:pPr/>
              <a:t>6</a:t>
            </a:fld>
            <a:endParaRPr lang="de-DE" smtClean="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6A9C0-BCF3-4F08-A8AA-11E2AE5E6BDD}" type="slidenum">
              <a:rPr lang="de-DE"/>
              <a:pPr/>
              <a:t>7</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09629-083D-4115-BE52-625D8C0364DC}" type="slidenum">
              <a:rPr lang="de-DE"/>
              <a:pPr/>
              <a:t>8</a:t>
            </a:fld>
            <a:endParaRPr lang="de-DE"/>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EB93A-64E5-426A-AF85-2F91C5DA9157}" type="slidenum">
              <a:rPr lang="de-DE"/>
              <a:pPr/>
              <a:t>9</a:t>
            </a:fld>
            <a:endParaRPr lang="de-DE"/>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679771" y="4742508"/>
            <a:ext cx="5434960" cy="4490707"/>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260DB848-23E2-4CAD-B5CD-8F6753B40006}" type="datetime1">
              <a:rPr lang="de-AT" smtClean="0"/>
              <a:pPr/>
              <a:t>09.02.2017</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fld id="{6C30CD7A-BA10-4B84-A201-1D61352CF74D}" type="slidenum">
              <a:rPr lang="de-DE" altLang="en-US" smtClean="0"/>
              <a:pPr/>
              <a:t>‹Nr.›</a:t>
            </a:fld>
            <a:endParaRPr lang="de-DE" altLang="en-US"/>
          </a:p>
        </p:txBody>
      </p:sp>
      <p:cxnSp>
        <p:nvCxnSpPr>
          <p:cNvPr id="9" name="Gerade Verbindung 8"/>
          <p:cNvCxnSpPr/>
          <p:nvPr/>
        </p:nvCxnSpPr>
        <p:spPr>
          <a:xfrm>
            <a:off x="714348" y="3571876"/>
            <a:ext cx="7715304"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pic>
        <p:nvPicPr>
          <p:cNvPr id="1026" name="Picture 2" descr="logo_4c"/>
          <p:cNvPicPr>
            <a:picLocks noChangeAspect="1" noChangeArrowheads="1"/>
          </p:cNvPicPr>
          <p:nvPr/>
        </p:nvPicPr>
        <p:blipFill>
          <a:blip r:embed="rId2" cstate="print"/>
          <a:srcRect/>
          <a:stretch>
            <a:fillRect/>
          </a:stretch>
        </p:blipFill>
        <p:spPr bwMode="auto">
          <a:xfrm>
            <a:off x="5377358" y="1357298"/>
            <a:ext cx="3188805" cy="2165355"/>
          </a:xfrm>
          <a:prstGeom prst="rect">
            <a:avLst/>
          </a:prstGeom>
          <a:noFill/>
          <a:ln w="9525">
            <a:noFill/>
            <a:miter lim="800000"/>
            <a:headEnd/>
            <a:tailEnd/>
          </a:ln>
        </p:spPr>
      </p:pic>
      <p:cxnSp>
        <p:nvCxnSpPr>
          <p:cNvPr id="10" name="Gerade Verbindung 9"/>
          <p:cNvCxnSpPr/>
          <p:nvPr/>
        </p:nvCxnSpPr>
        <p:spPr>
          <a:xfrm>
            <a:off x="642910" y="5429264"/>
            <a:ext cx="7715304"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186502" cy="1143000"/>
          </a:xfrm>
        </p:spPr>
        <p:txBody>
          <a:bodyPr>
            <a:normAutofit/>
          </a:bodyPr>
          <a:lstStyle>
            <a:lvl1pPr algn="l">
              <a:defRPr sz="3200">
                <a:solidFill>
                  <a:srgbClr val="4F81BD"/>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pPr/>
              <a:t>09.02.2017</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‹Nr.›</a:t>
            </a:fld>
            <a:endParaRPr lang="de-DE" altLang="en-US"/>
          </a:p>
        </p:txBody>
      </p:sp>
      <p:pic>
        <p:nvPicPr>
          <p:cNvPr id="2050" name="Picture 2" descr="logo_4c"/>
          <p:cNvPicPr>
            <a:picLocks noChangeAspect="1" noChangeArrowheads="1"/>
          </p:cNvPicPr>
          <p:nvPr/>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9" name="Gerade Verbindung 8"/>
          <p:cNvCxnSpPr/>
          <p:nvPr/>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7197AA24-A546-4220-830B-0727B150A643}" type="datetime1">
              <a:rPr lang="de-AT" smtClean="0"/>
              <a:pPr/>
              <a:t>09.02.2017</a:t>
            </a:fld>
            <a:endParaRPr lang="de-DE" altLang="en-US"/>
          </a:p>
        </p:txBody>
      </p:sp>
      <p:sp>
        <p:nvSpPr>
          <p:cNvPr id="6" name="Fußzeilenplatzhalter 5"/>
          <p:cNvSpPr>
            <a:spLocks noGrp="1"/>
          </p:cNvSpPr>
          <p:nvPr>
            <p:ph type="ftr" sz="quarter" idx="11"/>
          </p:nvPr>
        </p:nvSpPr>
        <p:spPr/>
        <p:txBody>
          <a:bodyPr/>
          <a:lstStyle/>
          <a:p>
            <a:r>
              <a:rPr lang="de-DE" altLang="en-US" smtClean="0"/>
              <a:t>hanno.ulmer@i-med.ac.at</a:t>
            </a:r>
            <a:endParaRPr lang="de-DE" altLang="en-US"/>
          </a:p>
        </p:txBody>
      </p:sp>
      <p:sp>
        <p:nvSpPr>
          <p:cNvPr id="7" name="Foliennummernplatzhalter 6"/>
          <p:cNvSpPr>
            <a:spLocks noGrp="1"/>
          </p:cNvSpPr>
          <p:nvPr>
            <p:ph type="sldNum" sz="quarter" idx="12"/>
          </p:nvPr>
        </p:nvSpPr>
        <p:spPr/>
        <p:txBody>
          <a:bodyPr/>
          <a:lstStyle/>
          <a:p>
            <a:r>
              <a:rPr lang="de-DE" altLang="en-US" smtClean="0"/>
              <a:t>Seite </a:t>
            </a:r>
            <a:fld id="{C4E3EE93-887C-4FD7-8049-BDB2035FF5F2}" type="slidenum">
              <a:rPr lang="de-DE" altLang="en-US" smtClean="0"/>
              <a:pPr/>
              <a:t>‹Nr.›</a:t>
            </a:fld>
            <a:endParaRPr lang="de-DE" altLang="en-US"/>
          </a:p>
        </p:txBody>
      </p:sp>
      <p:pic>
        <p:nvPicPr>
          <p:cNvPr id="8" name="Picture 2" descr="logo_4c"/>
          <p:cNvPicPr>
            <a:picLocks noChangeAspect="1" noChangeArrowheads="1"/>
          </p:cNvPicPr>
          <p:nvPr/>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9" name="Gerade Verbindung 8"/>
          <p:cNvCxnSpPr/>
          <p:nvPr/>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09.02.2017</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‹Nr.›</a:t>
            </a:fld>
            <a:endParaRPr lang="de-DE" altLang="en-US"/>
          </a:p>
        </p:txBody>
      </p:sp>
      <p:pic>
        <p:nvPicPr>
          <p:cNvPr id="6" name="Picture 2" descr="logo_4c"/>
          <p:cNvPicPr>
            <a:picLocks noChangeAspect="1" noChangeArrowheads="1"/>
          </p:cNvPicPr>
          <p:nvPr/>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7" name="Gerade Verbindung 6"/>
          <p:cNvCxnSpPr/>
          <p:nvPr/>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23AEA0B-995C-418D-8FBD-A414591A3DD7}" type="datetime1">
              <a:rPr lang="de-AT" smtClean="0"/>
              <a:pPr/>
              <a:t>09.02.2017</a:t>
            </a:fld>
            <a:endParaRPr lang="de-DE" altLang="en-US"/>
          </a:p>
        </p:txBody>
      </p:sp>
      <p:sp>
        <p:nvSpPr>
          <p:cNvPr id="3" name="Fußzeilenplatzhalter 2"/>
          <p:cNvSpPr>
            <a:spLocks noGrp="1"/>
          </p:cNvSpPr>
          <p:nvPr>
            <p:ph type="ftr" sz="quarter" idx="11"/>
          </p:nvPr>
        </p:nvSpPr>
        <p:spPr/>
        <p:txBody>
          <a:bodyPr/>
          <a:lstStyle/>
          <a:p>
            <a:r>
              <a:rPr lang="de-DE" altLang="en-US" smtClean="0"/>
              <a:t>hanno.ulmer@i-med.ac.at</a:t>
            </a:r>
            <a:endParaRPr lang="de-DE" altLang="en-US"/>
          </a:p>
        </p:txBody>
      </p:sp>
      <p:sp>
        <p:nvSpPr>
          <p:cNvPr id="4" name="Foliennummernplatzhalter 3"/>
          <p:cNvSpPr>
            <a:spLocks noGrp="1"/>
          </p:cNvSpPr>
          <p:nvPr>
            <p:ph type="sldNum" sz="quarter" idx="12"/>
          </p:nvPr>
        </p:nvSpPr>
        <p:spPr/>
        <p:txBody>
          <a:bodyPr/>
          <a:lstStyle/>
          <a:p>
            <a:r>
              <a:rPr lang="de-DE" altLang="en-US" smtClean="0"/>
              <a:t>Seite </a:t>
            </a:r>
            <a:fld id="{868A1E8A-DB60-4AF5-B189-6B5C31AFD598}" type="slidenum">
              <a:rPr lang="de-DE" altLang="en-US" smtClean="0"/>
              <a:pPr/>
              <a:t>‹Nr.›</a:t>
            </a:fld>
            <a:endParaRPr lang="de-DE"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787400" y="457200"/>
            <a:ext cx="7570788" cy="1371600"/>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457200" y="1981200"/>
            <a:ext cx="8229600" cy="3886200"/>
          </a:xfrm>
        </p:spPr>
        <p:txBody>
          <a:bodyPr/>
          <a:lstStyle/>
          <a:p>
            <a:endParaRPr lang="en-US"/>
          </a:p>
        </p:txBody>
      </p:sp>
      <p:sp>
        <p:nvSpPr>
          <p:cNvPr id="4" name="Fußzeilenplatzhalter 3"/>
          <p:cNvSpPr>
            <a:spLocks noGrp="1"/>
          </p:cNvSpPr>
          <p:nvPr>
            <p:ph type="ftr" sz="quarter" idx="10"/>
          </p:nvPr>
        </p:nvSpPr>
        <p:spPr>
          <a:xfrm>
            <a:off x="3124200" y="6248400"/>
            <a:ext cx="2895600" cy="457200"/>
          </a:xfrm>
        </p:spPr>
        <p:txBody>
          <a:bodyPr/>
          <a:lstStyle>
            <a:lvl1pPr>
              <a:defRPr/>
            </a:lvl1pPr>
          </a:lstStyle>
          <a:p>
            <a:r>
              <a:rPr lang="de-DE"/>
              <a:t>Praktikum EBM</a:t>
            </a:r>
          </a:p>
        </p:txBody>
      </p:sp>
      <p:sp>
        <p:nvSpPr>
          <p:cNvPr id="5" name="Foliennummernplatzhalter 4"/>
          <p:cNvSpPr>
            <a:spLocks noGrp="1"/>
          </p:cNvSpPr>
          <p:nvPr>
            <p:ph type="sldNum" sz="quarter" idx="11"/>
          </p:nvPr>
        </p:nvSpPr>
        <p:spPr>
          <a:xfrm>
            <a:off x="6553200" y="6248400"/>
            <a:ext cx="2133600" cy="457200"/>
          </a:xfrm>
        </p:spPr>
        <p:txBody>
          <a:bodyPr/>
          <a:lstStyle>
            <a:lvl1pPr>
              <a:defRPr/>
            </a:lvl1pPr>
          </a:lstStyle>
          <a:p>
            <a:fld id="{AC2ED970-F8C4-4342-A3F2-130331781680}" type="slidenum">
              <a:rPr lang="de-DE"/>
              <a:pPr/>
              <a:t>‹Nr.›</a:t>
            </a:fld>
            <a:endParaRPr lang="de-DE"/>
          </a:p>
        </p:txBody>
      </p:sp>
      <p:sp>
        <p:nvSpPr>
          <p:cNvPr id="6" name="Datumsplatzhalter 5"/>
          <p:cNvSpPr>
            <a:spLocks noGrp="1"/>
          </p:cNvSpPr>
          <p:nvPr>
            <p:ph type="dt" sz="half" idx="12"/>
          </p:nvPr>
        </p:nvSpPr>
        <p:spPr>
          <a:xfrm>
            <a:off x="457200" y="6245225"/>
            <a:ext cx="2133600" cy="476250"/>
          </a:xfrm>
        </p:spPr>
        <p:txBody>
          <a:bodyPr/>
          <a:lstStyle>
            <a:lvl1pPr>
              <a:defRPr/>
            </a:lvl1pPr>
          </a:lstStyle>
          <a:p>
            <a:fld id="{A99ECD73-695B-4A5E-AA5D-51AB5F480C00}" type="datetime1">
              <a:rPr lang="de-DE"/>
              <a:pPr/>
              <a:t>09.02.2017</a:t>
            </a:fld>
            <a:endParaRPr lang="de-DE"/>
          </a:p>
        </p:txBody>
      </p:sp>
    </p:spTree>
    <p:extLst>
      <p:ext uri="{BB962C8B-B14F-4D97-AF65-F5344CB8AC3E}">
        <p14:creationId xmlns:p14="http://schemas.microsoft.com/office/powerpoint/2010/main" val="2947754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8BE37-A6B4-4AA2-9FA8-A1365D73CC40}" type="datetime1">
              <a:rPr lang="de-AT" smtClean="0"/>
              <a:pPr/>
              <a:t>09.02.2017</a:t>
            </a:fld>
            <a:endParaRPr lang="de-DE" alt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ltLang="en-US" smtClean="0"/>
              <a:t>hanno.ulmer@i-med.ac.at</a:t>
            </a:r>
            <a:endParaRPr lang="de-DE" alt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ltLang="en-US" smtClean="0"/>
              <a:t>Seite </a:t>
            </a:r>
            <a:fld id="{B7FB2C29-9651-485E-BCB4-E404F19011D2}" type="slidenum">
              <a:rPr lang="de-DE" altLang="en-US" smtClean="0"/>
              <a:pPr/>
              <a:t>‹Nr.›</a:t>
            </a:fld>
            <a:endParaRPr lang="de-DE"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nno.ulmer@i-med.ac.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tmf-ev.de/Produkte/SOP.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undesaerztekammer.de/" TargetMode="External"/><Relationship Id="rId2" Type="http://schemas.openxmlformats.org/officeDocument/2006/relationships/hyperlink" Target="http://www.wma.n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onsort-statement.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rafstat.de/" TargetMode="External"/><Relationship Id="rId7" Type="http://schemas.openxmlformats.org/officeDocument/2006/relationships/hyperlink" Target="http://www.cdis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roject-redcap.org/" TargetMode="External"/><Relationship Id="rId5" Type="http://schemas.openxmlformats.org/officeDocument/2006/relationships/hyperlink" Target="http://www.limesurvey.org/" TargetMode="External"/><Relationship Id="rId4" Type="http://schemas.openxmlformats.org/officeDocument/2006/relationships/hyperlink" Target="https://www.soscisurvey.d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524000"/>
            <a:ext cx="7905750" cy="2120900"/>
          </a:xfrm>
        </p:spPr>
        <p:txBody>
          <a:bodyPr>
            <a:normAutofit fontScale="90000"/>
          </a:bodyPr>
          <a:lstStyle/>
          <a:p>
            <a:pPr algn="l"/>
            <a:r>
              <a:rPr lang="de-DE" dirty="0" smtClean="0"/>
              <a:t/>
            </a:r>
            <a:br>
              <a:rPr lang="de-DE" dirty="0" smtClean="0"/>
            </a:br>
            <a:r>
              <a:rPr lang="de-DE" dirty="0" smtClean="0"/>
              <a:t>Klinische Trials und </a:t>
            </a:r>
            <a:br>
              <a:rPr lang="de-DE" dirty="0" smtClean="0"/>
            </a:br>
            <a:r>
              <a:rPr lang="de-DE" dirty="0" smtClean="0"/>
              <a:t>klinischer Alltag</a:t>
            </a:r>
            <a:br>
              <a:rPr lang="de-DE" dirty="0" smtClean="0"/>
            </a:br>
            <a:r>
              <a:rPr lang="de-DE" sz="4000" b="1" i="1" dirty="0" smtClean="0"/>
              <a:t> </a:t>
            </a:r>
            <a:br>
              <a:rPr lang="de-DE" sz="4000" b="1" i="1" dirty="0" smtClean="0"/>
            </a:br>
            <a:endParaRPr lang="de-DE" sz="2000" b="1" i="1" dirty="0"/>
          </a:p>
        </p:txBody>
      </p:sp>
      <p:sp>
        <p:nvSpPr>
          <p:cNvPr id="8" name="Rectangle 3"/>
          <p:cNvSpPr>
            <a:spLocks noGrp="1" noChangeArrowheads="1"/>
          </p:cNvSpPr>
          <p:nvPr>
            <p:ph type="subTitle" idx="1"/>
          </p:nvPr>
        </p:nvSpPr>
        <p:spPr>
          <a:xfrm>
            <a:off x="1339850" y="5589240"/>
            <a:ext cx="6400800" cy="985664"/>
          </a:xfrm>
        </p:spPr>
        <p:txBody>
          <a:bodyPr>
            <a:normAutofit/>
          </a:bodyPr>
          <a:lstStyle/>
          <a:p>
            <a:pPr algn="ctr"/>
            <a:r>
              <a:rPr lang="de-DE" sz="2000" dirty="0" smtClean="0"/>
              <a:t>Department </a:t>
            </a:r>
            <a:r>
              <a:rPr lang="de-DE" sz="2000" dirty="0"/>
              <a:t>für Medizinische Statistik, Informatik und Gesundheitsökonomie, Medizinische Universität Innsbruck</a:t>
            </a:r>
          </a:p>
          <a:p>
            <a:endParaRPr lang="de-DE" sz="2400" dirty="0"/>
          </a:p>
          <a:p>
            <a:pPr algn="ctr"/>
            <a:endParaRPr lang="de-DE" sz="2400" dirty="0"/>
          </a:p>
        </p:txBody>
      </p:sp>
      <p:sp>
        <p:nvSpPr>
          <p:cNvPr id="9" name="Rectangle 3"/>
          <p:cNvSpPr txBox="1">
            <a:spLocks noChangeArrowheads="1"/>
          </p:cNvSpPr>
          <p:nvPr/>
        </p:nvSpPr>
        <p:spPr>
          <a:xfrm>
            <a:off x="1339850" y="4077072"/>
            <a:ext cx="6553200" cy="10073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000" dirty="0" err="1" smtClean="0"/>
              <a:t>ao</a:t>
            </a:r>
            <a:r>
              <a:rPr lang="de-DE" sz="2000" dirty="0" smtClean="0"/>
              <a:t>. Univ.-Prof. Dr. Hanno Ulmer</a:t>
            </a:r>
          </a:p>
          <a:p>
            <a:r>
              <a:rPr lang="de-AT" sz="1600" i="1" dirty="0" smtClean="0">
                <a:hlinkClick r:id="rId3"/>
              </a:rPr>
              <a:t>hanno.ulmer@i-med.ac.at</a:t>
            </a:r>
            <a:endParaRPr lang="de-DE" sz="1600" i="1" dirty="0" smtClean="0"/>
          </a:p>
          <a:p>
            <a:endParaRPr lang="de-DE" sz="2000" dirty="0" smtClean="0"/>
          </a:p>
          <a:p>
            <a:endParaRPr lang="de-DE" sz="2400" dirty="0" smtClean="0"/>
          </a:p>
          <a:p>
            <a:endParaRPr lang="de-D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smtClean="0">
                <a:latin typeface="Calibri" pitchFamily="34" charset="0"/>
              </a:rPr>
              <a:t>Medizinproduktestudie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10</a:t>
            </a:fld>
            <a:endParaRPr lang="de-AT">
              <a:latin typeface="+mj-lt"/>
            </a:endParaRPr>
          </a:p>
        </p:txBody>
      </p:sp>
      <p:pic>
        <p:nvPicPr>
          <p:cNvPr id="848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39980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822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smtClean="0">
                <a:latin typeface="Calibri" pitchFamily="34" charset="0"/>
              </a:rPr>
              <a:t>Medizinproduktestudie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11</a:t>
            </a:fld>
            <a:endParaRPr lang="de-AT">
              <a:latin typeface="+mj-lt"/>
            </a:endParaRPr>
          </a:p>
        </p:txBody>
      </p:sp>
      <p:pic>
        <p:nvPicPr>
          <p:cNvPr id="849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16" y="1556792"/>
            <a:ext cx="882723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17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smtClean="0">
                <a:latin typeface="Calibri" pitchFamily="34" charset="0"/>
              </a:rPr>
              <a:t>Medizinproduktestudie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12</a:t>
            </a:fld>
            <a:endParaRPr lang="de-AT">
              <a:latin typeface="+mj-lt"/>
            </a:endParaRPr>
          </a:p>
        </p:txBody>
      </p:sp>
      <p:pic>
        <p:nvPicPr>
          <p:cNvPr id="85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65" y="1844824"/>
            <a:ext cx="8572845" cy="420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995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smtClean="0">
                <a:latin typeface="Calibri" pitchFamily="34" charset="0"/>
              </a:rPr>
              <a:t>Medizinproduktestudie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13</a:t>
            </a:fld>
            <a:endParaRPr lang="de-AT">
              <a:latin typeface="+mj-lt"/>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690014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793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smtClean="0">
                <a:latin typeface="Calibri" pitchFamily="34" charset="0"/>
              </a:rPr>
              <a:t>Medizinproduktestudie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14</a:t>
            </a:fld>
            <a:endParaRPr lang="de-AT">
              <a:latin typeface="+mj-lt"/>
            </a:endParaRPr>
          </a:p>
        </p:txBody>
      </p:sp>
      <p:pic>
        <p:nvPicPr>
          <p:cNvPr id="854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49549"/>
            <a:ext cx="4829488" cy="475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559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smtClean="0">
                <a:latin typeface="Calibri" pitchFamily="34" charset="0"/>
              </a:rPr>
              <a:t>Arzneimittelstudie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15</a:t>
            </a:fld>
            <a:endParaRPr lang="de-AT">
              <a:latin typeface="+mj-lt"/>
            </a:endParaRPr>
          </a:p>
        </p:txBody>
      </p:sp>
      <p:pic>
        <p:nvPicPr>
          <p:cNvPr id="96257" name="Picture 1"/>
          <p:cNvPicPr>
            <a:picLocks noChangeAspect="1" noChangeArrowheads="1"/>
          </p:cNvPicPr>
          <p:nvPr/>
        </p:nvPicPr>
        <p:blipFill>
          <a:blip r:embed="rId3" cstate="print"/>
          <a:srcRect/>
          <a:stretch>
            <a:fillRect/>
          </a:stretch>
        </p:blipFill>
        <p:spPr bwMode="auto">
          <a:xfrm>
            <a:off x="539552" y="1844824"/>
            <a:ext cx="771525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Arzneimittelstudie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16</a:t>
            </a:fld>
            <a:endParaRPr lang="de-AT">
              <a:latin typeface="+mj-lt"/>
            </a:endParaRPr>
          </a:p>
        </p:txBody>
      </p:sp>
      <p:pic>
        <p:nvPicPr>
          <p:cNvPr id="277507" name="Picture 3"/>
          <p:cNvPicPr>
            <a:picLocks noChangeAspect="1" noChangeArrowheads="1"/>
          </p:cNvPicPr>
          <p:nvPr/>
        </p:nvPicPr>
        <p:blipFill>
          <a:blip r:embed="rId3" cstate="print"/>
          <a:srcRect/>
          <a:stretch>
            <a:fillRect/>
          </a:stretch>
        </p:blipFill>
        <p:spPr bwMode="auto">
          <a:xfrm>
            <a:off x="107504" y="1484784"/>
            <a:ext cx="5476875" cy="50101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580112" y="1556792"/>
            <a:ext cx="3312368"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Arzneimittelstudie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17</a:t>
            </a:fld>
            <a:endParaRPr lang="de-AT">
              <a:latin typeface="+mj-lt"/>
            </a:endParaRPr>
          </a:p>
        </p:txBody>
      </p:sp>
      <p:pic>
        <p:nvPicPr>
          <p:cNvPr id="534531" name="Picture 3"/>
          <p:cNvPicPr>
            <a:picLocks noChangeAspect="1" noChangeArrowheads="1"/>
          </p:cNvPicPr>
          <p:nvPr/>
        </p:nvPicPr>
        <p:blipFill>
          <a:blip r:embed="rId3" cstate="print"/>
          <a:srcRect/>
          <a:stretch>
            <a:fillRect/>
          </a:stretch>
        </p:blipFill>
        <p:spPr bwMode="auto">
          <a:xfrm>
            <a:off x="395536" y="1556792"/>
            <a:ext cx="4181475" cy="1752600"/>
          </a:xfrm>
          <a:prstGeom prst="rect">
            <a:avLst/>
          </a:prstGeom>
          <a:noFill/>
          <a:ln w="9525">
            <a:noFill/>
            <a:miter lim="800000"/>
            <a:headEnd/>
            <a:tailEnd/>
          </a:ln>
        </p:spPr>
      </p:pic>
      <p:pic>
        <p:nvPicPr>
          <p:cNvPr id="534532" name="Picture 4"/>
          <p:cNvPicPr>
            <a:picLocks noChangeAspect="1" noChangeArrowheads="1"/>
          </p:cNvPicPr>
          <p:nvPr/>
        </p:nvPicPr>
        <p:blipFill>
          <a:blip r:embed="rId4" cstate="print"/>
          <a:srcRect/>
          <a:stretch>
            <a:fillRect/>
          </a:stretch>
        </p:blipFill>
        <p:spPr bwMode="auto">
          <a:xfrm>
            <a:off x="4572000" y="2276872"/>
            <a:ext cx="41338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Arzneimittelstudie</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18</a:t>
            </a:fld>
            <a:endParaRPr lang="de-AT">
              <a:latin typeface="+mj-lt"/>
            </a:endParaRPr>
          </a:p>
        </p:txBody>
      </p:sp>
      <p:pic>
        <p:nvPicPr>
          <p:cNvPr id="279555" name="Picture 3"/>
          <p:cNvPicPr>
            <a:picLocks noChangeAspect="1" noChangeArrowheads="1"/>
          </p:cNvPicPr>
          <p:nvPr/>
        </p:nvPicPr>
        <p:blipFill>
          <a:blip r:embed="rId3" cstate="print"/>
          <a:srcRect/>
          <a:stretch>
            <a:fillRect/>
          </a:stretch>
        </p:blipFill>
        <p:spPr bwMode="auto">
          <a:xfrm>
            <a:off x="280988" y="2109788"/>
            <a:ext cx="8582025"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88" y="1524000"/>
            <a:ext cx="7905750" cy="2120900"/>
          </a:xfrm>
        </p:spPr>
        <p:txBody>
          <a:bodyPr/>
          <a:lstStyle/>
          <a:p>
            <a:pPr algn="l"/>
            <a:r>
              <a:rPr lang="de-DE" dirty="0" smtClean="0"/>
              <a:t>Allgemeines zur </a:t>
            </a:r>
            <a:br>
              <a:rPr lang="de-DE" dirty="0" smtClean="0"/>
            </a:br>
            <a:r>
              <a:rPr lang="de-DE" dirty="0" smtClean="0"/>
              <a:t>Studienplanung</a:t>
            </a:r>
            <a:r>
              <a:rPr lang="de-DE" dirty="0"/>
              <a:t/>
            </a:r>
            <a:br>
              <a:rPr lang="de-DE" dirty="0"/>
            </a:br>
            <a:r>
              <a:rPr lang="de-DE" sz="1200" dirty="0"/>
              <a:t/>
            </a:r>
            <a:br>
              <a:rPr lang="de-DE" sz="1200" dirty="0"/>
            </a:br>
            <a:endParaRPr lang="de-DE" sz="2500" b="1" i="1" dirty="0"/>
          </a:p>
        </p:txBody>
      </p:sp>
      <p:sp>
        <p:nvSpPr>
          <p:cNvPr id="7" name="Rectangle 3"/>
          <p:cNvSpPr txBox="1">
            <a:spLocks noChangeArrowheads="1"/>
          </p:cNvSpPr>
          <p:nvPr/>
        </p:nvSpPr>
        <p:spPr>
          <a:xfrm>
            <a:off x="1339850" y="5589240"/>
            <a:ext cx="6400800" cy="985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000" dirty="0" smtClean="0"/>
              <a:t>Department für Medizinische Statistik, Informatik und Gesundheitsökonomie, Medizinische Universität Innsbruck</a:t>
            </a:r>
          </a:p>
          <a:p>
            <a:endParaRPr lang="de-DE" sz="2400" dirty="0" smtClean="0"/>
          </a:p>
          <a:p>
            <a:endParaRPr lang="de-DE" sz="2400" dirty="0"/>
          </a:p>
        </p:txBody>
      </p:sp>
      <p:sp>
        <p:nvSpPr>
          <p:cNvPr id="8" name="Rectangle 3"/>
          <p:cNvSpPr txBox="1">
            <a:spLocks noChangeArrowheads="1"/>
          </p:cNvSpPr>
          <p:nvPr/>
        </p:nvSpPr>
        <p:spPr>
          <a:xfrm>
            <a:off x="1339850" y="4077072"/>
            <a:ext cx="6553200" cy="10073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000" dirty="0" smtClean="0"/>
              <a:t>Dr. Hanno Ulmer</a:t>
            </a:r>
          </a:p>
          <a:p>
            <a:r>
              <a:rPr lang="de-AT" sz="1600" i="1" dirty="0" smtClean="0"/>
              <a:t>hanno.ulmer@imed.ac.at</a:t>
            </a:r>
            <a:endParaRPr lang="de-DE" sz="1600" i="1" dirty="0" smtClean="0"/>
          </a:p>
          <a:p>
            <a:r>
              <a:rPr lang="de-DE" sz="1400" i="1" dirty="0"/>
              <a:t>Innsbruck, Oktober 2010</a:t>
            </a:r>
            <a:endParaRPr lang="de-DE" sz="1400" i="1" dirty="0" smtClean="0"/>
          </a:p>
          <a:p>
            <a:endParaRPr lang="de-DE" sz="2000" dirty="0" smtClean="0"/>
          </a:p>
          <a:p>
            <a:endParaRPr lang="de-DE" sz="2400" dirty="0" smtClean="0"/>
          </a:p>
          <a:p>
            <a:endParaRPr lang="de-DE"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Medizinische Forschung</a:t>
            </a:r>
            <a:endParaRPr lang="en-US" dirty="0"/>
          </a:p>
        </p:txBody>
      </p:sp>
      <p:sp>
        <p:nvSpPr>
          <p:cNvPr id="3" name="Datumsplatzhalter 2"/>
          <p:cNvSpPr>
            <a:spLocks noGrp="1"/>
          </p:cNvSpPr>
          <p:nvPr>
            <p:ph type="dt" sz="half" idx="10"/>
          </p:nvPr>
        </p:nvSpPr>
        <p:spPr/>
        <p:txBody>
          <a:bodyPr/>
          <a:lstStyle/>
          <a:p>
            <a:fld id="{4FBB947E-E2B1-447B-92C9-68B1426AE906}" type="datetime1">
              <a:rPr lang="de-AT" smtClean="0"/>
              <a:pPr/>
              <a:t>09.02.2017</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2</a:t>
            </a:fld>
            <a:endParaRPr lang="de-DE" altLang="en-US"/>
          </a:p>
        </p:txBody>
      </p:sp>
      <p:pic>
        <p:nvPicPr>
          <p:cNvPr id="535554" name="Picture 2"/>
          <p:cNvPicPr>
            <a:picLocks noChangeAspect="1" noChangeArrowheads="1"/>
          </p:cNvPicPr>
          <p:nvPr/>
        </p:nvPicPr>
        <p:blipFill>
          <a:blip r:embed="rId2" cstate="print"/>
          <a:srcRect/>
          <a:stretch>
            <a:fillRect/>
          </a:stretch>
        </p:blipFill>
        <p:spPr bwMode="auto">
          <a:xfrm>
            <a:off x="683568" y="1556792"/>
            <a:ext cx="701992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pPr eaLnBrk="1" hangingPunct="1"/>
            <a:r>
              <a:rPr lang="de-AT" dirty="0" smtClean="0"/>
              <a:t>Richtlinien und Empfehlungen</a:t>
            </a:r>
          </a:p>
        </p:txBody>
      </p:sp>
      <p:sp>
        <p:nvSpPr>
          <p:cNvPr id="37894" name="Rectangle 3"/>
          <p:cNvSpPr>
            <a:spLocks noGrp="1" noChangeArrowheads="1"/>
          </p:cNvSpPr>
          <p:nvPr>
            <p:ph idx="1"/>
          </p:nvPr>
        </p:nvSpPr>
        <p:spPr/>
        <p:txBody>
          <a:bodyPr>
            <a:normAutofit lnSpcReduction="10000"/>
          </a:bodyPr>
          <a:lstStyle/>
          <a:p>
            <a:pPr eaLnBrk="1" hangingPunct="1"/>
            <a:r>
              <a:rPr lang="en-GB" sz="2400" b="1" dirty="0" err="1" smtClean="0"/>
              <a:t>Deklaration</a:t>
            </a:r>
            <a:r>
              <a:rPr lang="en-GB" sz="2400" b="1" dirty="0" smtClean="0"/>
              <a:t> von Helsinki (World Medical Association)</a:t>
            </a:r>
          </a:p>
          <a:p>
            <a:pPr marL="15875"/>
            <a:r>
              <a:rPr lang="de-AT" sz="2400" dirty="0" smtClean="0"/>
              <a:t>Ethische Gesichtspunkte</a:t>
            </a:r>
          </a:p>
          <a:p>
            <a:pPr eaLnBrk="1" hangingPunct="1"/>
            <a:r>
              <a:rPr lang="de-AT" sz="2400" b="1" dirty="0" smtClean="0"/>
              <a:t>GCP ... </a:t>
            </a:r>
            <a:r>
              <a:rPr lang="de-AT" sz="2400" b="1" dirty="0" err="1" smtClean="0"/>
              <a:t>Good</a:t>
            </a:r>
            <a:r>
              <a:rPr lang="de-AT" sz="2400" b="1" dirty="0" smtClean="0"/>
              <a:t> Clinical Practice</a:t>
            </a:r>
            <a:r>
              <a:rPr lang="de-AT" sz="2400" dirty="0" smtClean="0"/>
              <a:t> </a:t>
            </a:r>
          </a:p>
          <a:p>
            <a:pPr lvl="1" eaLnBrk="1" hangingPunct="1"/>
            <a:r>
              <a:rPr lang="de-AT" sz="2000" dirty="0" smtClean="0"/>
              <a:t>International anerkannte formale Kriterien</a:t>
            </a:r>
          </a:p>
          <a:p>
            <a:pPr lvl="1" eaLnBrk="1" hangingPunct="1"/>
            <a:endParaRPr lang="de-AT" sz="1000" dirty="0" smtClean="0"/>
          </a:p>
          <a:p>
            <a:pPr eaLnBrk="1" hangingPunct="1"/>
            <a:r>
              <a:rPr lang="de-AT" sz="2400" b="1" dirty="0" smtClean="0"/>
              <a:t>ICH … International </a:t>
            </a:r>
            <a:r>
              <a:rPr lang="de-AT" sz="2400" b="1" dirty="0" err="1" smtClean="0"/>
              <a:t>Committee</a:t>
            </a:r>
            <a:r>
              <a:rPr lang="de-AT" sz="2400" b="1" dirty="0" smtClean="0"/>
              <a:t> on </a:t>
            </a:r>
            <a:r>
              <a:rPr lang="de-AT" sz="2400" b="1" dirty="0" err="1" smtClean="0"/>
              <a:t>Harmonization</a:t>
            </a:r>
            <a:endParaRPr lang="de-AT" sz="2400" b="1" dirty="0" smtClean="0"/>
          </a:p>
          <a:p>
            <a:pPr lvl="1" eaLnBrk="1" hangingPunct="1"/>
            <a:r>
              <a:rPr lang="de-AT" sz="2000" dirty="0" smtClean="0"/>
              <a:t>Ergänzt durch nationale Gesetzgebung (z.B. Arzneimittelgesetz)</a:t>
            </a:r>
          </a:p>
          <a:p>
            <a:pPr lvl="1" eaLnBrk="1" hangingPunct="1"/>
            <a:endParaRPr lang="de-AT" sz="1000" dirty="0" smtClean="0"/>
          </a:p>
          <a:p>
            <a:pPr eaLnBrk="1" hangingPunct="1"/>
            <a:r>
              <a:rPr lang="de-AT" sz="2400" b="1" dirty="0" err="1" smtClean="0"/>
              <a:t>Consort</a:t>
            </a:r>
            <a:r>
              <a:rPr lang="de-AT" sz="2400" b="1" dirty="0" smtClean="0"/>
              <a:t>, </a:t>
            </a:r>
            <a:r>
              <a:rPr lang="de-AT" sz="2400" b="1" dirty="0" err="1" smtClean="0"/>
              <a:t>Stard</a:t>
            </a:r>
            <a:r>
              <a:rPr lang="de-AT" sz="2400" b="1" dirty="0" smtClean="0"/>
              <a:t>, Strobe, </a:t>
            </a:r>
            <a:r>
              <a:rPr lang="de-AT" sz="2400" b="1" dirty="0" err="1" smtClean="0"/>
              <a:t>Remark</a:t>
            </a:r>
            <a:r>
              <a:rPr lang="de-AT" sz="2400" b="1" dirty="0" smtClean="0"/>
              <a:t>-Statements </a:t>
            </a:r>
          </a:p>
          <a:p>
            <a:pPr lvl="1" eaLnBrk="1" hangingPunct="1"/>
            <a:r>
              <a:rPr lang="de-AT" sz="2000" dirty="0" smtClean="0"/>
              <a:t>Studienberichterstellung </a:t>
            </a:r>
          </a:p>
          <a:p>
            <a:pPr lvl="1" eaLnBrk="1" hangingPunct="1"/>
            <a:endParaRPr lang="de-AT" sz="2000" dirty="0" smtClean="0"/>
          </a:p>
          <a:p>
            <a:r>
              <a:rPr lang="de-AT" b="1" dirty="0" smtClean="0"/>
              <a:t>SOPs für Klinische Studien</a:t>
            </a:r>
            <a:br>
              <a:rPr lang="de-AT" b="1" dirty="0" smtClean="0"/>
            </a:br>
            <a:r>
              <a:rPr lang="en-US" dirty="0" smtClean="0">
                <a:hlinkClick r:id="rId2"/>
              </a:rPr>
              <a:t>http://www.tmf-ev.de/Produkte/SOP.aspx</a:t>
            </a:r>
            <a:endParaRPr lang="de-AT" dirty="0" smtClean="0"/>
          </a:p>
        </p:txBody>
      </p:sp>
      <p:sp>
        <p:nvSpPr>
          <p:cNvPr id="7" name="Fußzeilenplatzhalter 4"/>
          <p:cNvSpPr>
            <a:spLocks noGrp="1"/>
          </p:cNvSpPr>
          <p:nvPr>
            <p:ph type="ftr" sz="quarter" idx="11"/>
          </p:nvPr>
        </p:nvSpPr>
        <p:spPr/>
        <p:txBody>
          <a:bodyPr/>
          <a:lstStyle/>
          <a:p>
            <a:r>
              <a:rPr lang="de-DE" altLang="en-US" dirty="0"/>
              <a:t>hanno.ulmer@i-med.ac.at</a:t>
            </a:r>
          </a:p>
        </p:txBody>
      </p:sp>
      <p:sp>
        <p:nvSpPr>
          <p:cNvPr id="37892" name="Foliennummernplatzhalter 5"/>
          <p:cNvSpPr>
            <a:spLocks noGrp="1"/>
          </p:cNvSpPr>
          <p:nvPr>
            <p:ph type="sldNum" sz="quarter" idx="12"/>
          </p:nvPr>
        </p:nvSpPr>
        <p:spPr>
          <a:noFill/>
        </p:spPr>
        <p:txBody>
          <a:bodyPr/>
          <a:lstStyle/>
          <a:p>
            <a:fld id="{812D84E8-130D-4B5A-8324-96344EA1C883}" type="slidenum">
              <a:rPr lang="de-DE"/>
              <a:pPr/>
              <a:t>20</a:t>
            </a:fld>
            <a:endParaRPr lang="de-DE"/>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r>
              <a:rPr lang="de-DE" dirty="0" smtClean="0"/>
              <a:t>Deklaration von Helsinki</a:t>
            </a:r>
            <a:endParaRPr lang="de-AT" dirty="0" smtClean="0"/>
          </a:p>
        </p:txBody>
      </p:sp>
      <p:sp>
        <p:nvSpPr>
          <p:cNvPr id="7" name="Fußzeilenplatzhalter 4"/>
          <p:cNvSpPr>
            <a:spLocks noGrp="1"/>
          </p:cNvSpPr>
          <p:nvPr>
            <p:ph type="ftr" sz="quarter" idx="11"/>
          </p:nvPr>
        </p:nvSpPr>
        <p:spPr/>
        <p:txBody>
          <a:bodyPr/>
          <a:lstStyle/>
          <a:p>
            <a:r>
              <a:rPr lang="de-DE" altLang="en-US" dirty="0"/>
              <a:t>hanno.ulmer@i-med.ac.at</a:t>
            </a:r>
          </a:p>
        </p:txBody>
      </p:sp>
      <p:sp>
        <p:nvSpPr>
          <p:cNvPr id="37892" name="Foliennummernplatzhalter 5"/>
          <p:cNvSpPr>
            <a:spLocks noGrp="1"/>
          </p:cNvSpPr>
          <p:nvPr>
            <p:ph type="sldNum" sz="quarter" idx="12"/>
          </p:nvPr>
        </p:nvSpPr>
        <p:spPr>
          <a:noFill/>
        </p:spPr>
        <p:txBody>
          <a:bodyPr/>
          <a:lstStyle/>
          <a:p>
            <a:fld id="{812D84E8-130D-4B5A-8324-96344EA1C883}" type="slidenum">
              <a:rPr lang="de-DE"/>
              <a:pPr/>
              <a:t>21</a:t>
            </a:fld>
            <a:endParaRPr lang="de-DE" dirty="0"/>
          </a:p>
        </p:txBody>
      </p:sp>
      <p:sp>
        <p:nvSpPr>
          <p:cNvPr id="6" name="Datumsplatzhalter 5"/>
          <p:cNvSpPr>
            <a:spLocks noGrp="1"/>
          </p:cNvSpPr>
          <p:nvPr>
            <p:ph type="dt" sz="half" idx="10"/>
          </p:nvPr>
        </p:nvSpPr>
        <p:spPr/>
        <p:txBody>
          <a:bodyPr/>
          <a:lstStyle/>
          <a:p>
            <a:r>
              <a:rPr lang="en-US" smtClean="0"/>
              <a:t>Modul 2.02</a:t>
            </a:r>
            <a:endParaRPr lang="de-DE" altLang="en-US" dirty="0"/>
          </a:p>
        </p:txBody>
      </p:sp>
      <p:sp>
        <p:nvSpPr>
          <p:cNvPr id="9" name="Rechteck 8"/>
          <p:cNvSpPr/>
          <p:nvPr/>
        </p:nvSpPr>
        <p:spPr>
          <a:xfrm>
            <a:off x="539552" y="1700808"/>
            <a:ext cx="8064896" cy="4154984"/>
          </a:xfrm>
          <a:prstGeom prst="rect">
            <a:avLst/>
          </a:prstGeom>
        </p:spPr>
        <p:txBody>
          <a:bodyPr wrap="square">
            <a:spAutoFit/>
          </a:bodyPr>
          <a:lstStyle/>
          <a:p>
            <a:pPr eaLnBrk="1" hangingPunct="1"/>
            <a:r>
              <a:rPr lang="de-DE" sz="2400" dirty="0" smtClean="0">
                <a:latin typeface="+mn-lt"/>
              </a:rPr>
              <a:t>Regelt seit 1964 ethische Prinzipien für die medizinische Forschung am Menschen</a:t>
            </a:r>
          </a:p>
          <a:p>
            <a:pPr eaLnBrk="1" hangingPunct="1"/>
            <a:r>
              <a:rPr lang="de-DE" sz="2400" dirty="0" smtClean="0">
                <a:latin typeface="+mn-lt"/>
              </a:rPr>
              <a:t>Revision 1983, 1989, 1996, 2000</a:t>
            </a:r>
          </a:p>
          <a:p>
            <a:pPr eaLnBrk="1" hangingPunct="1">
              <a:buFont typeface="Wingdings" pitchFamily="2" charset="2"/>
              <a:buNone/>
            </a:pPr>
            <a:r>
              <a:rPr lang="de-DE" sz="2400" dirty="0" smtClean="0">
                <a:latin typeface="+mn-lt"/>
              </a:rPr>
              <a:t>Download: World Medical </a:t>
            </a:r>
            <a:r>
              <a:rPr lang="de-DE" sz="2400" dirty="0" err="1" smtClean="0">
                <a:latin typeface="+mn-lt"/>
              </a:rPr>
              <a:t>Association</a:t>
            </a:r>
            <a:r>
              <a:rPr lang="de-DE" sz="2400" dirty="0" smtClean="0">
                <a:latin typeface="+mn-lt"/>
              </a:rPr>
              <a:t>: </a:t>
            </a:r>
            <a:r>
              <a:rPr lang="de-DE" sz="2400" dirty="0" smtClean="0">
                <a:latin typeface="+mn-lt"/>
                <a:hlinkClick r:id="rId2"/>
              </a:rPr>
              <a:t>http://www.wma.net</a:t>
            </a:r>
            <a:endParaRPr lang="de-DE" sz="2400" dirty="0" smtClean="0">
              <a:latin typeface="+mn-lt"/>
            </a:endParaRPr>
          </a:p>
          <a:p>
            <a:pPr eaLnBrk="1" hangingPunct="1">
              <a:buFont typeface="Wingdings" pitchFamily="2" charset="2"/>
              <a:buNone/>
            </a:pPr>
            <a:r>
              <a:rPr lang="de-DE" sz="2400" dirty="0" smtClean="0">
                <a:latin typeface="+mn-lt"/>
              </a:rPr>
              <a:t>Inoffizielle Übersetzung: </a:t>
            </a:r>
            <a:r>
              <a:rPr lang="de-DE" sz="2400" dirty="0" smtClean="0">
                <a:latin typeface="+mn-lt"/>
                <a:hlinkClick r:id="rId3"/>
              </a:rPr>
              <a:t>http://www.bundesaerztekammer.de</a:t>
            </a:r>
            <a:endParaRPr lang="de-DE" sz="2400" dirty="0" smtClean="0">
              <a:latin typeface="+mn-lt"/>
            </a:endParaRPr>
          </a:p>
          <a:p>
            <a:pPr eaLnBrk="1" hangingPunct="1"/>
            <a:endParaRPr lang="de-DE" sz="2400" dirty="0" smtClean="0"/>
          </a:p>
          <a:p>
            <a:pPr eaLnBrk="1" hangingPunct="1"/>
            <a:r>
              <a:rPr lang="de-DE" sz="2400" dirty="0" smtClean="0"/>
              <a:t>Ethische Grundsätze als Leitlinie für Personen, die in der medizinischen Forschung am Menschen tätig sind, incl. identifizierbaren menschlichen Daten und Materialien</a:t>
            </a:r>
          </a:p>
          <a:p>
            <a:pPr eaLnBrk="1" hangingPunct="1"/>
            <a:endParaRPr lang="de-DE" sz="2400" dirty="0" smtClean="0"/>
          </a:p>
          <a:p>
            <a:pPr eaLnBrk="1" hangingPunct="1"/>
            <a:r>
              <a:rPr lang="de-DE" sz="2400" dirty="0" smtClean="0"/>
              <a:t>Ethikkommission, </a:t>
            </a:r>
            <a:r>
              <a:rPr lang="de-DE" sz="2400" dirty="0" err="1" smtClean="0"/>
              <a:t>Informed</a:t>
            </a:r>
            <a:r>
              <a:rPr lang="de-DE" sz="2400" dirty="0" smtClean="0"/>
              <a:t> </a:t>
            </a:r>
            <a:r>
              <a:rPr lang="de-DE" sz="2400" dirty="0" err="1" smtClean="0"/>
              <a:t>Consent</a:t>
            </a:r>
            <a:endParaRPr lang="de-DE" sz="24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de-DE" sz="3200" smtClean="0"/>
              <a:t>International Conference of Harmonisation (ICH)</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de-DE" smtClean="0"/>
              <a:t>Mitglieder:</a:t>
            </a:r>
          </a:p>
          <a:p>
            <a:pPr eaLnBrk="1" hangingPunct="1"/>
            <a:r>
              <a:rPr lang="de-DE" sz="2000" smtClean="0"/>
              <a:t>Kommission der Europäischen Gemeinschaft</a:t>
            </a:r>
          </a:p>
          <a:p>
            <a:pPr eaLnBrk="1" hangingPunct="1"/>
            <a:r>
              <a:rPr lang="de-DE" sz="2000" smtClean="0"/>
              <a:t>European Federation of Pharmaceutical Industries and Associations (EFPIA)</a:t>
            </a:r>
          </a:p>
          <a:p>
            <a:pPr eaLnBrk="1" hangingPunct="1"/>
            <a:r>
              <a:rPr lang="de-DE" sz="2000" smtClean="0"/>
              <a:t>Ministry of Health, Labor and Welfare (MHLW)</a:t>
            </a:r>
          </a:p>
          <a:p>
            <a:pPr eaLnBrk="1" hangingPunct="1"/>
            <a:r>
              <a:rPr lang="de-DE" sz="2000" smtClean="0"/>
              <a:t>Japan Pharmaceutical Manufactures Association (JPMA)</a:t>
            </a:r>
          </a:p>
          <a:p>
            <a:pPr eaLnBrk="1" hangingPunct="1"/>
            <a:r>
              <a:rPr lang="de-DE" sz="2000" smtClean="0"/>
              <a:t>US Food and Drug Administration (FDA)</a:t>
            </a:r>
          </a:p>
          <a:p>
            <a:pPr eaLnBrk="1" hangingPunct="1"/>
            <a:r>
              <a:rPr lang="de-DE" sz="2000" smtClean="0"/>
              <a:t>Pharmaceutical Research and Manufactures of America (PhRMA)</a:t>
            </a:r>
          </a:p>
          <a:p>
            <a:pPr eaLnBrk="1" hangingPunct="1">
              <a:buFont typeface="Wingdings" pitchFamily="2" charset="2"/>
              <a:buNone/>
            </a:pPr>
            <a:endParaRPr lang="de-DE" sz="2000" smtClean="0"/>
          </a:p>
          <a:p>
            <a:pPr eaLnBrk="1" hangingPunct="1">
              <a:buFont typeface="Wingdings" pitchFamily="2" charset="2"/>
              <a:buNone/>
            </a:pPr>
            <a:endParaRPr lang="de-DE" sz="2000" smtClean="0"/>
          </a:p>
        </p:txBody>
      </p:sp>
      <p:sp>
        <p:nvSpPr>
          <p:cNvPr id="4" name="Fußzeilenplatzhalter 3"/>
          <p:cNvSpPr txBox="1">
            <a:spLocks noGrp="1"/>
          </p:cNvSpPr>
          <p:nvPr/>
        </p:nvSpPr>
        <p:spPr>
          <a:xfrm>
            <a:off x="3124200" y="6356350"/>
            <a:ext cx="2895600" cy="365125"/>
          </a:xfrm>
          <a:prstGeom prst="rect">
            <a:avLst/>
          </a:prstGeom>
          <a:noFill/>
        </p:spPr>
        <p:txBody>
          <a:bodyPr anchor="ctr"/>
          <a:lstStyle/>
          <a:p>
            <a:pPr algn="ctr">
              <a:defRPr/>
            </a:pPr>
            <a:r>
              <a:rPr lang="de-DE" altLang="en-US" sz="1200" dirty="0">
                <a:solidFill>
                  <a:schemeClr val="tx1">
                    <a:tint val="75000"/>
                  </a:schemeClr>
                </a:solidFill>
              </a:rPr>
              <a:t>hanno.ulmer@i-med.ac.at</a:t>
            </a:r>
          </a:p>
        </p:txBody>
      </p:sp>
      <p:sp>
        <p:nvSpPr>
          <p:cNvPr id="5" name="Foliennummernplatzhalter 5"/>
          <p:cNvSpPr txBox="1">
            <a:spLocks noGrp="1"/>
          </p:cNvSpPr>
          <p:nvPr/>
        </p:nvSpPr>
        <p:spPr>
          <a:xfrm>
            <a:off x="6553200" y="6356350"/>
            <a:ext cx="2133600" cy="365125"/>
          </a:xfrm>
          <a:prstGeom prst="rect">
            <a:avLst/>
          </a:prstGeom>
          <a:noFill/>
        </p:spPr>
        <p:txBody>
          <a:bodyPr anchor="ctr"/>
          <a:lstStyle/>
          <a:p>
            <a:pPr algn="r">
              <a:defRPr/>
            </a:pPr>
            <a:fld id="{89AC415E-9217-42C7-9D51-CCAF5CAC64B7}" type="slidenum">
              <a:rPr lang="en-US" sz="1200">
                <a:solidFill>
                  <a:schemeClr val="tx1">
                    <a:tint val="75000"/>
                  </a:schemeClr>
                </a:solidFill>
              </a:rPr>
              <a:pPr algn="r">
                <a:defRPr/>
              </a:pPr>
              <a:t>22</a:t>
            </a:fld>
            <a:endParaRPr lang="en-US" sz="1200" dirty="0">
              <a:solidFill>
                <a:schemeClr val="tx1">
                  <a:tint val="75000"/>
                </a:schemeClr>
              </a:solidFill>
            </a:endParaRPr>
          </a:p>
        </p:txBody>
      </p:sp>
      <p:sp>
        <p:nvSpPr>
          <p:cNvPr id="6" name="Datumsplatzhalter 3"/>
          <p:cNvSpPr>
            <a:spLocks noGrp="1"/>
          </p:cNvSpPr>
          <p:nvPr>
            <p:ph type="dt" sz="half" idx="10"/>
          </p:nvPr>
        </p:nvSpPr>
        <p:spPr>
          <a:xfrm>
            <a:off x="457200" y="6243638"/>
            <a:ext cx="2133600" cy="457200"/>
          </a:xfrm>
        </p:spPr>
        <p:txBody>
          <a:bodyPr/>
          <a:lstStyle/>
          <a:p>
            <a:fld id="{F1454982-5EB1-413B-A022-133CEC522FF4}" type="datetime1">
              <a:rPr lang="de-AT"/>
              <a:pPr/>
              <a:t>09.02.2017</a:t>
            </a:fld>
            <a:endParaRPr lang="de-DE"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normAutofit fontScale="90000"/>
          </a:bodyPr>
          <a:lstStyle/>
          <a:p>
            <a:pPr eaLnBrk="1" hangingPunct="1"/>
            <a:r>
              <a:rPr lang="de-DE" smtClean="0"/>
              <a:t>Richtlinie ICH E9</a:t>
            </a:r>
            <a:br>
              <a:rPr lang="de-DE" smtClean="0"/>
            </a:br>
            <a:r>
              <a:rPr lang="de-DE" sz="2800" smtClean="0"/>
              <a:t>(Statistical Priciples for Clinical Trials, 1998)</a:t>
            </a:r>
          </a:p>
        </p:txBody>
      </p:sp>
      <p:sp>
        <p:nvSpPr>
          <p:cNvPr id="18435" name="Rectangle 3"/>
          <p:cNvSpPr>
            <a:spLocks noGrp="1" noChangeArrowheads="1"/>
          </p:cNvSpPr>
          <p:nvPr>
            <p:ph type="body" idx="1"/>
          </p:nvPr>
        </p:nvSpPr>
        <p:spPr/>
        <p:txBody>
          <a:bodyPr/>
          <a:lstStyle/>
          <a:p>
            <a:pPr eaLnBrk="1" hangingPunct="1"/>
            <a:r>
              <a:rPr lang="de-DE" dirty="0" smtClean="0"/>
              <a:t>Harmonisierung statistischer Vorgehensweisen</a:t>
            </a:r>
          </a:p>
          <a:p>
            <a:pPr lvl="1" eaLnBrk="1" hangingPunct="1"/>
            <a:r>
              <a:rPr lang="de-DE" dirty="0" err="1" smtClean="0"/>
              <a:t>Biostatical</a:t>
            </a:r>
            <a:r>
              <a:rPr lang="de-DE" dirty="0" smtClean="0"/>
              <a:t> </a:t>
            </a:r>
            <a:r>
              <a:rPr lang="de-DE" dirty="0" err="1" smtClean="0"/>
              <a:t>Methodology</a:t>
            </a:r>
            <a:r>
              <a:rPr lang="de-DE" dirty="0" smtClean="0"/>
              <a:t> in Clinical Trials in </a:t>
            </a:r>
            <a:r>
              <a:rPr lang="de-DE" dirty="0" err="1" smtClean="0"/>
              <a:t>Application</a:t>
            </a:r>
            <a:r>
              <a:rPr lang="de-DE" dirty="0" smtClean="0"/>
              <a:t> </a:t>
            </a:r>
            <a:r>
              <a:rPr lang="de-DE" dirty="0" err="1" smtClean="0"/>
              <a:t>for</a:t>
            </a:r>
            <a:r>
              <a:rPr lang="de-DE" dirty="0" smtClean="0"/>
              <a:t> Marketing </a:t>
            </a:r>
            <a:r>
              <a:rPr lang="de-DE" dirty="0" err="1" smtClean="0"/>
              <a:t>Authorisations</a:t>
            </a:r>
            <a:r>
              <a:rPr lang="de-DE" dirty="0" smtClean="0"/>
              <a:t> </a:t>
            </a:r>
            <a:r>
              <a:rPr lang="de-DE" sz="1600" dirty="0" smtClean="0"/>
              <a:t>(</a:t>
            </a:r>
            <a:r>
              <a:rPr lang="de-DE" sz="1600" dirty="0" err="1" smtClean="0"/>
              <a:t>Commitee</a:t>
            </a:r>
            <a:r>
              <a:rPr lang="de-DE" sz="1600" dirty="0" smtClean="0"/>
              <a:t> </a:t>
            </a:r>
            <a:r>
              <a:rPr lang="de-DE" sz="1600" dirty="0" err="1" smtClean="0"/>
              <a:t>for</a:t>
            </a:r>
            <a:r>
              <a:rPr lang="de-DE" sz="1600" dirty="0" smtClean="0"/>
              <a:t> </a:t>
            </a:r>
            <a:r>
              <a:rPr lang="de-DE" sz="1600" dirty="0" err="1" smtClean="0"/>
              <a:t>Propriatary</a:t>
            </a:r>
            <a:r>
              <a:rPr lang="de-DE" sz="1600" dirty="0" smtClean="0"/>
              <a:t> </a:t>
            </a:r>
            <a:r>
              <a:rPr lang="de-DE" sz="1600" dirty="0" err="1" smtClean="0"/>
              <a:t>Medicinal</a:t>
            </a:r>
            <a:r>
              <a:rPr lang="de-DE" sz="1600" dirty="0" smtClean="0"/>
              <a:t> Products, 1994)</a:t>
            </a:r>
          </a:p>
          <a:p>
            <a:pPr lvl="1" eaLnBrk="1" hangingPunct="1"/>
            <a:r>
              <a:rPr lang="de-DE" dirty="0" err="1" smtClean="0"/>
              <a:t>Guidelines</a:t>
            </a:r>
            <a:r>
              <a:rPr lang="de-DE" dirty="0" smtClean="0"/>
              <a:t> on Statistical Analysis </a:t>
            </a:r>
            <a:r>
              <a:rPr lang="de-DE" dirty="0" err="1" smtClean="0"/>
              <a:t>of</a:t>
            </a:r>
            <a:r>
              <a:rPr lang="de-DE" dirty="0" smtClean="0"/>
              <a:t> Clinical Studies </a:t>
            </a:r>
            <a:r>
              <a:rPr lang="de-DE" sz="1800" dirty="0" smtClean="0"/>
              <a:t>(</a:t>
            </a:r>
            <a:r>
              <a:rPr lang="de-DE" sz="1800" dirty="0" err="1" smtClean="0"/>
              <a:t>Japanese</a:t>
            </a:r>
            <a:r>
              <a:rPr lang="de-DE" sz="1800" dirty="0" smtClean="0"/>
              <a:t> </a:t>
            </a:r>
            <a:r>
              <a:rPr lang="de-DE" sz="1800" dirty="0" err="1" smtClean="0"/>
              <a:t>Ministry</a:t>
            </a:r>
            <a:r>
              <a:rPr lang="de-DE" sz="1800" dirty="0" smtClean="0"/>
              <a:t> </a:t>
            </a:r>
            <a:r>
              <a:rPr lang="de-DE" sz="1800" dirty="0" err="1" smtClean="0"/>
              <a:t>of</a:t>
            </a:r>
            <a:r>
              <a:rPr lang="de-DE" sz="1800" dirty="0" smtClean="0"/>
              <a:t> </a:t>
            </a:r>
            <a:r>
              <a:rPr lang="de-DE" sz="1800" dirty="0" err="1" smtClean="0"/>
              <a:t>Health</a:t>
            </a:r>
            <a:r>
              <a:rPr lang="de-DE" sz="1800" dirty="0" smtClean="0"/>
              <a:t> </a:t>
            </a:r>
            <a:r>
              <a:rPr lang="de-DE" sz="1800" dirty="0" err="1" smtClean="0"/>
              <a:t>and</a:t>
            </a:r>
            <a:r>
              <a:rPr lang="de-DE" sz="1800" dirty="0" smtClean="0"/>
              <a:t> </a:t>
            </a:r>
            <a:r>
              <a:rPr lang="de-DE" sz="1800" dirty="0" err="1" smtClean="0"/>
              <a:t>Welfare</a:t>
            </a:r>
            <a:r>
              <a:rPr lang="de-DE" sz="1800" dirty="0" smtClean="0"/>
              <a:t>, 1992)</a:t>
            </a:r>
          </a:p>
          <a:p>
            <a:pPr lvl="1" eaLnBrk="1" hangingPunct="1"/>
            <a:r>
              <a:rPr lang="de-DE" dirty="0" err="1" smtClean="0"/>
              <a:t>Guideline</a:t>
            </a:r>
            <a:r>
              <a:rPr lang="de-DE" dirty="0" smtClean="0"/>
              <a:t> </a:t>
            </a:r>
            <a:r>
              <a:rPr lang="de-DE" dirty="0" err="1" smtClean="0"/>
              <a:t>for</a:t>
            </a:r>
            <a:r>
              <a:rPr lang="de-DE" dirty="0" smtClean="0"/>
              <a:t> </a:t>
            </a:r>
            <a:r>
              <a:rPr lang="de-DE" dirty="0" err="1" smtClean="0"/>
              <a:t>the</a:t>
            </a:r>
            <a:r>
              <a:rPr lang="de-DE" dirty="0" smtClean="0"/>
              <a:t> Format </a:t>
            </a:r>
            <a:r>
              <a:rPr lang="de-DE" dirty="0" err="1" smtClean="0"/>
              <a:t>and</a:t>
            </a:r>
            <a:r>
              <a:rPr lang="de-DE" dirty="0" smtClean="0"/>
              <a:t> Content </a:t>
            </a:r>
            <a:r>
              <a:rPr lang="de-DE" dirty="0" err="1" smtClean="0"/>
              <a:t>of</a:t>
            </a:r>
            <a:r>
              <a:rPr lang="de-DE" dirty="0" smtClean="0"/>
              <a:t> Clinical </a:t>
            </a:r>
            <a:r>
              <a:rPr lang="de-DE" dirty="0" err="1" smtClean="0"/>
              <a:t>and</a:t>
            </a:r>
            <a:r>
              <a:rPr lang="de-DE" dirty="0" smtClean="0"/>
              <a:t> Statistical </a:t>
            </a:r>
            <a:r>
              <a:rPr lang="de-DE" dirty="0" err="1" smtClean="0"/>
              <a:t>Sections</a:t>
            </a:r>
            <a:r>
              <a:rPr lang="de-DE" dirty="0" smtClean="0"/>
              <a:t> </a:t>
            </a:r>
            <a:r>
              <a:rPr lang="de-DE" dirty="0" err="1" smtClean="0"/>
              <a:t>of</a:t>
            </a:r>
            <a:r>
              <a:rPr lang="de-DE" dirty="0" smtClean="0"/>
              <a:t> a New Drug </a:t>
            </a:r>
            <a:r>
              <a:rPr lang="de-DE" dirty="0" err="1" smtClean="0"/>
              <a:t>Application</a:t>
            </a:r>
            <a:r>
              <a:rPr lang="de-DE" dirty="0" smtClean="0"/>
              <a:t> </a:t>
            </a:r>
            <a:r>
              <a:rPr lang="de-DE" sz="1800" dirty="0" smtClean="0"/>
              <a:t>(U.S. Food </a:t>
            </a:r>
            <a:r>
              <a:rPr lang="de-DE" sz="1800" dirty="0" err="1" smtClean="0"/>
              <a:t>and</a:t>
            </a:r>
            <a:r>
              <a:rPr lang="de-DE" sz="1800" dirty="0" smtClean="0"/>
              <a:t> Drug Administration, 1988)</a:t>
            </a:r>
          </a:p>
        </p:txBody>
      </p:sp>
      <p:sp>
        <p:nvSpPr>
          <p:cNvPr id="4" name="Fußzeilenplatzhalter 3"/>
          <p:cNvSpPr txBox="1">
            <a:spLocks noGrp="1"/>
          </p:cNvSpPr>
          <p:nvPr/>
        </p:nvSpPr>
        <p:spPr>
          <a:xfrm>
            <a:off x="3124200" y="6356350"/>
            <a:ext cx="2895600" cy="365125"/>
          </a:xfrm>
          <a:prstGeom prst="rect">
            <a:avLst/>
          </a:prstGeom>
          <a:noFill/>
        </p:spPr>
        <p:txBody>
          <a:bodyPr anchor="ctr"/>
          <a:lstStyle/>
          <a:p>
            <a:pPr algn="ctr">
              <a:defRPr/>
            </a:pPr>
            <a:r>
              <a:rPr lang="de-DE" altLang="en-US" sz="1200" dirty="0">
                <a:solidFill>
                  <a:schemeClr val="tx1">
                    <a:tint val="75000"/>
                  </a:schemeClr>
                </a:solidFill>
              </a:rPr>
              <a:t>hanno.ulmer@i-med.ac.at</a:t>
            </a:r>
          </a:p>
        </p:txBody>
      </p:sp>
      <p:sp>
        <p:nvSpPr>
          <p:cNvPr id="5" name="Foliennummernplatzhalter 5"/>
          <p:cNvSpPr txBox="1">
            <a:spLocks noGrp="1"/>
          </p:cNvSpPr>
          <p:nvPr/>
        </p:nvSpPr>
        <p:spPr>
          <a:xfrm>
            <a:off x="6553200" y="6356350"/>
            <a:ext cx="2133600" cy="365125"/>
          </a:xfrm>
          <a:prstGeom prst="rect">
            <a:avLst/>
          </a:prstGeom>
          <a:noFill/>
        </p:spPr>
        <p:txBody>
          <a:bodyPr anchor="ctr"/>
          <a:lstStyle/>
          <a:p>
            <a:pPr algn="r">
              <a:defRPr/>
            </a:pPr>
            <a:fld id="{89AC415E-9217-42C7-9D51-CCAF5CAC64B7}" type="slidenum">
              <a:rPr lang="en-US" sz="1200">
                <a:solidFill>
                  <a:schemeClr val="tx1">
                    <a:tint val="75000"/>
                  </a:schemeClr>
                </a:solidFill>
              </a:rPr>
              <a:pPr algn="r">
                <a:defRPr/>
              </a:pPr>
              <a:t>23</a:t>
            </a:fld>
            <a:endParaRPr lang="en-US" sz="1200" dirty="0">
              <a:solidFill>
                <a:schemeClr val="tx1">
                  <a:tint val="75000"/>
                </a:schemeClr>
              </a:solidFill>
            </a:endParaRPr>
          </a:p>
        </p:txBody>
      </p:sp>
      <p:sp>
        <p:nvSpPr>
          <p:cNvPr id="6" name="Datumsplatzhalter 3"/>
          <p:cNvSpPr>
            <a:spLocks noGrp="1"/>
          </p:cNvSpPr>
          <p:nvPr>
            <p:ph type="dt" sz="half" idx="10"/>
          </p:nvPr>
        </p:nvSpPr>
        <p:spPr>
          <a:xfrm>
            <a:off x="457200" y="6243638"/>
            <a:ext cx="2133600" cy="457200"/>
          </a:xfrm>
        </p:spPr>
        <p:txBody>
          <a:bodyPr/>
          <a:lstStyle/>
          <a:p>
            <a:fld id="{F1454982-5EB1-413B-A022-133CEC522FF4}" type="datetime1">
              <a:rPr lang="de-AT"/>
              <a:pPr/>
              <a:t>09.02.2017</a:t>
            </a:fld>
            <a:endParaRPr lang="de-DE"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pPr eaLnBrk="1" hangingPunct="1"/>
            <a:r>
              <a:rPr lang="de-AT" smtClean="0"/>
              <a:t>Weitere wichtige Richtlinien</a:t>
            </a:r>
          </a:p>
        </p:txBody>
      </p:sp>
      <p:sp>
        <p:nvSpPr>
          <p:cNvPr id="41987" name="Inhaltsplatzhalter 2"/>
          <p:cNvSpPr>
            <a:spLocks noGrp="1"/>
          </p:cNvSpPr>
          <p:nvPr>
            <p:ph idx="1"/>
          </p:nvPr>
        </p:nvSpPr>
        <p:spPr/>
        <p:txBody>
          <a:bodyPr/>
          <a:lstStyle/>
          <a:p>
            <a:pPr eaLnBrk="1" hangingPunct="1"/>
            <a:r>
              <a:rPr lang="de-AT" smtClean="0"/>
              <a:t>ICH E6 Guideline for good clinical practice</a:t>
            </a:r>
          </a:p>
          <a:p>
            <a:pPr lvl="1" eaLnBrk="1" hangingPunct="1"/>
            <a:r>
              <a:rPr lang="de-AT" smtClean="0"/>
              <a:t>Beschreibung der wichtigsten Elemente</a:t>
            </a:r>
          </a:p>
          <a:p>
            <a:pPr lvl="1" eaLnBrk="1" hangingPunct="1"/>
            <a:r>
              <a:rPr lang="de-AT" smtClean="0"/>
              <a:t>Richtlinie muß für Zulassungsstudien befolgt werden</a:t>
            </a:r>
          </a:p>
          <a:p>
            <a:pPr lvl="1" eaLnBrk="1" hangingPunct="1"/>
            <a:r>
              <a:rPr lang="de-AT" smtClean="0"/>
              <a:t>Bezieht sich auf Aspekte zur Durchführung klinischer Studien</a:t>
            </a:r>
          </a:p>
          <a:p>
            <a:pPr lvl="1" eaLnBrk="1" hangingPunct="1"/>
            <a:r>
              <a:rPr lang="de-AT" smtClean="0"/>
              <a:t>Beschreibt die Rolle der Ethikkommission</a:t>
            </a:r>
          </a:p>
          <a:p>
            <a:pPr lvl="1" eaLnBrk="1" hangingPunct="1"/>
            <a:r>
              <a:rPr lang="de-AT" smtClean="0"/>
              <a:t>Beschreibt Aufgaben des Prüfarztes, des Sponsors und des Monitors</a:t>
            </a:r>
          </a:p>
          <a:p>
            <a:pPr lvl="1" eaLnBrk="1" hangingPunct="1"/>
            <a:endParaRPr lang="de-AT" smtClean="0"/>
          </a:p>
        </p:txBody>
      </p:sp>
      <p:sp>
        <p:nvSpPr>
          <p:cNvPr id="4" name="Fußzeilenplatzhalter 3"/>
          <p:cNvSpPr txBox="1">
            <a:spLocks noGrp="1"/>
          </p:cNvSpPr>
          <p:nvPr/>
        </p:nvSpPr>
        <p:spPr>
          <a:xfrm>
            <a:off x="3124200" y="6356350"/>
            <a:ext cx="2895600" cy="365125"/>
          </a:xfrm>
          <a:prstGeom prst="rect">
            <a:avLst/>
          </a:prstGeom>
          <a:noFill/>
        </p:spPr>
        <p:txBody>
          <a:bodyPr anchor="ctr"/>
          <a:lstStyle/>
          <a:p>
            <a:pPr algn="ctr">
              <a:defRPr/>
            </a:pPr>
            <a:r>
              <a:rPr lang="de-DE" altLang="en-US" sz="1200" dirty="0">
                <a:solidFill>
                  <a:schemeClr val="tx1">
                    <a:tint val="75000"/>
                  </a:schemeClr>
                </a:solidFill>
              </a:rPr>
              <a:t>hanno.ulmer@i-med.ac.at</a:t>
            </a:r>
          </a:p>
        </p:txBody>
      </p:sp>
      <p:sp>
        <p:nvSpPr>
          <p:cNvPr id="5" name="Foliennummernplatzhalter 5"/>
          <p:cNvSpPr txBox="1">
            <a:spLocks noGrp="1"/>
          </p:cNvSpPr>
          <p:nvPr/>
        </p:nvSpPr>
        <p:spPr>
          <a:xfrm>
            <a:off x="6553200" y="6356350"/>
            <a:ext cx="2133600" cy="365125"/>
          </a:xfrm>
          <a:prstGeom prst="rect">
            <a:avLst/>
          </a:prstGeom>
          <a:noFill/>
        </p:spPr>
        <p:txBody>
          <a:bodyPr anchor="ctr"/>
          <a:lstStyle/>
          <a:p>
            <a:pPr algn="r">
              <a:defRPr/>
            </a:pPr>
            <a:fld id="{89AC415E-9217-42C7-9D51-CCAF5CAC64B7}" type="slidenum">
              <a:rPr lang="en-US" sz="1200">
                <a:solidFill>
                  <a:schemeClr val="tx1">
                    <a:tint val="75000"/>
                  </a:schemeClr>
                </a:solidFill>
              </a:rPr>
              <a:pPr algn="r">
                <a:defRPr/>
              </a:pPr>
              <a:t>24</a:t>
            </a:fld>
            <a:endParaRPr lang="en-US" sz="1200" dirty="0">
              <a:solidFill>
                <a:schemeClr val="tx1">
                  <a:tint val="75000"/>
                </a:schemeClr>
              </a:solidFill>
            </a:endParaRPr>
          </a:p>
        </p:txBody>
      </p:sp>
      <p:sp>
        <p:nvSpPr>
          <p:cNvPr id="6" name="Datumsplatzhalter 3"/>
          <p:cNvSpPr>
            <a:spLocks noGrp="1"/>
          </p:cNvSpPr>
          <p:nvPr>
            <p:ph type="dt" sz="half" idx="10"/>
          </p:nvPr>
        </p:nvSpPr>
        <p:spPr>
          <a:xfrm>
            <a:off x="457200" y="6243638"/>
            <a:ext cx="2133600" cy="457200"/>
          </a:xfrm>
        </p:spPr>
        <p:txBody>
          <a:bodyPr/>
          <a:lstStyle/>
          <a:p>
            <a:fld id="{F1454982-5EB1-413B-A022-133CEC522FF4}" type="datetime1">
              <a:rPr lang="de-AT"/>
              <a:pPr/>
              <a:t>09.02.2017</a:t>
            </a:fld>
            <a:endParaRPr lang="de-DE"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r>
              <a:rPr lang="de-AT" sz="4000" b="0" smtClean="0"/>
              <a:t>CONSORT-Richtlinien</a:t>
            </a:r>
          </a:p>
        </p:txBody>
      </p:sp>
      <p:sp>
        <p:nvSpPr>
          <p:cNvPr id="70662" name="Rectangle 3"/>
          <p:cNvSpPr>
            <a:spLocks noGrp="1" noChangeArrowheads="1"/>
          </p:cNvSpPr>
          <p:nvPr>
            <p:ph idx="1"/>
          </p:nvPr>
        </p:nvSpPr>
        <p:spPr/>
        <p:txBody>
          <a:bodyPr/>
          <a:lstStyle/>
          <a:p>
            <a:pPr eaLnBrk="1" hangingPunct="1">
              <a:lnSpc>
                <a:spcPct val="90000"/>
              </a:lnSpc>
              <a:buClr>
                <a:schemeClr val="tx2"/>
              </a:buClr>
            </a:pPr>
            <a:r>
              <a:rPr lang="de-AT" sz="2400" b="1" smtClean="0">
                <a:solidFill>
                  <a:schemeClr val="tx2"/>
                </a:solidFill>
              </a:rPr>
              <a:t>CONSORT (Consolidated Standards of Reporting Trials)</a:t>
            </a:r>
            <a:r>
              <a:rPr lang="de-AT" sz="2400" smtClean="0"/>
              <a:t> </a:t>
            </a:r>
          </a:p>
          <a:p>
            <a:pPr eaLnBrk="1" hangingPunct="1">
              <a:lnSpc>
                <a:spcPct val="90000"/>
              </a:lnSpc>
            </a:pPr>
            <a:r>
              <a:rPr lang="de-AT" sz="2400" smtClean="0"/>
              <a:t>22 internationale Standards und Richtlinien zur Darstellung von Ergebnissen in wissenschaftlichen Arbeiten</a:t>
            </a:r>
          </a:p>
          <a:p>
            <a:pPr lvl="2" eaLnBrk="1" hangingPunct="1">
              <a:lnSpc>
                <a:spcPct val="90000"/>
              </a:lnSpc>
              <a:buClr>
                <a:srgbClr val="003399"/>
              </a:buClr>
            </a:pPr>
            <a:r>
              <a:rPr lang="de-AT" sz="1800" smtClean="0"/>
              <a:t>Studienplanung</a:t>
            </a:r>
          </a:p>
          <a:p>
            <a:pPr lvl="2" eaLnBrk="1" hangingPunct="1">
              <a:lnSpc>
                <a:spcPct val="90000"/>
              </a:lnSpc>
              <a:buClr>
                <a:srgbClr val="003399"/>
              </a:buClr>
            </a:pPr>
            <a:r>
              <a:rPr lang="de-AT" sz="1800" smtClean="0"/>
              <a:t>Durchführung</a:t>
            </a:r>
          </a:p>
          <a:p>
            <a:pPr lvl="2" eaLnBrk="1" hangingPunct="1">
              <a:lnSpc>
                <a:spcPct val="90000"/>
              </a:lnSpc>
              <a:buClr>
                <a:srgbClr val="003399"/>
              </a:buClr>
            </a:pPr>
            <a:r>
              <a:rPr lang="de-AT" sz="1800" smtClean="0"/>
              <a:t>Statistische Analyse</a:t>
            </a:r>
          </a:p>
          <a:p>
            <a:pPr lvl="2" eaLnBrk="1" hangingPunct="1">
              <a:lnSpc>
                <a:spcPct val="90000"/>
              </a:lnSpc>
              <a:buClr>
                <a:srgbClr val="003399"/>
              </a:buClr>
            </a:pPr>
            <a:r>
              <a:rPr lang="de-AT" sz="1800" smtClean="0"/>
              <a:t>Interpretation</a:t>
            </a:r>
          </a:p>
          <a:p>
            <a:pPr eaLnBrk="1" hangingPunct="1">
              <a:lnSpc>
                <a:spcPct val="90000"/>
              </a:lnSpc>
              <a:buClr>
                <a:srgbClr val="003399"/>
              </a:buClr>
            </a:pPr>
            <a:r>
              <a:rPr lang="de-AT" sz="2000" smtClean="0"/>
              <a:t>Flussdiagramm über die Rekrutierung der Patienten</a:t>
            </a:r>
          </a:p>
          <a:p>
            <a:pPr eaLnBrk="1" hangingPunct="1">
              <a:lnSpc>
                <a:spcPct val="90000"/>
              </a:lnSpc>
              <a:buClr>
                <a:srgbClr val="003399"/>
              </a:buClr>
            </a:pPr>
            <a:r>
              <a:rPr lang="de-AT" sz="2000" smtClean="0"/>
              <a:t>Transparenz einer Studie gewährleisten</a:t>
            </a:r>
          </a:p>
          <a:p>
            <a:pPr eaLnBrk="1" hangingPunct="1">
              <a:lnSpc>
                <a:spcPct val="90000"/>
              </a:lnSpc>
            </a:pPr>
            <a:r>
              <a:rPr lang="de-AT" sz="2400" smtClean="0">
                <a:hlinkClick r:id="rId3"/>
              </a:rPr>
              <a:t>www.consort-statement.org/</a:t>
            </a:r>
            <a:endParaRPr lang="de-AT" sz="2400" smtClean="0"/>
          </a:p>
          <a:p>
            <a:pPr lvl="1" eaLnBrk="1" hangingPunct="1">
              <a:lnSpc>
                <a:spcPct val="90000"/>
              </a:lnSpc>
            </a:pPr>
            <a:r>
              <a:rPr lang="de-AT" sz="2000" smtClean="0"/>
              <a:t>Revidierte Version 2001</a:t>
            </a:r>
          </a:p>
        </p:txBody>
      </p:sp>
      <p:sp>
        <p:nvSpPr>
          <p:cNvPr id="70659" name="Fußzeilenplatzhalter 4"/>
          <p:cNvSpPr>
            <a:spLocks noGrp="1"/>
          </p:cNvSpPr>
          <p:nvPr>
            <p:ph type="ftr" sz="quarter" idx="11"/>
          </p:nvPr>
        </p:nvSpPr>
        <p:spPr>
          <a:noFill/>
        </p:spPr>
        <p:txBody>
          <a:bodyPr/>
          <a:lstStyle/>
          <a:p>
            <a:r>
              <a:rPr lang="en-US" smtClean="0"/>
              <a:t>hanno.ulmer@i-med.ac.at</a:t>
            </a:r>
          </a:p>
        </p:txBody>
      </p:sp>
      <p:sp>
        <p:nvSpPr>
          <p:cNvPr id="70660" name="Foliennummernplatzhalter 5"/>
          <p:cNvSpPr>
            <a:spLocks noGrp="1"/>
          </p:cNvSpPr>
          <p:nvPr>
            <p:ph type="sldNum" sz="quarter" idx="12"/>
          </p:nvPr>
        </p:nvSpPr>
        <p:spPr>
          <a:noFill/>
        </p:spPr>
        <p:txBody>
          <a:bodyPr/>
          <a:lstStyle/>
          <a:p>
            <a:fld id="{DE8B4660-1155-4309-878B-E8ACD23715CE}" type="slidenum">
              <a:rPr lang="en-US" smtClean="0"/>
              <a:pPr/>
              <a:t>25</a:t>
            </a:fld>
            <a:endParaRPr lang="en-US" smtClean="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8313" y="476250"/>
            <a:ext cx="8424863" cy="2160588"/>
            <a:chOff x="295" y="300"/>
            <a:chExt cx="5307" cy="1361"/>
          </a:xfrm>
        </p:grpSpPr>
        <p:sp>
          <p:nvSpPr>
            <p:cNvPr id="204803" name="Rectangle 3"/>
            <p:cNvSpPr>
              <a:spLocks noChangeArrowheads="1"/>
            </p:cNvSpPr>
            <p:nvPr/>
          </p:nvSpPr>
          <p:spPr bwMode="auto">
            <a:xfrm>
              <a:off x="295" y="1071"/>
              <a:ext cx="5307" cy="590"/>
            </a:xfrm>
            <a:prstGeom prst="rect">
              <a:avLst/>
            </a:prstGeom>
            <a:noFill/>
            <a:ln w="9525">
              <a:noFill/>
              <a:miter lim="800000"/>
              <a:headEnd/>
              <a:tailEnd/>
            </a:ln>
            <a:effectLst/>
          </p:spPr>
          <p:txBody>
            <a:bodyPr/>
            <a:lstStyle/>
            <a:p>
              <a:pPr algn="l" defTabSz="931863">
                <a:lnSpc>
                  <a:spcPct val="95000"/>
                </a:lnSpc>
                <a:spcAft>
                  <a:spcPct val="40000"/>
                </a:spcAft>
                <a:buClr>
                  <a:srgbClr val="416F8B"/>
                </a:buClr>
                <a:buFont typeface="Arial" charset="0"/>
                <a:buNone/>
                <a:tabLst>
                  <a:tab pos="447675" algn="l"/>
                </a:tabLst>
              </a:pPr>
              <a:r>
                <a:rPr lang="de-DE" sz="2000" b="1"/>
                <a:t>ad 9	Statistik</a:t>
              </a:r>
            </a:p>
            <a:p>
              <a:pPr algn="l" defTabSz="931863">
                <a:lnSpc>
                  <a:spcPct val="95000"/>
                </a:lnSpc>
                <a:spcAft>
                  <a:spcPct val="40000"/>
                </a:spcAft>
                <a:buClr>
                  <a:srgbClr val="416F8B"/>
                </a:buClr>
                <a:buFont typeface="Arial" charset="0"/>
                <a:buNone/>
                <a:tabLst>
                  <a:tab pos="447675" algn="l"/>
                </a:tabLst>
              </a:pPr>
              <a:r>
                <a:rPr lang="de-DE" sz="1400" b="1"/>
                <a:t>9.1	Fallzahlplanung</a:t>
              </a:r>
            </a:p>
            <a:p>
              <a:pPr algn="l" defTabSz="931863">
                <a:buClr>
                  <a:srgbClr val="416F8B"/>
                </a:buClr>
                <a:buFont typeface="Wingdings" pitchFamily="2" charset="2"/>
                <a:buNone/>
                <a:tabLst>
                  <a:tab pos="447675" algn="l"/>
                </a:tabLst>
              </a:pPr>
              <a:r>
                <a:rPr lang="de-DE" sz="1400" i="1"/>
                <a:t>Die Fallzahl wird in der Regel berechnet aus der primären Zielvariablen, dem klinisch relevanten </a:t>
              </a:r>
            </a:p>
            <a:p>
              <a:pPr algn="l" defTabSz="931863">
                <a:buClr>
                  <a:srgbClr val="416F8B"/>
                </a:buClr>
                <a:buFont typeface="Wingdings" pitchFamily="2" charset="2"/>
                <a:buNone/>
                <a:tabLst>
                  <a:tab pos="447675" algn="l"/>
                </a:tabLst>
              </a:pPr>
              <a:r>
                <a:rPr lang="de-DE" sz="1400" i="1"/>
                <a:t>Unterschied, der in der Studie nachgewiesen werden soll, dem statistischen Verfahren, das dazu</a:t>
              </a:r>
            </a:p>
            <a:p>
              <a:pPr algn="l" defTabSz="931863">
                <a:buClr>
                  <a:srgbClr val="416F8B"/>
                </a:buClr>
                <a:buFont typeface="Wingdings" pitchFamily="2" charset="2"/>
                <a:buNone/>
                <a:tabLst>
                  <a:tab pos="447675" algn="l"/>
                </a:tabLst>
              </a:pPr>
              <a:r>
                <a:rPr lang="de-DE" sz="1400" i="1"/>
                <a:t>verwendet wird, sowie aus dem Fehler 1. Art </a:t>
              </a:r>
              <a:r>
                <a:rPr lang="de-DE" sz="1400" i="1">
                  <a:sym typeface="Symbol" pitchFamily="18" charset="2"/>
                </a:rPr>
                <a:t></a:t>
              </a:r>
              <a:r>
                <a:rPr lang="de-DE" sz="1400" i="1"/>
                <a:t> und der Power 1-</a:t>
              </a:r>
              <a:r>
                <a:rPr lang="de-DE" sz="1400" i="1">
                  <a:sym typeface="Symbol" pitchFamily="18" charset="2"/>
                </a:rPr>
                <a:t></a:t>
              </a:r>
              <a:r>
                <a:rPr lang="de-DE" sz="1400" i="1"/>
                <a:t>, die erzielt werden soll. Die Fallzahl</a:t>
              </a:r>
            </a:p>
            <a:p>
              <a:pPr algn="l" defTabSz="931863">
                <a:buClr>
                  <a:srgbClr val="416F8B"/>
                </a:buClr>
                <a:buFont typeface="Wingdings" pitchFamily="2" charset="2"/>
                <a:buNone/>
                <a:tabLst>
                  <a:tab pos="447675" algn="l"/>
                </a:tabLst>
              </a:pPr>
              <a:r>
                <a:rPr lang="de-DE" sz="1400" i="1"/>
                <a:t>ist außerdem abhängig von der Anzahl der Gruppen, die verglichen werden sollen. Angaben zu diesen</a:t>
              </a:r>
            </a:p>
            <a:p>
              <a:pPr algn="l" defTabSz="931863">
                <a:buClr>
                  <a:srgbClr val="416F8B"/>
                </a:buClr>
                <a:buFont typeface="Wingdings" pitchFamily="2" charset="2"/>
                <a:buNone/>
                <a:tabLst>
                  <a:tab pos="447675" algn="l"/>
                </a:tabLst>
              </a:pPr>
              <a:r>
                <a:rPr lang="de-DE" sz="1400" i="1"/>
                <a:t>Parametern sowie zum Verfahren der Fallzahlplanung sind erforderlich.</a:t>
              </a:r>
              <a:r>
                <a:rPr lang="de-AT" sz="1400" i="1"/>
                <a:t> </a:t>
              </a:r>
              <a:r>
                <a:rPr lang="de-DE" sz="1400" i="1"/>
                <a:t>.</a:t>
              </a:r>
            </a:p>
            <a:p>
              <a:pPr algn="l" defTabSz="931863">
                <a:lnSpc>
                  <a:spcPct val="95000"/>
                </a:lnSpc>
                <a:spcAft>
                  <a:spcPct val="40000"/>
                </a:spcAft>
                <a:buClr>
                  <a:srgbClr val="416F8B"/>
                </a:buClr>
                <a:buFont typeface="Arial" charset="0"/>
                <a:buNone/>
                <a:tabLst>
                  <a:tab pos="447675" algn="l"/>
                </a:tabLst>
              </a:pPr>
              <a:endParaRPr lang="de-DE" sz="1400" i="1"/>
            </a:p>
            <a:p>
              <a:pPr algn="l" defTabSz="931863">
                <a:lnSpc>
                  <a:spcPct val="95000"/>
                </a:lnSpc>
                <a:spcAft>
                  <a:spcPct val="40000"/>
                </a:spcAft>
                <a:buClr>
                  <a:srgbClr val="416F8B"/>
                </a:buClr>
                <a:buFont typeface="Arial" charset="0"/>
                <a:buNone/>
                <a:tabLst>
                  <a:tab pos="447675" algn="l"/>
                </a:tabLst>
              </a:pPr>
              <a:r>
                <a:rPr lang="de-DE" sz="1400" b="1"/>
                <a:t>9.2	Randomisierung</a:t>
              </a:r>
            </a:p>
            <a:p>
              <a:pPr algn="l" defTabSz="931863">
                <a:lnSpc>
                  <a:spcPct val="95000"/>
                </a:lnSpc>
                <a:spcAft>
                  <a:spcPct val="40000"/>
                </a:spcAft>
                <a:buClr>
                  <a:srgbClr val="416F8B"/>
                </a:buClr>
                <a:buFont typeface="Arial" charset="0"/>
                <a:buNone/>
                <a:tabLst>
                  <a:tab pos="447675" algn="l"/>
                </a:tabLst>
              </a:pPr>
              <a:r>
                <a:rPr lang="de-DE" sz="1400" i="1"/>
                <a:t>Bei der Beschreibung der Randomisierung sind Angaben erforderlich zur Art der Randomisierung, zur Anzahl der Gruppen und der erforderlichen Strata und ggf. zum organisatorischen Ablauf der Randomisierung. Dabei sind besonders bei verblindeten Studien Maßnahmen aufzulisten, die die Verblindung gewährleisten.</a:t>
              </a:r>
              <a:r>
                <a:rPr lang="de-AT" sz="1400" i="1"/>
                <a:t> </a:t>
              </a:r>
              <a:endParaRPr lang="de-DE" sz="1400" i="1"/>
            </a:p>
            <a:p>
              <a:pPr algn="l" defTabSz="931863">
                <a:buClr>
                  <a:srgbClr val="416F8B"/>
                </a:buClr>
                <a:buFont typeface="Arial" charset="0"/>
                <a:buNone/>
                <a:tabLst>
                  <a:tab pos="447675" algn="l"/>
                </a:tabLst>
              </a:pPr>
              <a:endParaRPr lang="de-DE" sz="1400" i="1"/>
            </a:p>
            <a:p>
              <a:pPr algn="l" defTabSz="931863">
                <a:lnSpc>
                  <a:spcPct val="95000"/>
                </a:lnSpc>
                <a:spcAft>
                  <a:spcPct val="40000"/>
                </a:spcAft>
                <a:buClr>
                  <a:srgbClr val="416F8B"/>
                </a:buClr>
                <a:buFont typeface="Arial" charset="0"/>
                <a:buNone/>
                <a:tabLst>
                  <a:tab pos="447675" algn="l"/>
                </a:tabLst>
              </a:pPr>
              <a:r>
                <a:rPr lang="de-DE" sz="1400" b="1"/>
                <a:t>9.3 	Statistische Methoden</a:t>
              </a:r>
            </a:p>
            <a:p>
              <a:pPr algn="l" defTabSz="931863">
                <a:lnSpc>
                  <a:spcPct val="95000"/>
                </a:lnSpc>
                <a:spcAft>
                  <a:spcPct val="40000"/>
                </a:spcAft>
                <a:buClr>
                  <a:srgbClr val="416F8B"/>
                </a:buClr>
                <a:buFont typeface="Arial" charset="0"/>
                <a:buNone/>
                <a:tabLst>
                  <a:tab pos="447675" algn="l"/>
                </a:tabLst>
              </a:pPr>
              <a:r>
                <a:rPr lang="de-DE" sz="1400" i="1"/>
                <a:t>Zielgrößen, Definition von Auswertungskollektiven,  Datenanalyse, Zwischenauswertungen, </a:t>
              </a:r>
              <a:r>
                <a:rPr lang="de-AT" sz="1400" i="1"/>
                <a:t>Verweis auf ICH-GCP E9: Statistical Principles for Clinical Trials</a:t>
              </a:r>
              <a:endParaRPr lang="de-DE" sz="1400" i="1"/>
            </a:p>
            <a:p>
              <a:pPr algn="l" defTabSz="931863">
                <a:lnSpc>
                  <a:spcPct val="95000"/>
                </a:lnSpc>
                <a:spcAft>
                  <a:spcPct val="40000"/>
                </a:spcAft>
                <a:buClr>
                  <a:srgbClr val="416F8B"/>
                </a:buClr>
                <a:buFont typeface="Arial" charset="0"/>
                <a:buNone/>
                <a:tabLst>
                  <a:tab pos="447675" algn="l"/>
                </a:tabLst>
              </a:pPr>
              <a:endParaRPr lang="de-DE" sz="1400" b="1"/>
            </a:p>
          </p:txBody>
        </p:sp>
        <p:sp>
          <p:nvSpPr>
            <p:cNvPr id="204804" name="Text Box 4"/>
            <p:cNvSpPr txBox="1">
              <a:spLocks noChangeArrowheads="1"/>
            </p:cNvSpPr>
            <p:nvPr/>
          </p:nvSpPr>
          <p:spPr bwMode="auto">
            <a:xfrm>
              <a:off x="295" y="300"/>
              <a:ext cx="4082" cy="596"/>
            </a:xfrm>
            <a:prstGeom prst="rect">
              <a:avLst/>
            </a:prstGeom>
            <a:noFill/>
            <a:ln w="9525">
              <a:noFill/>
              <a:miter lim="800000"/>
              <a:headEnd/>
              <a:tailEnd/>
            </a:ln>
            <a:effectLst/>
          </p:spPr>
          <p:txBody>
            <a:bodyPr>
              <a:spAutoFit/>
            </a:bodyPr>
            <a:lstStyle/>
            <a:p>
              <a:pPr algn="l">
                <a:spcBef>
                  <a:spcPct val="50000"/>
                </a:spcBef>
              </a:pPr>
              <a:r>
                <a:rPr lang="de-DE" sz="2800" b="1" dirty="0"/>
                <a:t>Vorschlag „Studienprotokoll –</a:t>
              </a:r>
              <a:br>
                <a:rPr lang="de-DE" sz="2800" b="1" dirty="0"/>
              </a:br>
              <a:r>
                <a:rPr lang="de-DE" sz="2800" b="1" dirty="0"/>
                <a:t>Statistik“</a:t>
              </a:r>
              <a:endParaRPr lang="de-AT" b="1" dirty="0"/>
            </a:p>
          </p:txBody>
        </p:sp>
      </p:grpSp>
      <p:sp>
        <p:nvSpPr>
          <p:cNvPr id="5" name="Datumsplatzhalter 3"/>
          <p:cNvSpPr>
            <a:spLocks noGrp="1"/>
          </p:cNvSpPr>
          <p:nvPr>
            <p:ph type="dt" sz="quarter" idx="10"/>
          </p:nvPr>
        </p:nvSpPr>
        <p:spPr>
          <a:xfrm>
            <a:off x="457200" y="6243638"/>
            <a:ext cx="2133600" cy="457200"/>
          </a:xfrm>
          <a:noFill/>
        </p:spPr>
        <p:txBody>
          <a:bodyPr/>
          <a:lstStyle/>
          <a:p>
            <a:fld id="{26AC85E8-0B09-48B2-B42A-D9C68CEAC314}" type="datetime1">
              <a:rPr lang="de-DE"/>
              <a:pPr/>
              <a:t>09.02.2017</a:t>
            </a:fld>
            <a:endParaRPr lang="de-DE" dirty="0"/>
          </a:p>
        </p:txBody>
      </p:sp>
      <p:sp>
        <p:nvSpPr>
          <p:cNvPr id="6" name="Foliennummernplatzhalter 5"/>
          <p:cNvSpPr>
            <a:spLocks noGrp="1"/>
          </p:cNvSpPr>
          <p:nvPr>
            <p:ph type="sldNum" sz="quarter" idx="12"/>
          </p:nvPr>
        </p:nvSpPr>
        <p:spPr>
          <a:xfrm>
            <a:off x="6553200" y="6243638"/>
            <a:ext cx="2133600" cy="457200"/>
          </a:xfrm>
          <a:noFill/>
        </p:spPr>
        <p:txBody>
          <a:bodyPr/>
          <a:lstStyle/>
          <a:p>
            <a:fld id="{CCDC098F-470F-4526-B16F-87403B71AD8C}" type="slidenum">
              <a:rPr lang="de-DE"/>
              <a:pPr/>
              <a:t>26</a:t>
            </a:fld>
            <a:endParaRPr lang="de-DE"/>
          </a:p>
        </p:txBody>
      </p:sp>
      <p:sp>
        <p:nvSpPr>
          <p:cNvPr id="7" name="Fußzeilenplatzhalter 4"/>
          <p:cNvSpPr txBox="1">
            <a:spLocks noGrp="1"/>
          </p:cNvSpPr>
          <p:nvPr/>
        </p:nvSpPr>
        <p:spPr>
          <a:xfrm>
            <a:off x="3124200" y="6356350"/>
            <a:ext cx="2895600" cy="365125"/>
          </a:xfrm>
          <a:prstGeom prst="rect">
            <a:avLst/>
          </a:prstGeom>
          <a:noFill/>
        </p:spPr>
        <p:txBody>
          <a:bodyPr anchor="ctr"/>
          <a:lstStyle/>
          <a:p>
            <a:pPr algn="ctr" eaLnBrk="0" hangingPunct="0">
              <a:defRPr/>
            </a:pPr>
            <a:r>
              <a:rPr lang="de-AT" sz="1200" dirty="0">
                <a:solidFill>
                  <a:schemeClr val="tx1">
                    <a:tint val="75000"/>
                  </a:schemeClr>
                </a:solidFill>
                <a:latin typeface="+mj-lt"/>
                <a:cs typeface="Calibri" pitchFamily="34" charset="0"/>
              </a:rPr>
              <a:t>hanno.ulmer@i-med.ac.at</a:t>
            </a:r>
          </a:p>
        </p:txBody>
      </p:sp>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88" y="1524000"/>
            <a:ext cx="7905750" cy="2120900"/>
          </a:xfrm>
        </p:spPr>
        <p:txBody>
          <a:bodyPr/>
          <a:lstStyle/>
          <a:p>
            <a:pPr algn="l"/>
            <a:r>
              <a:rPr lang="de-DE" dirty="0" smtClean="0"/>
              <a:t>Randomisierte Klinische </a:t>
            </a:r>
            <a:br>
              <a:rPr lang="de-DE" dirty="0" smtClean="0"/>
            </a:br>
            <a:r>
              <a:rPr lang="de-DE" dirty="0" smtClean="0"/>
              <a:t>Studien (</a:t>
            </a:r>
            <a:r>
              <a:rPr lang="de-DE" dirty="0" err="1" smtClean="0"/>
              <a:t>Randomized</a:t>
            </a:r>
            <a:r>
              <a:rPr lang="de-DE" dirty="0" smtClean="0"/>
              <a:t> </a:t>
            </a:r>
            <a:br>
              <a:rPr lang="de-DE" dirty="0" smtClean="0"/>
            </a:br>
            <a:r>
              <a:rPr lang="de-DE" dirty="0" smtClean="0"/>
              <a:t>Clinical Trials)</a:t>
            </a:r>
            <a:endParaRPr lang="de-DE" sz="2500" b="1" i="1" dirty="0"/>
          </a:p>
        </p:txBody>
      </p:sp>
      <p:sp>
        <p:nvSpPr>
          <p:cNvPr id="7" name="Rectangle 3"/>
          <p:cNvSpPr txBox="1">
            <a:spLocks noChangeArrowheads="1"/>
          </p:cNvSpPr>
          <p:nvPr/>
        </p:nvSpPr>
        <p:spPr>
          <a:xfrm>
            <a:off x="1339850" y="4077072"/>
            <a:ext cx="6553200" cy="10073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000" dirty="0" smtClean="0"/>
              <a:t>Dr. Hanno Ulmer</a:t>
            </a:r>
          </a:p>
          <a:p>
            <a:r>
              <a:rPr lang="de-AT" sz="1600" i="1" dirty="0" smtClean="0"/>
              <a:t>hanno.ulmer@imed.ac.at</a:t>
            </a:r>
            <a:endParaRPr lang="de-DE" sz="1600" i="1" dirty="0" smtClean="0"/>
          </a:p>
          <a:p>
            <a:r>
              <a:rPr lang="de-DE" sz="1400" i="1" dirty="0"/>
              <a:t>Innsbruck, Oktober 2010</a:t>
            </a:r>
            <a:endParaRPr lang="de-DE" sz="1400" i="1" dirty="0" smtClean="0"/>
          </a:p>
          <a:p>
            <a:endParaRPr lang="de-DE" sz="2000" dirty="0" smtClean="0"/>
          </a:p>
          <a:p>
            <a:endParaRPr lang="de-DE" sz="2400" dirty="0" smtClean="0"/>
          </a:p>
          <a:p>
            <a:endParaRPr lang="de-DE" sz="2400" dirty="0"/>
          </a:p>
        </p:txBody>
      </p:sp>
      <p:sp>
        <p:nvSpPr>
          <p:cNvPr id="8" name="Rectangle 3"/>
          <p:cNvSpPr txBox="1">
            <a:spLocks noChangeArrowheads="1"/>
          </p:cNvSpPr>
          <p:nvPr/>
        </p:nvSpPr>
        <p:spPr>
          <a:xfrm>
            <a:off x="1339850" y="5589240"/>
            <a:ext cx="6400800" cy="985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000" dirty="0" smtClean="0"/>
              <a:t>Department für Medizinische Statistik, Informatik und Gesundheitsökonomie, Medizinische Universität Innsbruck</a:t>
            </a:r>
          </a:p>
          <a:p>
            <a:endParaRPr lang="de-DE" sz="2400" dirty="0" smtClean="0"/>
          </a:p>
          <a:p>
            <a:endParaRPr lang="de-DE"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2"/>
          <p:cNvSpPr>
            <a:spLocks noGrp="1" noChangeArrowheads="1"/>
          </p:cNvSpPr>
          <p:nvPr>
            <p:ph type="title"/>
          </p:nvPr>
        </p:nvSpPr>
        <p:spPr>
          <a:xfrm>
            <a:off x="457200" y="274638"/>
            <a:ext cx="6186488" cy="1143000"/>
          </a:xfrm>
        </p:spPr>
        <p:txBody>
          <a:bodyPr/>
          <a:lstStyle/>
          <a:p>
            <a:r>
              <a:rPr lang="de-DE" dirty="0"/>
              <a:t>Hierarchie von Medizinischen Studien</a:t>
            </a:r>
            <a:endParaRPr lang="de-DE" dirty="0" smtClean="0"/>
          </a:p>
        </p:txBody>
      </p:sp>
      <p:sp>
        <p:nvSpPr>
          <p:cNvPr id="4" name="Datumsplatzhalter 3"/>
          <p:cNvSpPr>
            <a:spLocks noGrp="1"/>
          </p:cNvSpPr>
          <p:nvPr>
            <p:ph type="dt" sz="quarter" idx="10"/>
          </p:nvPr>
        </p:nvSpPr>
        <p:spPr/>
        <p:txBody>
          <a:bodyPr/>
          <a:lstStyle/>
          <a:p>
            <a:pPr>
              <a:defRPr/>
            </a:pPr>
            <a:fld id="{C3C626DE-E8E2-4501-874E-BCEAF4B89A19}" type="datetime1">
              <a:rPr lang="de-AT"/>
              <a:pPr>
                <a:defRPr/>
              </a:pPr>
              <a:t>09.02.2017</a:t>
            </a:fld>
            <a:endParaRPr lang="de-DE" altLang="en-US"/>
          </a:p>
        </p:txBody>
      </p:sp>
      <p:sp>
        <p:nvSpPr>
          <p:cNvPr id="8" name="Foliennummernplatzhalter 5"/>
          <p:cNvSpPr>
            <a:spLocks noGrp="1"/>
          </p:cNvSpPr>
          <p:nvPr>
            <p:ph type="sldNum" sz="quarter" idx="12"/>
          </p:nvPr>
        </p:nvSpPr>
        <p:spPr>
          <a:xfrm>
            <a:off x="6553200" y="6243638"/>
            <a:ext cx="2133600" cy="457200"/>
          </a:xfrm>
        </p:spPr>
        <p:txBody>
          <a:bodyPr/>
          <a:lstStyle/>
          <a:p>
            <a:pPr>
              <a:defRPr/>
            </a:pPr>
            <a:fld id="{3D9EA99D-B2F6-4A0E-A6F1-35A48FAF910D}" type="slidenum">
              <a:rPr lang="de-DE"/>
              <a:pPr>
                <a:defRPr/>
              </a:pPr>
              <a:t>28</a:t>
            </a:fld>
            <a:endParaRPr lang="de-DE" dirty="0"/>
          </a:p>
        </p:txBody>
      </p:sp>
      <p:pic>
        <p:nvPicPr>
          <p:cNvPr id="6" name="Picture 2"/>
          <p:cNvPicPr>
            <a:picLocks noChangeAspect="1" noChangeArrowheads="1"/>
          </p:cNvPicPr>
          <p:nvPr/>
        </p:nvPicPr>
        <p:blipFill>
          <a:blip r:embed="rId3" cstate="print"/>
          <a:srcRect/>
          <a:stretch>
            <a:fillRect/>
          </a:stretch>
        </p:blipFill>
        <p:spPr bwMode="auto">
          <a:xfrm>
            <a:off x="1671502" y="1772816"/>
            <a:ext cx="5636802" cy="4083695"/>
          </a:xfrm>
          <a:prstGeom prst="rect">
            <a:avLst/>
          </a:prstGeom>
          <a:noFill/>
          <a:ln w="9525">
            <a:noFill/>
            <a:miter lim="800000"/>
            <a:headEnd/>
            <a:tailEnd/>
          </a:ln>
        </p:spPr>
      </p:pic>
    </p:spTree>
    <p:extLst>
      <p:ext uri="{BB962C8B-B14F-4D97-AF65-F5344CB8AC3E}">
        <p14:creationId xmlns:p14="http://schemas.microsoft.com/office/powerpoint/2010/main" val="1729696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de-DE" dirty="0" smtClean="0"/>
              <a:t>RCT: Randomisierte kontrollierte Studie</a:t>
            </a:r>
            <a:endParaRPr lang="de-AT" sz="2000" dirty="0" smtClean="0"/>
          </a:p>
        </p:txBody>
      </p:sp>
      <p:sp>
        <p:nvSpPr>
          <p:cNvPr id="76806" name="Rectangle 3"/>
          <p:cNvSpPr>
            <a:spLocks noGrp="1" noChangeArrowheads="1"/>
          </p:cNvSpPr>
          <p:nvPr>
            <p:ph idx="1"/>
          </p:nvPr>
        </p:nvSpPr>
        <p:spPr/>
        <p:txBody>
          <a:bodyPr/>
          <a:lstStyle/>
          <a:p>
            <a:pPr eaLnBrk="1" hangingPunct="1">
              <a:lnSpc>
                <a:spcPct val="90000"/>
              </a:lnSpc>
            </a:pPr>
            <a:endParaRPr lang="de-DE" sz="2500" b="1" dirty="0" smtClean="0"/>
          </a:p>
          <a:p>
            <a:pPr eaLnBrk="1" hangingPunct="1">
              <a:lnSpc>
                <a:spcPct val="90000"/>
              </a:lnSpc>
            </a:pPr>
            <a:r>
              <a:rPr lang="de-DE" sz="2500" b="1" dirty="0" smtClean="0"/>
              <a:t>Klinische Studien sind ein Experiment</a:t>
            </a:r>
          </a:p>
          <a:p>
            <a:pPr lvl="1" eaLnBrk="1" hangingPunct="1">
              <a:lnSpc>
                <a:spcPct val="90000"/>
              </a:lnSpc>
            </a:pPr>
            <a:r>
              <a:rPr lang="de-DE" sz="2100" dirty="0" smtClean="0"/>
              <a:t>Einflussfaktor wird gesteuert</a:t>
            </a:r>
          </a:p>
          <a:p>
            <a:pPr lvl="1" eaLnBrk="1" hangingPunct="1">
              <a:lnSpc>
                <a:spcPct val="90000"/>
              </a:lnSpc>
            </a:pPr>
            <a:r>
              <a:rPr lang="de-DE" sz="2100" dirty="0" smtClean="0"/>
              <a:t>Alle anderen Faktoren sollen möglichst konstant gehalten werden</a:t>
            </a:r>
          </a:p>
          <a:p>
            <a:pPr eaLnBrk="1" hangingPunct="1">
              <a:lnSpc>
                <a:spcPct val="90000"/>
              </a:lnSpc>
            </a:pPr>
            <a:r>
              <a:rPr lang="de-DE" sz="2500" b="1" dirty="0" err="1" smtClean="0"/>
              <a:t>Randomisierung</a:t>
            </a:r>
            <a:endParaRPr lang="de-DE" sz="2500" b="1" dirty="0" smtClean="0"/>
          </a:p>
          <a:p>
            <a:pPr lvl="1" eaLnBrk="1" hangingPunct="1">
              <a:lnSpc>
                <a:spcPct val="90000"/>
              </a:lnSpc>
            </a:pPr>
            <a:r>
              <a:rPr lang="de-DE" sz="2100" dirty="0" smtClean="0"/>
              <a:t>Behandlungszuteilung kann nicht vorhergesagt werden</a:t>
            </a:r>
          </a:p>
          <a:p>
            <a:pPr lvl="2" eaLnBrk="1" hangingPunct="1">
              <a:lnSpc>
                <a:spcPct val="90000"/>
              </a:lnSpc>
            </a:pPr>
            <a:r>
              <a:rPr lang="de-DE" sz="2000" dirty="0" smtClean="0"/>
              <a:t>Ausschluss von Verzerrungen durch Selektion</a:t>
            </a:r>
          </a:p>
          <a:p>
            <a:pPr eaLnBrk="1" hangingPunct="1">
              <a:lnSpc>
                <a:spcPct val="90000"/>
              </a:lnSpc>
            </a:pPr>
            <a:r>
              <a:rPr lang="de-DE" sz="2500" b="1" dirty="0" err="1" smtClean="0"/>
              <a:t>Stratifizierung</a:t>
            </a:r>
            <a:r>
              <a:rPr lang="de-DE" sz="2500" b="1" dirty="0" smtClean="0"/>
              <a:t> – homogene Untergruppen</a:t>
            </a:r>
          </a:p>
          <a:p>
            <a:pPr lvl="2" eaLnBrk="1" hangingPunct="1">
              <a:lnSpc>
                <a:spcPct val="90000"/>
              </a:lnSpc>
            </a:pPr>
            <a:r>
              <a:rPr lang="de-DE" sz="2000" dirty="0" smtClean="0"/>
              <a:t>Alter, Geschlecht, Schwergrad</a:t>
            </a:r>
          </a:p>
        </p:txBody>
      </p:sp>
      <p:sp>
        <p:nvSpPr>
          <p:cNvPr id="76804" name="Foliennummernplatzhalter 5"/>
          <p:cNvSpPr>
            <a:spLocks noGrp="1"/>
          </p:cNvSpPr>
          <p:nvPr>
            <p:ph type="sldNum" sz="quarter" idx="12"/>
          </p:nvPr>
        </p:nvSpPr>
        <p:spPr>
          <a:noFill/>
        </p:spPr>
        <p:txBody>
          <a:bodyPr/>
          <a:lstStyle/>
          <a:p>
            <a:fld id="{50285759-7282-4738-8940-1AAD18F5EF5F}" type="slidenum">
              <a:rPr lang="de-DE"/>
              <a:pPr/>
              <a:t>29</a:t>
            </a:fld>
            <a:endParaRPr lang="de-DE"/>
          </a:p>
        </p:txBody>
      </p:sp>
      <p:sp>
        <p:nvSpPr>
          <p:cNvPr id="2" name="Fußzeilenplatzhalter 1"/>
          <p:cNvSpPr>
            <a:spLocks noGrp="1"/>
          </p:cNvSpPr>
          <p:nvPr>
            <p:ph type="ftr" sz="quarter" idx="11"/>
          </p:nvPr>
        </p:nvSpPr>
        <p:spPr/>
        <p:txBody>
          <a:bodyPr/>
          <a:lstStyle/>
          <a:p>
            <a:r>
              <a:rPr lang="de-DE" altLang="en-US" smtClean="0"/>
              <a:t>hanno.ulmer@i-med.ac.at</a:t>
            </a:r>
            <a:endParaRPr lang="de-DE" altLang="en-US" dirty="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noFill/>
          <a:ln/>
        </p:spPr>
        <p:txBody>
          <a:bodyPr/>
          <a:lstStyle/>
          <a:p>
            <a:r>
              <a:rPr lang="de-DE" dirty="0" smtClean="0"/>
              <a:t>Literaturhinweise</a:t>
            </a:r>
            <a:endParaRPr lang="de-DE" dirty="0"/>
          </a:p>
        </p:txBody>
      </p:sp>
      <p:sp>
        <p:nvSpPr>
          <p:cNvPr id="4" name="Datumsplatzhalter 3"/>
          <p:cNvSpPr>
            <a:spLocks noGrp="1"/>
          </p:cNvSpPr>
          <p:nvPr>
            <p:ph type="dt" sz="half" idx="10"/>
          </p:nvPr>
        </p:nvSpPr>
        <p:spPr/>
        <p:txBody>
          <a:bodyPr/>
          <a:lstStyle/>
          <a:p>
            <a:fld id="{D66809A5-EA7B-4E0D-A7FE-AC0A8569222A}" type="datetime1">
              <a:rPr lang="de-AT" smtClean="0"/>
              <a:pPr/>
              <a:t>09.02.2017</a:t>
            </a:fld>
            <a:endParaRPr lang="de-DE" altLang="en-US"/>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43F64F4F-A0C7-4089-904F-ABF8F45E77EC}" type="slidenum">
              <a:rPr lang="de-DE" altLang="en-US"/>
              <a:pPr/>
              <a:t>3</a:t>
            </a:fld>
            <a:endParaRPr lang="de-DE" altLang="en-US"/>
          </a:p>
        </p:txBody>
      </p:sp>
      <p:pic>
        <p:nvPicPr>
          <p:cNvPr id="738306" name="Picture 2" descr="Frontcover"/>
          <p:cNvPicPr>
            <a:picLocks noChangeAspect="1" noChangeArrowheads="1"/>
          </p:cNvPicPr>
          <p:nvPr/>
        </p:nvPicPr>
        <p:blipFill>
          <a:blip r:embed="rId3" cstate="print"/>
          <a:srcRect/>
          <a:stretch>
            <a:fillRect/>
          </a:stretch>
        </p:blipFill>
        <p:spPr bwMode="auto">
          <a:xfrm>
            <a:off x="3419872" y="3429000"/>
            <a:ext cx="1219200" cy="1847851"/>
          </a:xfrm>
          <a:prstGeom prst="rect">
            <a:avLst/>
          </a:prstGeom>
          <a:noFill/>
        </p:spPr>
      </p:pic>
      <p:pic>
        <p:nvPicPr>
          <p:cNvPr id="738308" name="Picture 4" descr="Frontcover"/>
          <p:cNvPicPr>
            <a:picLocks noChangeAspect="1" noChangeArrowheads="1"/>
          </p:cNvPicPr>
          <p:nvPr/>
        </p:nvPicPr>
        <p:blipFill>
          <a:blip r:embed="rId4" cstate="print"/>
          <a:srcRect/>
          <a:stretch>
            <a:fillRect/>
          </a:stretch>
        </p:blipFill>
        <p:spPr bwMode="auto">
          <a:xfrm>
            <a:off x="4139952" y="1656465"/>
            <a:ext cx="1105926" cy="1676170"/>
          </a:xfrm>
          <a:prstGeom prst="rect">
            <a:avLst/>
          </a:prstGeom>
          <a:noFill/>
        </p:spPr>
      </p:pic>
      <p:sp>
        <p:nvSpPr>
          <p:cNvPr id="2" name="Inhaltsplatzhalter 1"/>
          <p:cNvSpPr>
            <a:spLocks noGrp="1"/>
          </p:cNvSpPr>
          <p:nvPr>
            <p:ph idx="1"/>
          </p:nvPr>
        </p:nvSpPr>
        <p:spPr>
          <a:xfrm>
            <a:off x="313184" y="1700808"/>
            <a:ext cx="8229600" cy="4757758"/>
          </a:xfrm>
        </p:spPr>
        <p:txBody>
          <a:bodyPr/>
          <a:lstStyle/>
          <a:p>
            <a:r>
              <a:rPr lang="de-DE" dirty="0" smtClean="0"/>
              <a:t>Grundlagenwissenschaft</a:t>
            </a:r>
          </a:p>
          <a:p>
            <a:endParaRPr lang="de-DE" dirty="0"/>
          </a:p>
          <a:p>
            <a:endParaRPr lang="de-DE" dirty="0" smtClean="0"/>
          </a:p>
          <a:p>
            <a:endParaRPr lang="de-DE" dirty="0" smtClean="0"/>
          </a:p>
          <a:p>
            <a:r>
              <a:rPr lang="de-DE" dirty="0" smtClean="0"/>
              <a:t>Klinische Forschung</a:t>
            </a:r>
          </a:p>
          <a:p>
            <a:endParaRPr lang="de-DE" dirty="0" smtClean="0"/>
          </a:p>
          <a:p>
            <a:endParaRPr lang="de-DE" dirty="0"/>
          </a:p>
          <a:p>
            <a:endParaRPr lang="de-DE" dirty="0" smtClean="0"/>
          </a:p>
          <a:p>
            <a:r>
              <a:rPr lang="de-DE" dirty="0" smtClean="0"/>
              <a:t>Epidemiologische Forschung</a:t>
            </a:r>
          </a:p>
          <a:p>
            <a:pPr marL="0" indent="0">
              <a:buNone/>
            </a:pPr>
            <a:endParaRPr lang="de-DE"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809664"/>
            <a:ext cx="1043560" cy="146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2508219"/>
            <a:ext cx="1025836" cy="15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806415"/>
            <a:ext cx="1024613" cy="147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1970" name="Picture 2" descr="http://ecx.images-amazon.com/images/I/41K4ANEQUsL._SX366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553" y="1656465"/>
            <a:ext cx="1312879" cy="178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de-DE" dirty="0" smtClean="0"/>
              <a:t>RCTs</a:t>
            </a:r>
            <a:endParaRPr lang="de-AT" sz="2400" dirty="0" smtClean="0"/>
          </a:p>
        </p:txBody>
      </p:sp>
      <p:sp>
        <p:nvSpPr>
          <p:cNvPr id="78854" name="Rectangle 3"/>
          <p:cNvSpPr>
            <a:spLocks noGrp="1" noChangeArrowheads="1"/>
          </p:cNvSpPr>
          <p:nvPr>
            <p:ph idx="1"/>
          </p:nvPr>
        </p:nvSpPr>
        <p:spPr/>
        <p:txBody>
          <a:bodyPr/>
          <a:lstStyle/>
          <a:p>
            <a:pPr eaLnBrk="1" hangingPunct="1">
              <a:lnSpc>
                <a:spcPct val="90000"/>
              </a:lnSpc>
            </a:pPr>
            <a:r>
              <a:rPr lang="de-DE" sz="2500" b="1" dirty="0" smtClean="0"/>
              <a:t>Kontrollgruppe</a:t>
            </a:r>
          </a:p>
          <a:p>
            <a:pPr lvl="1" eaLnBrk="1" hangingPunct="1">
              <a:lnSpc>
                <a:spcPct val="90000"/>
              </a:lnSpc>
            </a:pPr>
            <a:r>
              <a:rPr lang="de-DE" sz="2100" dirty="0" smtClean="0"/>
              <a:t>Placebo / Standardtherapie</a:t>
            </a:r>
          </a:p>
          <a:p>
            <a:pPr lvl="1" eaLnBrk="1" hangingPunct="1">
              <a:lnSpc>
                <a:spcPct val="90000"/>
              </a:lnSpc>
            </a:pPr>
            <a:r>
              <a:rPr lang="de-DE" sz="2100" dirty="0" smtClean="0"/>
              <a:t>Statistische Vergleichbarkeit der wesentlichen Merkmale</a:t>
            </a:r>
          </a:p>
          <a:p>
            <a:pPr lvl="2" eaLnBrk="1" hangingPunct="1">
              <a:lnSpc>
                <a:spcPct val="90000"/>
              </a:lnSpc>
            </a:pPr>
            <a:r>
              <a:rPr lang="de-DE" sz="2000" dirty="0" smtClean="0"/>
              <a:t>Strukturgleichheit</a:t>
            </a:r>
          </a:p>
          <a:p>
            <a:pPr eaLnBrk="1" hangingPunct="1">
              <a:lnSpc>
                <a:spcPct val="90000"/>
              </a:lnSpc>
            </a:pPr>
            <a:r>
              <a:rPr lang="de-DE" sz="2500" b="1" dirty="0" err="1" smtClean="0"/>
              <a:t>Verblindung</a:t>
            </a:r>
            <a:endParaRPr lang="de-DE" sz="2500" b="1" dirty="0" smtClean="0"/>
          </a:p>
          <a:p>
            <a:pPr lvl="1" eaLnBrk="1" hangingPunct="1">
              <a:lnSpc>
                <a:spcPct val="90000"/>
              </a:lnSpc>
            </a:pPr>
            <a:r>
              <a:rPr lang="de-DE" sz="2100" dirty="0" smtClean="0"/>
              <a:t>Offen</a:t>
            </a:r>
          </a:p>
          <a:p>
            <a:pPr lvl="1" eaLnBrk="1" hangingPunct="1">
              <a:lnSpc>
                <a:spcPct val="90000"/>
              </a:lnSpc>
            </a:pPr>
            <a:r>
              <a:rPr lang="de-DE" sz="2100" dirty="0" smtClean="0"/>
              <a:t>Einfach </a:t>
            </a:r>
            <a:r>
              <a:rPr lang="de-DE" sz="2100" dirty="0" err="1" smtClean="0"/>
              <a:t>verblindet</a:t>
            </a:r>
            <a:endParaRPr lang="de-DE" sz="2100" dirty="0" smtClean="0"/>
          </a:p>
          <a:p>
            <a:pPr lvl="2" eaLnBrk="1" hangingPunct="1">
              <a:lnSpc>
                <a:spcPct val="90000"/>
              </a:lnSpc>
            </a:pPr>
            <a:r>
              <a:rPr lang="de-DE" sz="2000" dirty="0" smtClean="0"/>
              <a:t>Patient </a:t>
            </a:r>
            <a:r>
              <a:rPr lang="de-DE" sz="2000" dirty="0" err="1" smtClean="0"/>
              <a:t>weiss</a:t>
            </a:r>
            <a:r>
              <a:rPr lang="de-DE" sz="2000" dirty="0" smtClean="0"/>
              <a:t> nicht, welche Therapie er bekommt</a:t>
            </a:r>
          </a:p>
          <a:p>
            <a:pPr lvl="1" eaLnBrk="1" hangingPunct="1">
              <a:lnSpc>
                <a:spcPct val="90000"/>
              </a:lnSpc>
            </a:pPr>
            <a:r>
              <a:rPr lang="de-DE" sz="2100" dirty="0" smtClean="0"/>
              <a:t>Doppel-blind</a:t>
            </a:r>
          </a:p>
          <a:p>
            <a:pPr lvl="2" eaLnBrk="1" hangingPunct="1">
              <a:lnSpc>
                <a:spcPct val="90000"/>
              </a:lnSpc>
            </a:pPr>
            <a:r>
              <a:rPr lang="de-AT" sz="2000" dirty="0" smtClean="0"/>
              <a:t>Patient und Arzt wissen nicht, welche Therapie Patient bekommt</a:t>
            </a:r>
          </a:p>
        </p:txBody>
      </p:sp>
      <p:sp>
        <p:nvSpPr>
          <p:cNvPr id="78852" name="Foliennummernplatzhalter 5"/>
          <p:cNvSpPr>
            <a:spLocks noGrp="1"/>
          </p:cNvSpPr>
          <p:nvPr>
            <p:ph type="sldNum" sz="quarter" idx="12"/>
          </p:nvPr>
        </p:nvSpPr>
        <p:spPr>
          <a:noFill/>
        </p:spPr>
        <p:txBody>
          <a:bodyPr/>
          <a:lstStyle/>
          <a:p>
            <a:fld id="{8598C224-6C92-44D4-BB2B-83DC1CCFB58A}" type="slidenum">
              <a:rPr lang="de-DE"/>
              <a:pPr/>
              <a:t>30</a:t>
            </a:fld>
            <a:endParaRPr lang="de-DE"/>
          </a:p>
        </p:txBody>
      </p:sp>
      <p:sp>
        <p:nvSpPr>
          <p:cNvPr id="2" name="Fußzeilenplatzhalter 1"/>
          <p:cNvSpPr>
            <a:spLocks noGrp="1"/>
          </p:cNvSpPr>
          <p:nvPr>
            <p:ph type="ftr" sz="quarter" idx="11"/>
          </p:nvPr>
        </p:nvSpPr>
        <p:spPr/>
        <p:txBody>
          <a:bodyPr/>
          <a:lstStyle/>
          <a:p>
            <a:r>
              <a:rPr lang="de-DE" altLang="en-US" smtClean="0"/>
              <a:t>hanno.ulmer@i-med.ac.at</a:t>
            </a:r>
            <a:endParaRPr lang="de-DE" altLang="en-US" dirty="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1026"/>
          <p:cNvSpPr>
            <a:spLocks noGrp="1" noChangeArrowheads="1"/>
          </p:cNvSpPr>
          <p:nvPr>
            <p:ph type="title"/>
          </p:nvPr>
        </p:nvSpPr>
        <p:spPr/>
        <p:txBody>
          <a:bodyPr/>
          <a:lstStyle/>
          <a:p>
            <a:pPr eaLnBrk="1" hangingPunct="1"/>
            <a:r>
              <a:rPr lang="de-DE" sz="4000" b="0" smtClean="0"/>
              <a:t>Einige einfache Studienpläne</a:t>
            </a:r>
            <a:endParaRPr lang="de-AT" sz="4000" b="0" smtClean="0"/>
          </a:p>
        </p:txBody>
      </p:sp>
      <p:sp>
        <p:nvSpPr>
          <p:cNvPr id="52230" name="Rectangle 1027"/>
          <p:cNvSpPr>
            <a:spLocks noGrp="1" noChangeArrowheads="1"/>
          </p:cNvSpPr>
          <p:nvPr>
            <p:ph idx="1"/>
          </p:nvPr>
        </p:nvSpPr>
        <p:spPr/>
        <p:txBody>
          <a:bodyPr/>
          <a:lstStyle/>
          <a:p>
            <a:pPr eaLnBrk="1" hangingPunct="1">
              <a:lnSpc>
                <a:spcPct val="80000"/>
              </a:lnSpc>
            </a:pPr>
            <a:r>
              <a:rPr lang="de-DE" sz="2400" b="1" smtClean="0"/>
              <a:t>Parallelgruppen</a:t>
            </a:r>
          </a:p>
          <a:p>
            <a:pPr lvl="1" eaLnBrk="1" hangingPunct="1">
              <a:lnSpc>
                <a:spcPct val="80000"/>
              </a:lnSpc>
            </a:pPr>
            <a:r>
              <a:rPr lang="de-DE" sz="2000" smtClean="0"/>
              <a:t>Zwei oder mehrere unabhängige, aber vergleichbare Gruppen</a:t>
            </a:r>
          </a:p>
          <a:p>
            <a:pPr lvl="2" eaLnBrk="1" hangingPunct="1">
              <a:lnSpc>
                <a:spcPct val="80000"/>
              </a:lnSpc>
            </a:pPr>
            <a:r>
              <a:rPr lang="de-DE" sz="1800" smtClean="0"/>
              <a:t>Werden zeitlich parallel behandelt</a:t>
            </a:r>
          </a:p>
          <a:p>
            <a:pPr lvl="2" eaLnBrk="1" hangingPunct="1">
              <a:lnSpc>
                <a:spcPct val="80000"/>
              </a:lnSpc>
            </a:pPr>
            <a:r>
              <a:rPr lang="de-DE" sz="1800" smtClean="0"/>
              <a:t>Mit unterschiedlichen Therapieformen</a:t>
            </a:r>
          </a:p>
          <a:p>
            <a:pPr eaLnBrk="1" hangingPunct="1">
              <a:lnSpc>
                <a:spcPct val="80000"/>
              </a:lnSpc>
            </a:pPr>
            <a:r>
              <a:rPr lang="de-DE" sz="2400" b="1" smtClean="0"/>
              <a:t>Cross-Over</a:t>
            </a:r>
          </a:p>
          <a:p>
            <a:pPr lvl="1" eaLnBrk="1" hangingPunct="1">
              <a:lnSpc>
                <a:spcPct val="80000"/>
              </a:lnSpc>
            </a:pPr>
            <a:r>
              <a:rPr lang="de-DE" sz="2000" smtClean="0"/>
              <a:t>Eine Gruppe mit zwei oder mehreren aufeinander folgenden Therapien behandeln</a:t>
            </a:r>
          </a:p>
          <a:p>
            <a:pPr lvl="1" eaLnBrk="1" hangingPunct="1">
              <a:lnSpc>
                <a:spcPct val="80000"/>
              </a:lnSpc>
            </a:pPr>
            <a:r>
              <a:rPr lang="de-DE" sz="2000" smtClean="0"/>
              <a:t>Jeder Proband erhält jede Therapie aber in unterschiedlicher Reihenfolge</a:t>
            </a:r>
          </a:p>
          <a:p>
            <a:pPr lvl="2" eaLnBrk="1" hangingPunct="1">
              <a:lnSpc>
                <a:spcPct val="80000"/>
              </a:lnSpc>
            </a:pPr>
            <a:r>
              <a:rPr lang="de-DE" sz="1800" smtClean="0"/>
              <a:t>Randomisierung der Reihenfolge</a:t>
            </a:r>
          </a:p>
          <a:p>
            <a:pPr lvl="3" eaLnBrk="1" hangingPunct="1">
              <a:lnSpc>
                <a:spcPct val="80000"/>
              </a:lnSpc>
            </a:pPr>
            <a:r>
              <a:rPr lang="de-DE" sz="1600" smtClean="0"/>
              <a:t>z.B.: ABC, ACB, BAC, BCA, CAB, CBA</a:t>
            </a:r>
          </a:p>
          <a:p>
            <a:pPr lvl="3" eaLnBrk="1" hangingPunct="1">
              <a:lnSpc>
                <a:spcPct val="80000"/>
              </a:lnSpc>
            </a:pPr>
            <a:r>
              <a:rPr lang="de-DE" sz="1600" smtClean="0"/>
              <a:t>Carry-over-Effekte beachten</a:t>
            </a:r>
          </a:p>
          <a:p>
            <a:pPr eaLnBrk="1" hangingPunct="1">
              <a:lnSpc>
                <a:spcPct val="80000"/>
              </a:lnSpc>
            </a:pPr>
            <a:r>
              <a:rPr lang="de-DE" sz="2400" b="1" smtClean="0"/>
              <a:t>Faktorielle Pläne</a:t>
            </a:r>
          </a:p>
          <a:p>
            <a:pPr lvl="1" eaLnBrk="1" hangingPunct="1">
              <a:lnSpc>
                <a:spcPct val="80000"/>
              </a:lnSpc>
            </a:pPr>
            <a:r>
              <a:rPr lang="de-DE" sz="2000" smtClean="0"/>
              <a:t>Kombination von zwei oder mehreren Einflussfaktoren</a:t>
            </a:r>
          </a:p>
          <a:p>
            <a:pPr lvl="2" eaLnBrk="1" hangingPunct="1">
              <a:lnSpc>
                <a:spcPct val="80000"/>
              </a:lnSpc>
            </a:pPr>
            <a:r>
              <a:rPr lang="de-DE" sz="1800" smtClean="0"/>
              <a:t>Wechselwirkungen überprüfbar</a:t>
            </a:r>
            <a:endParaRPr lang="de-AT" sz="1800" smtClean="0"/>
          </a:p>
        </p:txBody>
      </p:sp>
      <p:sp>
        <p:nvSpPr>
          <p:cNvPr id="52227" name="Fußzeilenplatzhalter 4"/>
          <p:cNvSpPr>
            <a:spLocks noGrp="1"/>
          </p:cNvSpPr>
          <p:nvPr>
            <p:ph type="ftr" sz="quarter" idx="11"/>
          </p:nvPr>
        </p:nvSpPr>
        <p:spPr>
          <a:noFill/>
        </p:spPr>
        <p:txBody>
          <a:bodyPr/>
          <a:lstStyle/>
          <a:p>
            <a:r>
              <a:rPr lang="en-US" smtClean="0"/>
              <a:t>hanno.ulmer@i-med.ac.at</a:t>
            </a:r>
          </a:p>
        </p:txBody>
      </p:sp>
      <p:sp>
        <p:nvSpPr>
          <p:cNvPr id="52228" name="Foliennummernplatzhalter 5"/>
          <p:cNvSpPr>
            <a:spLocks noGrp="1"/>
          </p:cNvSpPr>
          <p:nvPr>
            <p:ph type="sldNum" sz="quarter" idx="12"/>
          </p:nvPr>
        </p:nvSpPr>
        <p:spPr>
          <a:noFill/>
        </p:spPr>
        <p:txBody>
          <a:bodyPr/>
          <a:lstStyle/>
          <a:p>
            <a:fld id="{25F177D6-AF8F-4ECD-99F7-88B2C403548E}" type="slidenum">
              <a:rPr lang="en-US" smtClean="0"/>
              <a:pPr/>
              <a:t>31</a:t>
            </a:fld>
            <a:endParaRPr lang="en-US" smtClean="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p:txBody>
          <a:bodyPr/>
          <a:lstStyle/>
          <a:p>
            <a:pPr eaLnBrk="1" hangingPunct="1"/>
            <a:r>
              <a:rPr lang="de-AT" sz="4000" b="0" smtClean="0"/>
              <a:t>Parallelgruppenstudie</a:t>
            </a:r>
          </a:p>
        </p:txBody>
      </p:sp>
      <p:sp>
        <p:nvSpPr>
          <p:cNvPr id="53254" name="Rectangle 3"/>
          <p:cNvSpPr>
            <a:spLocks noGrp="1" noChangeArrowheads="1"/>
          </p:cNvSpPr>
          <p:nvPr>
            <p:ph idx="1"/>
          </p:nvPr>
        </p:nvSpPr>
        <p:spPr/>
        <p:txBody>
          <a:bodyPr/>
          <a:lstStyle/>
          <a:p>
            <a:pPr eaLnBrk="1" hangingPunct="1">
              <a:lnSpc>
                <a:spcPct val="80000"/>
              </a:lnSpc>
            </a:pPr>
            <a:r>
              <a:rPr lang="de-AT" sz="2000" dirty="0" smtClean="0"/>
              <a:t>z.B. Untersuchung der Wirksamkeit eines neuen blutdrucksenkenden Medikaments im Vergleich zu einer Standardtherapie</a:t>
            </a:r>
            <a:r>
              <a:rPr lang="de-DE" sz="2000" dirty="0" smtClean="0"/>
              <a:t> (=Kontrolle)</a:t>
            </a:r>
          </a:p>
          <a:p>
            <a:pPr lvl="2" eaLnBrk="1" hangingPunct="1">
              <a:lnSpc>
                <a:spcPct val="80000"/>
              </a:lnSpc>
            </a:pPr>
            <a:r>
              <a:rPr lang="de-DE" sz="1600" dirty="0" smtClean="0"/>
              <a:t>Manchmal Placebo</a:t>
            </a:r>
            <a:endParaRPr lang="de-AT" sz="1600" dirty="0" smtClean="0"/>
          </a:p>
          <a:p>
            <a:pPr eaLnBrk="1" hangingPunct="1">
              <a:lnSpc>
                <a:spcPct val="80000"/>
              </a:lnSpc>
            </a:pPr>
            <a:r>
              <a:rPr lang="de-AT" sz="2000" b="1" dirty="0" smtClean="0">
                <a:solidFill>
                  <a:srgbClr val="003399"/>
                </a:solidFill>
              </a:rPr>
              <a:t>Nullhypothese H</a:t>
            </a:r>
            <a:r>
              <a:rPr lang="de-AT" sz="2000" b="1" baseline="-25000" dirty="0" smtClean="0">
                <a:solidFill>
                  <a:srgbClr val="003399"/>
                </a:solidFill>
              </a:rPr>
              <a:t>0</a:t>
            </a:r>
            <a:r>
              <a:rPr lang="de-AT" sz="2000" b="1" dirty="0" smtClean="0">
                <a:solidFill>
                  <a:srgbClr val="003399"/>
                </a:solidFill>
              </a:rPr>
              <a:t>:</a:t>
            </a:r>
            <a:r>
              <a:rPr lang="de-AT" sz="2000" dirty="0" smtClean="0"/>
              <a:t> die beiden Therapien sind im Mittel gleich wirksam</a:t>
            </a:r>
          </a:p>
          <a:p>
            <a:pPr lvl="3" eaLnBrk="1" hangingPunct="1">
              <a:lnSpc>
                <a:spcPct val="80000"/>
              </a:lnSpc>
            </a:pPr>
            <a:r>
              <a:rPr lang="de-AT" sz="1400" dirty="0" smtClean="0"/>
              <a:t>z.B. die Änderung des diastolischen Blutdrucks ist im Mittel in beiden Gruppen gleich hoch</a:t>
            </a:r>
          </a:p>
          <a:p>
            <a:pPr lvl="2" eaLnBrk="1" hangingPunct="1">
              <a:lnSpc>
                <a:spcPct val="80000"/>
              </a:lnSpc>
            </a:pPr>
            <a:r>
              <a:rPr lang="de-AT" sz="1600" b="1" dirty="0" smtClean="0">
                <a:solidFill>
                  <a:schemeClr val="tx2"/>
                </a:solidFill>
              </a:rPr>
              <a:t>Die Ungültigkeit der Nullhypothese ist zu beweisen!</a:t>
            </a:r>
          </a:p>
          <a:p>
            <a:pPr eaLnBrk="1" hangingPunct="1">
              <a:lnSpc>
                <a:spcPct val="80000"/>
              </a:lnSpc>
            </a:pPr>
            <a:r>
              <a:rPr lang="de-AT" sz="2000" b="1" dirty="0" smtClean="0">
                <a:solidFill>
                  <a:srgbClr val="003399"/>
                </a:solidFill>
              </a:rPr>
              <a:t>Alternativhypothese H</a:t>
            </a:r>
            <a:r>
              <a:rPr lang="de-AT" sz="2000" b="1" baseline="-25000" dirty="0" smtClean="0">
                <a:solidFill>
                  <a:srgbClr val="003399"/>
                </a:solidFill>
              </a:rPr>
              <a:t>1</a:t>
            </a:r>
            <a:r>
              <a:rPr lang="de-AT" sz="2000" b="1" dirty="0" smtClean="0">
                <a:solidFill>
                  <a:srgbClr val="003399"/>
                </a:solidFill>
              </a:rPr>
              <a:t>:</a:t>
            </a:r>
            <a:r>
              <a:rPr lang="de-AT" sz="2000" dirty="0" smtClean="0"/>
              <a:t> die beiden Therapien sind im Mittel unterschiedlich stark wirksam</a:t>
            </a:r>
          </a:p>
          <a:p>
            <a:pPr eaLnBrk="1" hangingPunct="1">
              <a:lnSpc>
                <a:spcPct val="80000"/>
              </a:lnSpc>
            </a:pPr>
            <a:endParaRPr lang="de-AT" sz="2000" dirty="0" smtClean="0"/>
          </a:p>
          <a:p>
            <a:pPr eaLnBrk="1" hangingPunct="1">
              <a:lnSpc>
                <a:spcPct val="80000"/>
              </a:lnSpc>
            </a:pPr>
            <a:r>
              <a:rPr lang="de-AT" sz="2000" b="1" u="sng" dirty="0" smtClean="0"/>
              <a:t>Voraussetzung</a:t>
            </a:r>
            <a:r>
              <a:rPr lang="de-AT" sz="2000" dirty="0" smtClean="0"/>
              <a:t>: Die beiden Gruppen stimmen in den wesentlichen Merkmalen überein – siehe </a:t>
            </a:r>
            <a:r>
              <a:rPr lang="de-AT" sz="2000" dirty="0" err="1" smtClean="0"/>
              <a:t>Randomisierung</a:t>
            </a:r>
            <a:endParaRPr lang="de-AT" sz="2000" dirty="0" smtClean="0"/>
          </a:p>
          <a:p>
            <a:pPr lvl="1" eaLnBrk="1" hangingPunct="1">
              <a:lnSpc>
                <a:spcPct val="80000"/>
              </a:lnSpc>
            </a:pPr>
            <a:r>
              <a:rPr lang="de-AT" sz="1800" dirty="0" smtClean="0"/>
              <a:t>Nur die Therapien sind unterschiedlich</a:t>
            </a:r>
          </a:p>
        </p:txBody>
      </p:sp>
      <p:sp>
        <p:nvSpPr>
          <p:cNvPr id="53251" name="Fußzeilenplatzhalter 4"/>
          <p:cNvSpPr>
            <a:spLocks noGrp="1"/>
          </p:cNvSpPr>
          <p:nvPr>
            <p:ph type="ftr" sz="quarter" idx="11"/>
          </p:nvPr>
        </p:nvSpPr>
        <p:spPr>
          <a:noFill/>
        </p:spPr>
        <p:txBody>
          <a:bodyPr/>
          <a:lstStyle/>
          <a:p>
            <a:r>
              <a:rPr lang="en-US" smtClean="0"/>
              <a:t>hanno.ulmer@i-med.ac.at</a:t>
            </a:r>
          </a:p>
        </p:txBody>
      </p:sp>
      <p:sp>
        <p:nvSpPr>
          <p:cNvPr id="53252" name="Foliennummernplatzhalter 5"/>
          <p:cNvSpPr>
            <a:spLocks noGrp="1"/>
          </p:cNvSpPr>
          <p:nvPr>
            <p:ph type="sldNum" sz="quarter" idx="12"/>
          </p:nvPr>
        </p:nvSpPr>
        <p:spPr>
          <a:noFill/>
        </p:spPr>
        <p:txBody>
          <a:bodyPr/>
          <a:lstStyle/>
          <a:p>
            <a:fld id="{A6E16C22-EBD3-479B-9A25-E0A5336FB5CD}" type="slidenum">
              <a:rPr lang="en-US" smtClean="0"/>
              <a:pPr/>
              <a:t>32</a:t>
            </a:fld>
            <a:endParaRPr lang="en-US" smtClean="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de-AT" sz="4000" b="0" smtClean="0"/>
              <a:t>Verblindung </a:t>
            </a:r>
          </a:p>
        </p:txBody>
      </p:sp>
      <p:sp>
        <p:nvSpPr>
          <p:cNvPr id="58374" name="Rectangle 3"/>
          <p:cNvSpPr>
            <a:spLocks noGrp="1" noChangeArrowheads="1"/>
          </p:cNvSpPr>
          <p:nvPr>
            <p:ph idx="1"/>
          </p:nvPr>
        </p:nvSpPr>
        <p:spPr/>
        <p:txBody>
          <a:bodyPr/>
          <a:lstStyle/>
          <a:p>
            <a:pPr eaLnBrk="1" hangingPunct="1">
              <a:lnSpc>
                <a:spcPct val="90000"/>
              </a:lnSpc>
            </a:pPr>
            <a:r>
              <a:rPr lang="de-AT" sz="1800" b="1" dirty="0" smtClean="0"/>
              <a:t>Ausschaltung von Verzerrungen/systematischen Fehlern</a:t>
            </a:r>
            <a:r>
              <a:rPr lang="de-AT" sz="1800" dirty="0" smtClean="0"/>
              <a:t> (Bias) aufgrund von Vorinformationen</a:t>
            </a:r>
          </a:p>
          <a:p>
            <a:pPr lvl="1" eaLnBrk="1" hangingPunct="1">
              <a:lnSpc>
                <a:spcPct val="90000"/>
              </a:lnSpc>
            </a:pPr>
            <a:r>
              <a:rPr lang="de-AT" sz="1600" dirty="0" smtClean="0"/>
              <a:t>Selektions-Bias, Beobachter-Bias</a:t>
            </a:r>
          </a:p>
          <a:p>
            <a:pPr lvl="1" eaLnBrk="1" hangingPunct="1">
              <a:lnSpc>
                <a:spcPct val="90000"/>
              </a:lnSpc>
            </a:pPr>
            <a:endParaRPr lang="de-AT" sz="1000" dirty="0" smtClean="0"/>
          </a:p>
          <a:p>
            <a:pPr eaLnBrk="1" hangingPunct="1">
              <a:lnSpc>
                <a:spcPct val="90000"/>
              </a:lnSpc>
            </a:pPr>
            <a:r>
              <a:rPr lang="de-AT" sz="1800" dirty="0" smtClean="0"/>
              <a:t>Ausprägungen des Einflussfaktors sind für den Beobachter unbekannt</a:t>
            </a:r>
          </a:p>
          <a:p>
            <a:pPr lvl="1" eaLnBrk="1" hangingPunct="1">
              <a:lnSpc>
                <a:spcPct val="90000"/>
              </a:lnSpc>
            </a:pPr>
            <a:r>
              <a:rPr lang="de-AT" sz="1600" b="1" u="sng" dirty="0" smtClean="0">
                <a:solidFill>
                  <a:schemeClr val="tx2"/>
                </a:solidFill>
              </a:rPr>
              <a:t>Doppel-Blindstudie</a:t>
            </a:r>
          </a:p>
          <a:p>
            <a:pPr lvl="2" eaLnBrk="1" hangingPunct="1">
              <a:lnSpc>
                <a:spcPct val="90000"/>
              </a:lnSpc>
            </a:pPr>
            <a:r>
              <a:rPr lang="de-AT" sz="1400" b="1" dirty="0" smtClean="0">
                <a:solidFill>
                  <a:schemeClr val="tx2"/>
                </a:solidFill>
              </a:rPr>
              <a:t>Patient und Arzt wissen nicht, welche Therapieform angewendet wird</a:t>
            </a:r>
          </a:p>
          <a:p>
            <a:pPr lvl="2" eaLnBrk="1" hangingPunct="1">
              <a:lnSpc>
                <a:spcPct val="90000"/>
              </a:lnSpc>
            </a:pPr>
            <a:r>
              <a:rPr lang="de-AT" sz="1400" b="1" dirty="0" smtClean="0">
                <a:solidFill>
                  <a:schemeClr val="tx2"/>
                </a:solidFill>
              </a:rPr>
              <a:t>Nicht immer möglich</a:t>
            </a:r>
          </a:p>
          <a:p>
            <a:pPr eaLnBrk="1" hangingPunct="1">
              <a:lnSpc>
                <a:spcPct val="90000"/>
              </a:lnSpc>
            </a:pPr>
            <a:endParaRPr lang="de-AT" sz="900" b="1" dirty="0" smtClean="0">
              <a:solidFill>
                <a:schemeClr val="tx2"/>
              </a:solidFill>
            </a:endParaRPr>
          </a:p>
          <a:p>
            <a:pPr eaLnBrk="1" hangingPunct="1">
              <a:lnSpc>
                <a:spcPct val="90000"/>
              </a:lnSpc>
            </a:pPr>
            <a:r>
              <a:rPr lang="de-AT" sz="1800" dirty="0" smtClean="0"/>
              <a:t>Beschreibung der Art der </a:t>
            </a:r>
            <a:r>
              <a:rPr lang="de-AT" sz="1800" dirty="0" err="1" smtClean="0"/>
              <a:t>Verblindung</a:t>
            </a:r>
            <a:endParaRPr lang="de-AT" sz="1800" dirty="0" smtClean="0"/>
          </a:p>
          <a:p>
            <a:pPr lvl="1" eaLnBrk="1" hangingPunct="1">
              <a:lnSpc>
                <a:spcPct val="90000"/>
              </a:lnSpc>
            </a:pPr>
            <a:r>
              <a:rPr lang="de-AT" sz="1600" dirty="0" smtClean="0"/>
              <a:t>äußere Form, Geschmack, Farbe</a:t>
            </a:r>
          </a:p>
          <a:p>
            <a:pPr lvl="1" eaLnBrk="1" hangingPunct="1">
              <a:lnSpc>
                <a:spcPct val="90000"/>
              </a:lnSpc>
            </a:pPr>
            <a:r>
              <a:rPr lang="de-AT" sz="1600" dirty="0" smtClean="0"/>
              <a:t>sichtbare Unterschiede bei Behandlung (z.B. Farbe des Urins)</a:t>
            </a:r>
          </a:p>
          <a:p>
            <a:pPr eaLnBrk="1" hangingPunct="1">
              <a:lnSpc>
                <a:spcPct val="90000"/>
              </a:lnSpc>
            </a:pPr>
            <a:r>
              <a:rPr lang="de-AT" sz="1800" dirty="0" smtClean="0"/>
              <a:t>Beurteilung des </a:t>
            </a:r>
            <a:r>
              <a:rPr lang="de-AT" sz="1800" dirty="0" err="1" smtClean="0"/>
              <a:t>Outcomes</a:t>
            </a:r>
            <a:endParaRPr lang="de-AT" sz="1800" dirty="0" smtClean="0"/>
          </a:p>
          <a:p>
            <a:pPr lvl="1" eaLnBrk="1" hangingPunct="1">
              <a:lnSpc>
                <a:spcPct val="90000"/>
              </a:lnSpc>
            </a:pPr>
            <a:r>
              <a:rPr lang="de-AT" sz="1600" dirty="0" smtClean="0"/>
              <a:t>unabhängige Beurteilung durch Dritte, Rater </a:t>
            </a:r>
            <a:r>
              <a:rPr lang="de-AT" sz="1600" dirty="0" err="1" smtClean="0"/>
              <a:t>Blinding</a:t>
            </a:r>
            <a:endParaRPr lang="de-AT" sz="1600" dirty="0" smtClean="0"/>
          </a:p>
          <a:p>
            <a:pPr eaLnBrk="1" hangingPunct="1">
              <a:lnSpc>
                <a:spcPct val="90000"/>
              </a:lnSpc>
            </a:pPr>
            <a:endParaRPr lang="de-AT" sz="1600" dirty="0" smtClean="0"/>
          </a:p>
        </p:txBody>
      </p:sp>
      <p:sp>
        <p:nvSpPr>
          <p:cNvPr id="58371" name="Fußzeilenplatzhalter 4"/>
          <p:cNvSpPr>
            <a:spLocks noGrp="1"/>
          </p:cNvSpPr>
          <p:nvPr>
            <p:ph type="ftr" sz="quarter" idx="11"/>
          </p:nvPr>
        </p:nvSpPr>
        <p:spPr>
          <a:noFill/>
        </p:spPr>
        <p:txBody>
          <a:bodyPr/>
          <a:lstStyle/>
          <a:p>
            <a:r>
              <a:rPr lang="en-US" smtClean="0"/>
              <a:t>hanno.ulmer@i-med.ac.at</a:t>
            </a:r>
          </a:p>
        </p:txBody>
      </p:sp>
      <p:sp>
        <p:nvSpPr>
          <p:cNvPr id="58372" name="Foliennummernplatzhalter 5"/>
          <p:cNvSpPr>
            <a:spLocks noGrp="1"/>
          </p:cNvSpPr>
          <p:nvPr>
            <p:ph type="sldNum" sz="quarter" idx="12"/>
          </p:nvPr>
        </p:nvSpPr>
        <p:spPr>
          <a:noFill/>
        </p:spPr>
        <p:txBody>
          <a:bodyPr/>
          <a:lstStyle/>
          <a:p>
            <a:fld id="{FCB1EDCB-377F-4E66-820C-4EBC45E540F4}" type="slidenum">
              <a:rPr lang="en-US" smtClean="0"/>
              <a:pPr/>
              <a:t>33</a:t>
            </a:fld>
            <a:endParaRPr lang="en-US" smtClean="0"/>
          </a:p>
        </p:txBody>
      </p:sp>
      <p:sp>
        <p:nvSpPr>
          <p:cNvPr id="7" name="Datumsplatzhalter 6"/>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de-AT" smtClean="0"/>
              <a:t>Randomisierung</a:t>
            </a:r>
          </a:p>
        </p:txBody>
      </p:sp>
      <p:sp>
        <p:nvSpPr>
          <p:cNvPr id="74758" name="Rectangle 3"/>
          <p:cNvSpPr>
            <a:spLocks noGrp="1" noChangeArrowheads="1"/>
          </p:cNvSpPr>
          <p:nvPr>
            <p:ph idx="1"/>
          </p:nvPr>
        </p:nvSpPr>
        <p:spPr/>
        <p:txBody>
          <a:bodyPr/>
          <a:lstStyle/>
          <a:p>
            <a:pPr eaLnBrk="1" hangingPunct="1"/>
            <a:r>
              <a:rPr lang="de-AT" dirty="0" smtClean="0"/>
              <a:t>Zufällige Zuteilung eines Patienten zu einer von zwei oder mehreren Therapien</a:t>
            </a:r>
          </a:p>
          <a:p>
            <a:pPr lvl="1" eaLnBrk="1" hangingPunct="1"/>
            <a:r>
              <a:rPr lang="de-AT" dirty="0" smtClean="0"/>
              <a:t>Um in der Praxis eine Balance zwischen den Gruppen zu erreichen, werden kleinere Blöcke mit m=4,6,8,… Personen randomisiert</a:t>
            </a:r>
          </a:p>
          <a:p>
            <a:pPr lvl="2" eaLnBrk="1" hangingPunct="1"/>
            <a:r>
              <a:rPr lang="de-AT" dirty="0" smtClean="0"/>
              <a:t>Wenn m zu klein ist, besteht die Gefahr, dass der </a:t>
            </a:r>
            <a:r>
              <a:rPr lang="de-AT" dirty="0" err="1" smtClean="0"/>
              <a:t>Randomisierungcode</a:t>
            </a:r>
            <a:r>
              <a:rPr lang="de-AT" dirty="0" smtClean="0"/>
              <a:t> bekannt wird  </a:t>
            </a:r>
          </a:p>
        </p:txBody>
      </p:sp>
      <p:sp>
        <p:nvSpPr>
          <p:cNvPr id="74756" name="Foliennummernplatzhalter 5"/>
          <p:cNvSpPr>
            <a:spLocks noGrp="1"/>
          </p:cNvSpPr>
          <p:nvPr>
            <p:ph type="sldNum" sz="quarter" idx="12"/>
          </p:nvPr>
        </p:nvSpPr>
        <p:spPr>
          <a:noFill/>
        </p:spPr>
        <p:txBody>
          <a:bodyPr/>
          <a:lstStyle/>
          <a:p>
            <a:fld id="{1CD306FC-3973-43B8-94E9-67D63113BD49}" type="slidenum">
              <a:rPr lang="de-DE"/>
              <a:pPr/>
              <a:t>34</a:t>
            </a:fld>
            <a:endParaRPr lang="de-DE"/>
          </a:p>
        </p:txBody>
      </p:sp>
      <p:sp>
        <p:nvSpPr>
          <p:cNvPr id="2" name="Fußzeilenplatzhalter 1"/>
          <p:cNvSpPr>
            <a:spLocks noGrp="1"/>
          </p:cNvSpPr>
          <p:nvPr>
            <p:ph type="ftr" sz="quarter" idx="11"/>
          </p:nvPr>
        </p:nvSpPr>
        <p:spPr/>
        <p:txBody>
          <a:bodyPr/>
          <a:lstStyle/>
          <a:p>
            <a:r>
              <a:rPr lang="de-DE" altLang="en-US" smtClean="0"/>
              <a:t>hanno.ulmer@i-med.ac.at</a:t>
            </a:r>
            <a:endParaRPr lang="de-DE" altLang="en-US" dirty="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a:xfrm>
            <a:off x="457200" y="333375"/>
            <a:ext cx="8229600" cy="868363"/>
          </a:xfrm>
        </p:spPr>
        <p:txBody>
          <a:bodyPr/>
          <a:lstStyle/>
          <a:p>
            <a:pPr eaLnBrk="1" hangingPunct="1"/>
            <a:r>
              <a:rPr lang="de-AT" sz="4000" b="0" smtClean="0"/>
              <a:t>Randomisierung</a:t>
            </a:r>
          </a:p>
        </p:txBody>
      </p:sp>
      <p:sp>
        <p:nvSpPr>
          <p:cNvPr id="54278" name="Rectangle 3"/>
          <p:cNvSpPr>
            <a:spLocks noGrp="1" noChangeArrowheads="1"/>
          </p:cNvSpPr>
          <p:nvPr>
            <p:ph idx="1"/>
          </p:nvPr>
        </p:nvSpPr>
        <p:spPr>
          <a:xfrm>
            <a:off x="467544" y="1484784"/>
            <a:ext cx="7904162" cy="2447925"/>
          </a:xfrm>
        </p:spPr>
        <p:txBody>
          <a:bodyPr/>
          <a:lstStyle/>
          <a:p>
            <a:pPr eaLnBrk="1" hangingPunct="1">
              <a:lnSpc>
                <a:spcPct val="90000"/>
              </a:lnSpc>
            </a:pPr>
            <a:r>
              <a:rPr lang="de-AT" sz="2000" b="1" dirty="0" smtClean="0"/>
              <a:t>Zufällige Zuordnung eines Subjektes/Objektes einer Stichprobe zu einer der Gruppen des Einflussfaktors</a:t>
            </a:r>
          </a:p>
          <a:p>
            <a:pPr lvl="1" eaLnBrk="1" hangingPunct="1">
              <a:lnSpc>
                <a:spcPct val="90000"/>
              </a:lnSpc>
            </a:pPr>
            <a:r>
              <a:rPr lang="de-AT" sz="1800" dirty="0" smtClean="0"/>
              <a:t>z.B. mit Hilfe eines Zufallsgenerators</a:t>
            </a:r>
          </a:p>
          <a:p>
            <a:pPr eaLnBrk="1" hangingPunct="1">
              <a:lnSpc>
                <a:spcPct val="90000"/>
              </a:lnSpc>
            </a:pPr>
            <a:r>
              <a:rPr lang="de-AT" sz="2000" b="1" dirty="0" smtClean="0"/>
              <a:t>ZIEL:</a:t>
            </a:r>
          </a:p>
          <a:p>
            <a:pPr lvl="1" eaLnBrk="1" hangingPunct="1">
              <a:lnSpc>
                <a:spcPct val="90000"/>
              </a:lnSpc>
            </a:pPr>
            <a:r>
              <a:rPr lang="de-AT" sz="2000" dirty="0" smtClean="0"/>
              <a:t> </a:t>
            </a:r>
            <a:r>
              <a:rPr lang="de-AT" sz="1800" dirty="0" smtClean="0"/>
              <a:t>Vermeidung eines Selektions-Bias </a:t>
            </a:r>
          </a:p>
          <a:p>
            <a:pPr lvl="2" eaLnBrk="1" hangingPunct="1">
              <a:lnSpc>
                <a:spcPct val="90000"/>
              </a:lnSpc>
            </a:pPr>
            <a:r>
              <a:rPr lang="de-AT" sz="1600" dirty="0" smtClean="0"/>
              <a:t>Jedes Objekt hat die gleiche Chance zufällig einer Gruppe zugeteilt zu werden</a:t>
            </a:r>
          </a:p>
          <a:p>
            <a:pPr lvl="1" eaLnBrk="1" hangingPunct="1">
              <a:lnSpc>
                <a:spcPct val="90000"/>
              </a:lnSpc>
            </a:pPr>
            <a:r>
              <a:rPr lang="de-AT" sz="1800" dirty="0" smtClean="0"/>
              <a:t>Strukturgleichheit</a:t>
            </a:r>
            <a:r>
              <a:rPr lang="de-DE" sz="1800" dirty="0" smtClean="0"/>
              <a:t> (Zusätzliche </a:t>
            </a:r>
            <a:r>
              <a:rPr lang="de-DE" sz="1800" dirty="0" err="1" smtClean="0"/>
              <a:t>Stratifizierung</a:t>
            </a:r>
            <a:r>
              <a:rPr lang="de-DE" sz="1800" dirty="0" smtClean="0"/>
              <a:t> ist möglich)</a:t>
            </a:r>
            <a:endParaRPr lang="de-AT" sz="1800" dirty="0" smtClean="0"/>
          </a:p>
        </p:txBody>
      </p:sp>
      <p:sp>
        <p:nvSpPr>
          <p:cNvPr id="54275" name="Fußzeilenplatzhalter 4"/>
          <p:cNvSpPr>
            <a:spLocks noGrp="1"/>
          </p:cNvSpPr>
          <p:nvPr>
            <p:ph type="ftr" sz="quarter" idx="11"/>
          </p:nvPr>
        </p:nvSpPr>
        <p:spPr>
          <a:noFill/>
        </p:spPr>
        <p:txBody>
          <a:bodyPr/>
          <a:lstStyle/>
          <a:p>
            <a:r>
              <a:rPr lang="en-US" smtClean="0"/>
              <a:t>hanno.ulmer@i-med.ac.at</a:t>
            </a:r>
          </a:p>
        </p:txBody>
      </p:sp>
      <p:sp>
        <p:nvSpPr>
          <p:cNvPr id="54276" name="Foliennummernplatzhalter 5"/>
          <p:cNvSpPr>
            <a:spLocks noGrp="1"/>
          </p:cNvSpPr>
          <p:nvPr>
            <p:ph type="sldNum" sz="quarter" idx="12"/>
          </p:nvPr>
        </p:nvSpPr>
        <p:spPr>
          <a:noFill/>
        </p:spPr>
        <p:txBody>
          <a:bodyPr/>
          <a:lstStyle/>
          <a:p>
            <a:fld id="{504B3910-D44B-4FF5-8388-4A58AD85888D}" type="slidenum">
              <a:rPr lang="en-US" smtClean="0"/>
              <a:pPr/>
              <a:t>35</a:t>
            </a:fld>
            <a:endParaRPr lang="en-US" smtClean="0"/>
          </a:p>
        </p:txBody>
      </p:sp>
      <p:pic>
        <p:nvPicPr>
          <p:cNvPr id="54279" name="Picture 4" descr="random"/>
          <p:cNvPicPr>
            <a:picLocks noChangeAspect="1" noChangeArrowheads="1"/>
          </p:cNvPicPr>
          <p:nvPr/>
        </p:nvPicPr>
        <p:blipFill>
          <a:blip r:embed="rId3" cstate="print"/>
          <a:srcRect/>
          <a:stretch>
            <a:fillRect/>
          </a:stretch>
        </p:blipFill>
        <p:spPr bwMode="auto">
          <a:xfrm>
            <a:off x="2123728" y="3573016"/>
            <a:ext cx="4752528" cy="2853072"/>
          </a:xfrm>
          <a:prstGeom prst="rect">
            <a:avLst/>
          </a:prstGeom>
          <a:noFill/>
          <a:ln w="9525">
            <a:noFill/>
            <a:miter lim="800000"/>
            <a:headEnd/>
            <a:tailEnd/>
          </a:ln>
        </p:spPr>
      </p:pic>
      <p:sp>
        <p:nvSpPr>
          <p:cNvPr id="7" name="Datumsplatzhalter 6"/>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p:cNvSpPr>
            <a:spLocks noGrp="1" noChangeArrowheads="1"/>
          </p:cNvSpPr>
          <p:nvPr>
            <p:ph type="title"/>
          </p:nvPr>
        </p:nvSpPr>
        <p:spPr/>
        <p:txBody>
          <a:bodyPr>
            <a:normAutofit fontScale="90000"/>
          </a:bodyPr>
          <a:lstStyle/>
          <a:p>
            <a:pPr eaLnBrk="1" hangingPunct="1"/>
            <a:r>
              <a:rPr lang="de-DE" sz="4000" b="0" smtClean="0"/>
              <a:t>Randomisierung / Stratifizierung</a:t>
            </a:r>
            <a:endParaRPr lang="de-AT" sz="4000" b="0" smtClean="0"/>
          </a:p>
        </p:txBody>
      </p:sp>
      <p:sp>
        <p:nvSpPr>
          <p:cNvPr id="55299" name="Fußzeilenplatzhalter 4"/>
          <p:cNvSpPr>
            <a:spLocks noGrp="1"/>
          </p:cNvSpPr>
          <p:nvPr>
            <p:ph type="ftr" sz="quarter" idx="11"/>
          </p:nvPr>
        </p:nvSpPr>
        <p:spPr>
          <a:noFill/>
        </p:spPr>
        <p:txBody>
          <a:bodyPr/>
          <a:lstStyle/>
          <a:p>
            <a:r>
              <a:rPr lang="en-US" smtClean="0"/>
              <a:t>hanno.ulmer@i-med.ac.at</a:t>
            </a:r>
          </a:p>
        </p:txBody>
      </p:sp>
      <p:sp>
        <p:nvSpPr>
          <p:cNvPr id="55300" name="Foliennummernplatzhalter 5"/>
          <p:cNvSpPr>
            <a:spLocks noGrp="1"/>
          </p:cNvSpPr>
          <p:nvPr>
            <p:ph type="sldNum" sz="quarter" idx="12"/>
          </p:nvPr>
        </p:nvSpPr>
        <p:spPr>
          <a:noFill/>
        </p:spPr>
        <p:txBody>
          <a:bodyPr/>
          <a:lstStyle/>
          <a:p>
            <a:fld id="{F47423F2-77DC-4787-B396-751A11605696}" type="slidenum">
              <a:rPr lang="en-US" smtClean="0"/>
              <a:pPr/>
              <a:t>36</a:t>
            </a:fld>
            <a:endParaRPr lang="en-US" smtClean="0"/>
          </a:p>
        </p:txBody>
      </p:sp>
      <p:sp>
        <p:nvSpPr>
          <p:cNvPr id="55302" name="Oval 3"/>
          <p:cNvSpPr>
            <a:spLocks noChangeArrowheads="1"/>
          </p:cNvSpPr>
          <p:nvPr/>
        </p:nvSpPr>
        <p:spPr bwMode="auto">
          <a:xfrm>
            <a:off x="4191000" y="2505075"/>
            <a:ext cx="304800" cy="304800"/>
          </a:xfrm>
          <a:prstGeom prst="ellipse">
            <a:avLst/>
          </a:prstGeom>
          <a:solidFill>
            <a:schemeClr val="accent1"/>
          </a:solidFill>
          <a:ln w="12700">
            <a:solidFill>
              <a:schemeClr val="tx1"/>
            </a:solidFill>
            <a:round/>
            <a:headEnd type="none" w="sm" len="sm"/>
            <a:tailEnd type="none" w="sm" len="sm"/>
          </a:ln>
        </p:spPr>
        <p:txBody>
          <a:bodyPr wrap="none" lIns="92075" tIns="46038" rIns="92075" bIns="46038" anchor="ctr"/>
          <a:lstStyle/>
          <a:p>
            <a:endParaRPr lang="de-DE"/>
          </a:p>
        </p:txBody>
      </p:sp>
      <p:sp>
        <p:nvSpPr>
          <p:cNvPr id="55303" name="Oval 4"/>
          <p:cNvSpPr>
            <a:spLocks noChangeArrowheads="1"/>
          </p:cNvSpPr>
          <p:nvPr/>
        </p:nvSpPr>
        <p:spPr bwMode="auto">
          <a:xfrm>
            <a:off x="7315200" y="4791075"/>
            <a:ext cx="304800" cy="304800"/>
          </a:xfrm>
          <a:prstGeom prst="ellipse">
            <a:avLst/>
          </a:prstGeom>
          <a:solidFill>
            <a:srgbClr val="FF3300"/>
          </a:solidFill>
          <a:ln w="12700">
            <a:solidFill>
              <a:schemeClr val="tx1"/>
            </a:solidFill>
            <a:round/>
            <a:headEnd type="none" w="sm" len="sm"/>
            <a:tailEnd type="none" w="sm" len="sm"/>
          </a:ln>
        </p:spPr>
        <p:txBody>
          <a:bodyPr wrap="none" lIns="92075" tIns="46038" rIns="92075" bIns="46038" anchor="ctr"/>
          <a:lstStyle/>
          <a:p>
            <a:endParaRPr lang="de-DE"/>
          </a:p>
        </p:txBody>
      </p:sp>
      <p:sp>
        <p:nvSpPr>
          <p:cNvPr id="55304" name="Oval 5"/>
          <p:cNvSpPr>
            <a:spLocks noChangeArrowheads="1"/>
          </p:cNvSpPr>
          <p:nvPr/>
        </p:nvSpPr>
        <p:spPr bwMode="auto">
          <a:xfrm>
            <a:off x="4953000" y="4867275"/>
            <a:ext cx="304800" cy="304800"/>
          </a:xfrm>
          <a:prstGeom prst="ellipse">
            <a:avLst/>
          </a:prstGeom>
          <a:solidFill>
            <a:srgbClr val="FF3300"/>
          </a:solidFill>
          <a:ln w="12700">
            <a:solidFill>
              <a:schemeClr val="tx1"/>
            </a:solidFill>
            <a:round/>
            <a:headEnd type="none" w="sm" len="sm"/>
            <a:tailEnd type="none" w="sm" len="sm"/>
          </a:ln>
        </p:spPr>
        <p:txBody>
          <a:bodyPr wrap="none" lIns="92075" tIns="46038" rIns="92075" bIns="46038" anchor="ctr"/>
          <a:lstStyle/>
          <a:p>
            <a:endParaRPr lang="de-DE"/>
          </a:p>
        </p:txBody>
      </p:sp>
      <p:sp>
        <p:nvSpPr>
          <p:cNvPr id="55305" name="Oval 6"/>
          <p:cNvSpPr>
            <a:spLocks noChangeArrowheads="1"/>
          </p:cNvSpPr>
          <p:nvPr/>
        </p:nvSpPr>
        <p:spPr bwMode="auto">
          <a:xfrm>
            <a:off x="3886200" y="4943475"/>
            <a:ext cx="304800" cy="304800"/>
          </a:xfrm>
          <a:prstGeom prst="ellipse">
            <a:avLst/>
          </a:prstGeom>
          <a:solidFill>
            <a:srgbClr val="00FF00"/>
          </a:solidFill>
          <a:ln w="12700">
            <a:solidFill>
              <a:schemeClr val="tx1"/>
            </a:solidFill>
            <a:round/>
            <a:headEnd type="none" w="sm" len="sm"/>
            <a:tailEnd type="none" w="sm" len="sm"/>
          </a:ln>
        </p:spPr>
        <p:txBody>
          <a:bodyPr wrap="none" lIns="92075" tIns="46038" rIns="92075" bIns="46038" anchor="ctr"/>
          <a:lstStyle/>
          <a:p>
            <a:endParaRPr lang="de-DE"/>
          </a:p>
        </p:txBody>
      </p:sp>
      <p:sp>
        <p:nvSpPr>
          <p:cNvPr id="55306" name="Oval 7"/>
          <p:cNvSpPr>
            <a:spLocks noChangeArrowheads="1"/>
          </p:cNvSpPr>
          <p:nvPr/>
        </p:nvSpPr>
        <p:spPr bwMode="auto">
          <a:xfrm>
            <a:off x="1524000" y="4943475"/>
            <a:ext cx="304800" cy="304800"/>
          </a:xfrm>
          <a:prstGeom prst="ellipse">
            <a:avLst/>
          </a:prstGeom>
          <a:solidFill>
            <a:srgbClr val="00FF00"/>
          </a:solidFill>
          <a:ln w="12700">
            <a:solidFill>
              <a:schemeClr val="tx1"/>
            </a:solidFill>
            <a:round/>
            <a:headEnd type="none" w="sm" len="sm"/>
            <a:tailEnd type="none" w="sm" len="sm"/>
          </a:ln>
        </p:spPr>
        <p:txBody>
          <a:bodyPr wrap="none" lIns="92075" tIns="46038" rIns="92075" bIns="46038" anchor="ctr"/>
          <a:lstStyle/>
          <a:p>
            <a:endParaRPr lang="de-DE"/>
          </a:p>
        </p:txBody>
      </p:sp>
      <p:sp>
        <p:nvSpPr>
          <p:cNvPr id="55307" name="Oval 8"/>
          <p:cNvSpPr>
            <a:spLocks noChangeArrowheads="1"/>
          </p:cNvSpPr>
          <p:nvPr/>
        </p:nvSpPr>
        <p:spPr bwMode="auto">
          <a:xfrm>
            <a:off x="5791200" y="3648075"/>
            <a:ext cx="304800" cy="304800"/>
          </a:xfrm>
          <a:prstGeom prst="ellipse">
            <a:avLst/>
          </a:prstGeom>
          <a:solidFill>
            <a:srgbClr val="FF3300"/>
          </a:solidFill>
          <a:ln w="12700">
            <a:solidFill>
              <a:schemeClr val="tx1"/>
            </a:solidFill>
            <a:round/>
            <a:headEnd type="none" w="sm" len="sm"/>
            <a:tailEnd type="none" w="sm" len="sm"/>
          </a:ln>
        </p:spPr>
        <p:txBody>
          <a:bodyPr wrap="none" lIns="92075" tIns="46038" rIns="92075" bIns="46038" anchor="ctr"/>
          <a:lstStyle/>
          <a:p>
            <a:endParaRPr lang="de-DE"/>
          </a:p>
        </p:txBody>
      </p:sp>
      <p:sp>
        <p:nvSpPr>
          <p:cNvPr id="55308" name="Oval 9"/>
          <p:cNvSpPr>
            <a:spLocks noChangeArrowheads="1"/>
          </p:cNvSpPr>
          <p:nvPr/>
        </p:nvSpPr>
        <p:spPr bwMode="auto">
          <a:xfrm>
            <a:off x="2743200" y="3724275"/>
            <a:ext cx="304800" cy="304800"/>
          </a:xfrm>
          <a:prstGeom prst="ellipse">
            <a:avLst/>
          </a:prstGeom>
          <a:solidFill>
            <a:srgbClr val="00FF00"/>
          </a:solidFill>
          <a:ln w="12700">
            <a:solidFill>
              <a:schemeClr val="tx1"/>
            </a:solidFill>
            <a:round/>
            <a:headEnd type="none" w="sm" len="sm"/>
            <a:tailEnd type="none" w="sm" len="sm"/>
          </a:ln>
        </p:spPr>
        <p:txBody>
          <a:bodyPr wrap="none" lIns="92075" tIns="46038" rIns="92075" bIns="46038" anchor="ctr"/>
          <a:lstStyle/>
          <a:p>
            <a:endParaRPr lang="de-DE"/>
          </a:p>
        </p:txBody>
      </p:sp>
      <p:cxnSp>
        <p:nvCxnSpPr>
          <p:cNvPr id="55309" name="AutoShape 10"/>
          <p:cNvCxnSpPr>
            <a:cxnSpLocks noChangeShapeType="1"/>
            <a:stCxn id="55302" idx="3"/>
            <a:endCxn id="55308" idx="7"/>
          </p:cNvCxnSpPr>
          <p:nvPr/>
        </p:nvCxnSpPr>
        <p:spPr bwMode="auto">
          <a:xfrm flipH="1">
            <a:off x="3003550" y="2765425"/>
            <a:ext cx="1231900" cy="1003300"/>
          </a:xfrm>
          <a:prstGeom prst="straightConnector1">
            <a:avLst/>
          </a:prstGeom>
          <a:noFill/>
          <a:ln w="12700">
            <a:solidFill>
              <a:schemeClr val="tx1"/>
            </a:solidFill>
            <a:round/>
            <a:headEnd type="none" w="sm" len="sm"/>
            <a:tailEnd type="triangle" w="sm" len="sm"/>
          </a:ln>
        </p:spPr>
      </p:cxnSp>
      <p:cxnSp>
        <p:nvCxnSpPr>
          <p:cNvPr id="55310" name="AutoShape 11"/>
          <p:cNvCxnSpPr>
            <a:cxnSpLocks noChangeShapeType="1"/>
            <a:stCxn id="55308" idx="3"/>
            <a:endCxn id="55306" idx="7"/>
          </p:cNvCxnSpPr>
          <p:nvPr/>
        </p:nvCxnSpPr>
        <p:spPr bwMode="auto">
          <a:xfrm flipH="1">
            <a:off x="1784350" y="3984625"/>
            <a:ext cx="1003300" cy="1003300"/>
          </a:xfrm>
          <a:prstGeom prst="straightConnector1">
            <a:avLst/>
          </a:prstGeom>
          <a:noFill/>
          <a:ln w="12700">
            <a:solidFill>
              <a:schemeClr val="tx1"/>
            </a:solidFill>
            <a:round/>
            <a:headEnd type="none" w="sm" len="sm"/>
            <a:tailEnd type="triangle" w="sm" len="sm"/>
          </a:ln>
        </p:spPr>
      </p:cxnSp>
      <p:cxnSp>
        <p:nvCxnSpPr>
          <p:cNvPr id="55311" name="AutoShape 12"/>
          <p:cNvCxnSpPr>
            <a:cxnSpLocks noChangeShapeType="1"/>
            <a:stCxn id="55308" idx="5"/>
            <a:endCxn id="55305" idx="1"/>
          </p:cNvCxnSpPr>
          <p:nvPr/>
        </p:nvCxnSpPr>
        <p:spPr bwMode="auto">
          <a:xfrm>
            <a:off x="3003550" y="3984625"/>
            <a:ext cx="927100" cy="1003300"/>
          </a:xfrm>
          <a:prstGeom prst="straightConnector1">
            <a:avLst/>
          </a:prstGeom>
          <a:noFill/>
          <a:ln w="12700">
            <a:solidFill>
              <a:schemeClr val="tx1"/>
            </a:solidFill>
            <a:round/>
            <a:headEnd type="none" w="sm" len="sm"/>
            <a:tailEnd type="triangle" w="sm" len="sm"/>
          </a:ln>
        </p:spPr>
      </p:cxnSp>
      <p:cxnSp>
        <p:nvCxnSpPr>
          <p:cNvPr id="55312" name="AutoShape 13"/>
          <p:cNvCxnSpPr>
            <a:cxnSpLocks noChangeShapeType="1"/>
            <a:stCxn id="55302" idx="5"/>
            <a:endCxn id="55307" idx="1"/>
          </p:cNvCxnSpPr>
          <p:nvPr/>
        </p:nvCxnSpPr>
        <p:spPr bwMode="auto">
          <a:xfrm>
            <a:off x="4451350" y="2765425"/>
            <a:ext cx="1384300" cy="927100"/>
          </a:xfrm>
          <a:prstGeom prst="straightConnector1">
            <a:avLst/>
          </a:prstGeom>
          <a:noFill/>
          <a:ln w="12700">
            <a:solidFill>
              <a:schemeClr val="tx1"/>
            </a:solidFill>
            <a:round/>
            <a:headEnd type="none" w="sm" len="sm"/>
            <a:tailEnd type="triangle" w="sm" len="sm"/>
          </a:ln>
        </p:spPr>
      </p:cxnSp>
      <p:cxnSp>
        <p:nvCxnSpPr>
          <p:cNvPr id="55313" name="AutoShape 14"/>
          <p:cNvCxnSpPr>
            <a:cxnSpLocks noChangeShapeType="1"/>
            <a:stCxn id="55307" idx="4"/>
            <a:endCxn id="55304" idx="7"/>
          </p:cNvCxnSpPr>
          <p:nvPr/>
        </p:nvCxnSpPr>
        <p:spPr bwMode="auto">
          <a:xfrm flipH="1">
            <a:off x="5213350" y="3952875"/>
            <a:ext cx="730250" cy="958850"/>
          </a:xfrm>
          <a:prstGeom prst="straightConnector1">
            <a:avLst/>
          </a:prstGeom>
          <a:noFill/>
          <a:ln w="12700">
            <a:solidFill>
              <a:schemeClr val="tx1"/>
            </a:solidFill>
            <a:round/>
            <a:headEnd type="none" w="sm" len="sm"/>
            <a:tailEnd type="triangle" w="sm" len="sm"/>
          </a:ln>
        </p:spPr>
      </p:cxnSp>
      <p:cxnSp>
        <p:nvCxnSpPr>
          <p:cNvPr id="55314" name="AutoShape 15"/>
          <p:cNvCxnSpPr>
            <a:cxnSpLocks noChangeShapeType="1"/>
            <a:stCxn id="55307" idx="5"/>
            <a:endCxn id="55303" idx="1"/>
          </p:cNvCxnSpPr>
          <p:nvPr/>
        </p:nvCxnSpPr>
        <p:spPr bwMode="auto">
          <a:xfrm>
            <a:off x="6051550" y="3908425"/>
            <a:ext cx="1308100" cy="927100"/>
          </a:xfrm>
          <a:prstGeom prst="straightConnector1">
            <a:avLst/>
          </a:prstGeom>
          <a:noFill/>
          <a:ln w="12700">
            <a:solidFill>
              <a:schemeClr val="tx1"/>
            </a:solidFill>
            <a:round/>
            <a:headEnd type="none" w="sm" len="sm"/>
            <a:tailEnd type="triangle" w="sm" len="sm"/>
          </a:ln>
        </p:spPr>
      </p:cxnSp>
      <p:sp>
        <p:nvSpPr>
          <p:cNvPr id="55315" name="Text Box 16"/>
          <p:cNvSpPr txBox="1">
            <a:spLocks noChangeArrowheads="1"/>
          </p:cNvSpPr>
          <p:nvPr/>
        </p:nvSpPr>
        <p:spPr bwMode="auto">
          <a:xfrm>
            <a:off x="2627313" y="2093913"/>
            <a:ext cx="3733800" cy="396875"/>
          </a:xfrm>
          <a:prstGeom prst="rect">
            <a:avLst/>
          </a:prstGeom>
          <a:noFill/>
          <a:ln w="12700">
            <a:noFill/>
            <a:miter lim="800000"/>
            <a:headEnd type="none" w="sm" len="sm"/>
            <a:tailEnd type="none" w="sm" len="sm"/>
          </a:ln>
        </p:spPr>
        <p:txBody>
          <a:bodyPr lIns="92075" tIns="46038" rIns="92075" bIns="46038">
            <a:spAutoFit/>
          </a:bodyPr>
          <a:lstStyle/>
          <a:p>
            <a:pPr eaLnBrk="0" hangingPunct="0"/>
            <a:r>
              <a:rPr lang="de-DE" sz="2000" b="1"/>
              <a:t>Statifizierung nach Stadium</a:t>
            </a:r>
            <a:endParaRPr lang="de-AT" sz="2000" b="1"/>
          </a:p>
        </p:txBody>
      </p:sp>
      <p:sp>
        <p:nvSpPr>
          <p:cNvPr id="55316" name="Text Box 17"/>
          <p:cNvSpPr txBox="1">
            <a:spLocks noChangeArrowheads="1"/>
          </p:cNvSpPr>
          <p:nvPr/>
        </p:nvSpPr>
        <p:spPr bwMode="auto">
          <a:xfrm>
            <a:off x="898525" y="3689350"/>
            <a:ext cx="1828800" cy="366713"/>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de-DE">
                <a:latin typeface="Comic Sans MS" pitchFamily="66" charset="0"/>
              </a:rPr>
              <a:t>Randomisierung</a:t>
            </a:r>
            <a:endParaRPr lang="de-AT">
              <a:latin typeface="Comic Sans MS" pitchFamily="66" charset="0"/>
            </a:endParaRPr>
          </a:p>
        </p:txBody>
      </p:sp>
      <p:sp>
        <p:nvSpPr>
          <p:cNvPr id="55317" name="Text Box 19"/>
          <p:cNvSpPr txBox="1">
            <a:spLocks noChangeArrowheads="1"/>
          </p:cNvSpPr>
          <p:nvPr/>
        </p:nvSpPr>
        <p:spPr bwMode="auto">
          <a:xfrm>
            <a:off x="6232525" y="3613150"/>
            <a:ext cx="1828800" cy="366713"/>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de-DE">
                <a:latin typeface="Comic Sans MS" pitchFamily="66" charset="0"/>
              </a:rPr>
              <a:t>Randomisierung</a:t>
            </a:r>
            <a:endParaRPr lang="de-AT">
              <a:latin typeface="Comic Sans MS" pitchFamily="66" charset="0"/>
            </a:endParaRPr>
          </a:p>
        </p:txBody>
      </p:sp>
      <p:sp>
        <p:nvSpPr>
          <p:cNvPr id="55318" name="Text Box 20"/>
          <p:cNvSpPr txBox="1">
            <a:spLocks noChangeArrowheads="1"/>
          </p:cNvSpPr>
          <p:nvPr/>
        </p:nvSpPr>
        <p:spPr bwMode="auto">
          <a:xfrm>
            <a:off x="2193925" y="2774950"/>
            <a:ext cx="1474788" cy="379413"/>
          </a:xfrm>
          <a:prstGeom prst="rect">
            <a:avLst/>
          </a:prstGeom>
          <a:noFill/>
          <a:ln w="12700">
            <a:solidFill>
              <a:srgbClr val="00FF00"/>
            </a:solidFill>
            <a:miter lim="800000"/>
            <a:headEnd type="none" w="sm" len="sm"/>
            <a:tailEnd type="none" w="sm" len="sm"/>
          </a:ln>
        </p:spPr>
        <p:txBody>
          <a:bodyPr wrap="none" lIns="92075" tIns="46038" rIns="92075" bIns="46038">
            <a:spAutoFit/>
          </a:bodyPr>
          <a:lstStyle/>
          <a:p>
            <a:pPr eaLnBrk="0" hangingPunct="0"/>
            <a:r>
              <a:rPr lang="de-DE">
                <a:solidFill>
                  <a:srgbClr val="00FF00"/>
                </a:solidFill>
                <a:latin typeface="Comic Sans MS" pitchFamily="66" charset="0"/>
              </a:rPr>
              <a:t>Frühstadien</a:t>
            </a:r>
            <a:endParaRPr lang="de-AT">
              <a:solidFill>
                <a:srgbClr val="00FF00"/>
              </a:solidFill>
              <a:latin typeface="Comic Sans MS" pitchFamily="66" charset="0"/>
            </a:endParaRPr>
          </a:p>
        </p:txBody>
      </p:sp>
      <p:sp>
        <p:nvSpPr>
          <p:cNvPr id="55319" name="Text Box 21"/>
          <p:cNvSpPr txBox="1">
            <a:spLocks noChangeArrowheads="1"/>
          </p:cNvSpPr>
          <p:nvPr/>
        </p:nvSpPr>
        <p:spPr bwMode="auto">
          <a:xfrm>
            <a:off x="5089525" y="2774950"/>
            <a:ext cx="1482725" cy="379413"/>
          </a:xfrm>
          <a:prstGeom prst="rect">
            <a:avLst/>
          </a:prstGeom>
          <a:noFill/>
          <a:ln w="12700">
            <a:solidFill>
              <a:schemeClr val="tx2"/>
            </a:solidFill>
            <a:miter lim="800000"/>
            <a:headEnd type="none" w="sm" len="sm"/>
            <a:tailEnd type="none" w="sm" len="sm"/>
          </a:ln>
        </p:spPr>
        <p:txBody>
          <a:bodyPr wrap="none" lIns="92075" tIns="46038" rIns="92075" bIns="46038">
            <a:spAutoFit/>
          </a:bodyPr>
          <a:lstStyle/>
          <a:p>
            <a:pPr eaLnBrk="0" hangingPunct="0"/>
            <a:r>
              <a:rPr lang="de-DE">
                <a:solidFill>
                  <a:schemeClr val="tx2"/>
                </a:solidFill>
                <a:latin typeface="Comic Sans MS" pitchFamily="66" charset="0"/>
              </a:rPr>
              <a:t>Spätstadien</a:t>
            </a:r>
            <a:endParaRPr lang="de-AT">
              <a:solidFill>
                <a:schemeClr val="tx2"/>
              </a:solidFill>
              <a:latin typeface="Comic Sans MS" pitchFamily="66" charset="0"/>
            </a:endParaRPr>
          </a:p>
        </p:txBody>
      </p:sp>
      <p:sp>
        <p:nvSpPr>
          <p:cNvPr id="55320" name="Text Box 22"/>
          <p:cNvSpPr txBox="1">
            <a:spLocks noChangeArrowheads="1"/>
          </p:cNvSpPr>
          <p:nvPr/>
        </p:nvSpPr>
        <p:spPr bwMode="auto">
          <a:xfrm>
            <a:off x="974725" y="5289550"/>
            <a:ext cx="1382713" cy="654050"/>
          </a:xfrm>
          <a:prstGeom prst="rect">
            <a:avLst/>
          </a:prstGeom>
          <a:noFill/>
          <a:ln w="12700">
            <a:solidFill>
              <a:srgbClr val="3399FF"/>
            </a:solidFill>
            <a:miter lim="800000"/>
            <a:headEnd type="none" w="sm" len="sm"/>
            <a:tailEnd type="none" w="sm" len="sm"/>
          </a:ln>
        </p:spPr>
        <p:txBody>
          <a:bodyPr wrap="none" lIns="92075" tIns="46038" rIns="92075" bIns="46038">
            <a:spAutoFit/>
          </a:bodyPr>
          <a:lstStyle/>
          <a:p>
            <a:pPr eaLnBrk="0" hangingPunct="0"/>
            <a:r>
              <a:rPr lang="de-DE">
                <a:solidFill>
                  <a:srgbClr val="3399FF"/>
                </a:solidFill>
                <a:latin typeface="Comic Sans MS" pitchFamily="66" charset="0"/>
              </a:rPr>
              <a:t>Therapie A</a:t>
            </a:r>
          </a:p>
          <a:p>
            <a:pPr eaLnBrk="0" hangingPunct="0"/>
            <a:r>
              <a:rPr lang="de-DE">
                <a:solidFill>
                  <a:srgbClr val="3399FF"/>
                </a:solidFill>
                <a:latin typeface="Comic Sans MS" pitchFamily="66" charset="0"/>
              </a:rPr>
              <a:t>N=25</a:t>
            </a:r>
            <a:endParaRPr lang="de-AT">
              <a:solidFill>
                <a:srgbClr val="3399FF"/>
              </a:solidFill>
              <a:latin typeface="Comic Sans MS" pitchFamily="66" charset="0"/>
            </a:endParaRPr>
          </a:p>
        </p:txBody>
      </p:sp>
      <p:sp>
        <p:nvSpPr>
          <p:cNvPr id="55321" name="Text Box 23"/>
          <p:cNvSpPr txBox="1">
            <a:spLocks noChangeArrowheads="1"/>
          </p:cNvSpPr>
          <p:nvPr/>
        </p:nvSpPr>
        <p:spPr bwMode="auto">
          <a:xfrm>
            <a:off x="3108325" y="5295900"/>
            <a:ext cx="1360488" cy="654050"/>
          </a:xfrm>
          <a:prstGeom prst="rect">
            <a:avLst/>
          </a:prstGeom>
          <a:noFill/>
          <a:ln w="12700">
            <a:solidFill>
              <a:schemeClr val="hlink"/>
            </a:solidFill>
            <a:miter lim="800000"/>
            <a:headEnd type="none" w="sm" len="sm"/>
            <a:tailEnd type="none" w="sm" len="sm"/>
          </a:ln>
        </p:spPr>
        <p:txBody>
          <a:bodyPr wrap="none" lIns="92075" tIns="46038" rIns="92075" bIns="46038">
            <a:spAutoFit/>
          </a:bodyPr>
          <a:lstStyle/>
          <a:p>
            <a:pPr eaLnBrk="0" hangingPunct="0"/>
            <a:r>
              <a:rPr lang="de-DE">
                <a:solidFill>
                  <a:schemeClr val="hlink"/>
                </a:solidFill>
                <a:latin typeface="Comic Sans MS" pitchFamily="66" charset="0"/>
              </a:rPr>
              <a:t>Therapie B</a:t>
            </a:r>
          </a:p>
          <a:p>
            <a:pPr eaLnBrk="0" hangingPunct="0"/>
            <a:r>
              <a:rPr lang="de-DE">
                <a:solidFill>
                  <a:schemeClr val="hlink"/>
                </a:solidFill>
                <a:latin typeface="Comic Sans MS" pitchFamily="66" charset="0"/>
              </a:rPr>
              <a:t>N=25</a:t>
            </a:r>
            <a:endParaRPr lang="de-AT">
              <a:solidFill>
                <a:schemeClr val="hlink"/>
              </a:solidFill>
              <a:latin typeface="Comic Sans MS" pitchFamily="66" charset="0"/>
            </a:endParaRPr>
          </a:p>
        </p:txBody>
      </p:sp>
      <p:sp>
        <p:nvSpPr>
          <p:cNvPr id="55322" name="Text Box 24"/>
          <p:cNvSpPr txBox="1">
            <a:spLocks noChangeArrowheads="1"/>
          </p:cNvSpPr>
          <p:nvPr/>
        </p:nvSpPr>
        <p:spPr bwMode="auto">
          <a:xfrm>
            <a:off x="4708525" y="5295900"/>
            <a:ext cx="1382713" cy="654050"/>
          </a:xfrm>
          <a:prstGeom prst="rect">
            <a:avLst/>
          </a:prstGeom>
          <a:noFill/>
          <a:ln w="12700">
            <a:solidFill>
              <a:srgbClr val="3399FF"/>
            </a:solidFill>
            <a:miter lim="800000"/>
            <a:headEnd type="none" w="sm" len="sm"/>
            <a:tailEnd type="none" w="sm" len="sm"/>
          </a:ln>
        </p:spPr>
        <p:txBody>
          <a:bodyPr wrap="none" lIns="92075" tIns="46038" rIns="92075" bIns="46038">
            <a:spAutoFit/>
          </a:bodyPr>
          <a:lstStyle/>
          <a:p>
            <a:pPr eaLnBrk="0" hangingPunct="0"/>
            <a:r>
              <a:rPr lang="de-DE">
                <a:solidFill>
                  <a:srgbClr val="3399FF"/>
                </a:solidFill>
                <a:latin typeface="Comic Sans MS" pitchFamily="66" charset="0"/>
              </a:rPr>
              <a:t>Therapie A</a:t>
            </a:r>
          </a:p>
          <a:p>
            <a:pPr eaLnBrk="0" hangingPunct="0"/>
            <a:r>
              <a:rPr lang="de-DE">
                <a:solidFill>
                  <a:srgbClr val="3399FF"/>
                </a:solidFill>
                <a:latin typeface="Comic Sans MS" pitchFamily="66" charset="0"/>
              </a:rPr>
              <a:t>N=25</a:t>
            </a:r>
            <a:endParaRPr lang="de-AT">
              <a:solidFill>
                <a:srgbClr val="3399FF"/>
              </a:solidFill>
              <a:latin typeface="Comic Sans MS" pitchFamily="66" charset="0"/>
            </a:endParaRPr>
          </a:p>
        </p:txBody>
      </p:sp>
      <p:sp>
        <p:nvSpPr>
          <p:cNvPr id="55323" name="Text Box 25"/>
          <p:cNvSpPr txBox="1">
            <a:spLocks noChangeArrowheads="1"/>
          </p:cNvSpPr>
          <p:nvPr/>
        </p:nvSpPr>
        <p:spPr bwMode="auto">
          <a:xfrm>
            <a:off x="6537325" y="5286375"/>
            <a:ext cx="1360488" cy="654050"/>
          </a:xfrm>
          <a:prstGeom prst="rect">
            <a:avLst/>
          </a:prstGeom>
          <a:noFill/>
          <a:ln w="12700">
            <a:solidFill>
              <a:schemeClr val="hlink"/>
            </a:solidFill>
            <a:miter lim="800000"/>
            <a:headEnd type="none" w="sm" len="sm"/>
            <a:tailEnd type="none" w="sm" len="sm"/>
          </a:ln>
        </p:spPr>
        <p:txBody>
          <a:bodyPr wrap="none" lIns="92075" tIns="46038" rIns="92075" bIns="46038">
            <a:spAutoFit/>
          </a:bodyPr>
          <a:lstStyle/>
          <a:p>
            <a:pPr eaLnBrk="0" hangingPunct="0"/>
            <a:r>
              <a:rPr lang="de-DE">
                <a:solidFill>
                  <a:schemeClr val="hlink"/>
                </a:solidFill>
                <a:latin typeface="Comic Sans MS" pitchFamily="66" charset="0"/>
              </a:rPr>
              <a:t>Therapie B</a:t>
            </a:r>
          </a:p>
          <a:p>
            <a:pPr eaLnBrk="0" hangingPunct="0"/>
            <a:r>
              <a:rPr lang="de-DE">
                <a:solidFill>
                  <a:schemeClr val="hlink"/>
                </a:solidFill>
                <a:latin typeface="Comic Sans MS" pitchFamily="66" charset="0"/>
              </a:rPr>
              <a:t>N=25</a:t>
            </a:r>
            <a:endParaRPr lang="de-AT">
              <a:solidFill>
                <a:schemeClr val="hlink"/>
              </a:solidFill>
              <a:latin typeface="Comic Sans MS" pitchFamily="66" charset="0"/>
            </a:endParaRPr>
          </a:p>
        </p:txBody>
      </p:sp>
      <p:sp>
        <p:nvSpPr>
          <p:cNvPr id="55324" name="Text Box 26"/>
          <p:cNvSpPr txBox="1">
            <a:spLocks noChangeArrowheads="1"/>
          </p:cNvSpPr>
          <p:nvPr/>
        </p:nvSpPr>
        <p:spPr bwMode="auto">
          <a:xfrm>
            <a:off x="3946525" y="2851150"/>
            <a:ext cx="865188" cy="366713"/>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de-DE">
                <a:latin typeface="Comic Sans MS" pitchFamily="66" charset="0"/>
              </a:rPr>
              <a:t>N=100</a:t>
            </a:r>
            <a:endParaRPr lang="de-AT">
              <a:latin typeface="Comic Sans MS" pitchFamily="66" charset="0"/>
            </a:endParaRPr>
          </a:p>
        </p:txBody>
      </p:sp>
      <p:sp>
        <p:nvSpPr>
          <p:cNvPr id="55325" name="Text Box 27"/>
          <p:cNvSpPr txBox="1">
            <a:spLocks noChangeArrowheads="1"/>
          </p:cNvSpPr>
          <p:nvPr/>
        </p:nvSpPr>
        <p:spPr bwMode="auto">
          <a:xfrm>
            <a:off x="2514600" y="4094163"/>
            <a:ext cx="833438" cy="336550"/>
          </a:xfrm>
          <a:prstGeom prst="rect">
            <a:avLst/>
          </a:prstGeom>
          <a:noFill/>
          <a:ln w="12700">
            <a:noFill/>
            <a:miter lim="800000"/>
            <a:headEnd type="none" w="sm" len="sm"/>
            <a:tailEnd type="none" w="sm" len="sm"/>
          </a:ln>
        </p:spPr>
        <p:txBody>
          <a:bodyPr lIns="92075" tIns="46038" rIns="92075" bIns="46038">
            <a:spAutoFit/>
          </a:bodyPr>
          <a:lstStyle/>
          <a:p>
            <a:pPr eaLnBrk="0" hangingPunct="0"/>
            <a:r>
              <a:rPr lang="de-DE" sz="1600">
                <a:latin typeface="Comic Sans MS" pitchFamily="66" charset="0"/>
              </a:rPr>
              <a:t>N=50</a:t>
            </a:r>
            <a:endParaRPr lang="de-AT" sz="1600">
              <a:latin typeface="Comic Sans MS" pitchFamily="66" charset="0"/>
            </a:endParaRPr>
          </a:p>
        </p:txBody>
      </p:sp>
      <p:sp>
        <p:nvSpPr>
          <p:cNvPr id="55326" name="Text Box 28"/>
          <p:cNvSpPr txBox="1">
            <a:spLocks noChangeArrowheads="1"/>
          </p:cNvSpPr>
          <p:nvPr/>
        </p:nvSpPr>
        <p:spPr bwMode="auto">
          <a:xfrm>
            <a:off x="5765800" y="4029075"/>
            <a:ext cx="822325" cy="336550"/>
          </a:xfrm>
          <a:prstGeom prst="rect">
            <a:avLst/>
          </a:prstGeom>
          <a:noFill/>
          <a:ln w="12700">
            <a:noFill/>
            <a:miter lim="800000"/>
            <a:headEnd type="none" w="sm" len="sm"/>
            <a:tailEnd type="none" w="sm" len="sm"/>
          </a:ln>
        </p:spPr>
        <p:txBody>
          <a:bodyPr lIns="92075" tIns="46038" rIns="92075" bIns="46038">
            <a:spAutoFit/>
          </a:bodyPr>
          <a:lstStyle/>
          <a:p>
            <a:pPr eaLnBrk="0" hangingPunct="0"/>
            <a:r>
              <a:rPr lang="de-DE" sz="1600">
                <a:latin typeface="Comic Sans MS" pitchFamily="66" charset="0"/>
              </a:rPr>
              <a:t>N=50</a:t>
            </a:r>
            <a:endParaRPr lang="de-AT" sz="1600">
              <a:latin typeface="Comic Sans MS" pitchFamily="66" charset="0"/>
            </a:endParaRPr>
          </a:p>
        </p:txBody>
      </p:sp>
      <p:sp>
        <p:nvSpPr>
          <p:cNvPr id="30" name="Datumsplatzhalter 29"/>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normAutofit fontScale="90000"/>
          </a:bodyPr>
          <a:lstStyle/>
          <a:p>
            <a:pPr eaLnBrk="1" hangingPunct="1"/>
            <a:r>
              <a:rPr lang="de-DE" sz="4000" b="0" smtClean="0"/>
              <a:t>Vergleichbarkeit der Gruppen</a:t>
            </a:r>
            <a:endParaRPr lang="de-AT" sz="4000" b="0" smtClean="0"/>
          </a:p>
        </p:txBody>
      </p:sp>
      <p:sp>
        <p:nvSpPr>
          <p:cNvPr id="56326" name="Rectangle 3"/>
          <p:cNvSpPr>
            <a:spLocks noGrp="1" noChangeArrowheads="1"/>
          </p:cNvSpPr>
          <p:nvPr>
            <p:ph idx="1"/>
          </p:nvPr>
        </p:nvSpPr>
        <p:spPr/>
        <p:txBody>
          <a:bodyPr/>
          <a:lstStyle/>
          <a:p>
            <a:pPr eaLnBrk="1" hangingPunct="1">
              <a:lnSpc>
                <a:spcPct val="90000"/>
              </a:lnSpc>
            </a:pPr>
            <a:r>
              <a:rPr lang="de-DE" sz="2400" smtClean="0"/>
              <a:t>Bezüglich der</a:t>
            </a:r>
          </a:p>
          <a:p>
            <a:pPr lvl="1" eaLnBrk="1" hangingPunct="1">
              <a:lnSpc>
                <a:spcPct val="90000"/>
              </a:lnSpc>
            </a:pPr>
            <a:r>
              <a:rPr lang="de-DE" sz="2000" smtClean="0"/>
              <a:t>Gemessenen Merkmale</a:t>
            </a:r>
          </a:p>
          <a:p>
            <a:pPr lvl="2" eaLnBrk="1" hangingPunct="1">
              <a:lnSpc>
                <a:spcPct val="90000"/>
              </a:lnSpc>
            </a:pPr>
            <a:r>
              <a:rPr lang="de-DE" sz="1800" smtClean="0"/>
              <a:t>Dokumentieren</a:t>
            </a:r>
          </a:p>
          <a:p>
            <a:pPr lvl="2" eaLnBrk="1" hangingPunct="1">
              <a:lnSpc>
                <a:spcPct val="90000"/>
              </a:lnSpc>
            </a:pPr>
            <a:r>
              <a:rPr lang="de-DE" sz="1800" smtClean="0"/>
              <a:t>Bei der Auswertung berücksichtigen</a:t>
            </a:r>
          </a:p>
          <a:p>
            <a:pPr lvl="1" eaLnBrk="1" hangingPunct="1">
              <a:lnSpc>
                <a:spcPct val="90000"/>
              </a:lnSpc>
            </a:pPr>
            <a:r>
              <a:rPr lang="de-DE" sz="2000" smtClean="0"/>
              <a:t>Nicht-gemessenen Merkmale</a:t>
            </a:r>
          </a:p>
          <a:p>
            <a:pPr lvl="1" eaLnBrk="1" hangingPunct="1">
              <a:lnSpc>
                <a:spcPct val="90000"/>
              </a:lnSpc>
            </a:pPr>
            <a:r>
              <a:rPr lang="de-DE" sz="2000" smtClean="0"/>
              <a:t>Unbekannten Merkmale</a:t>
            </a:r>
          </a:p>
          <a:p>
            <a:pPr lvl="2" eaLnBrk="1" hangingPunct="1">
              <a:lnSpc>
                <a:spcPct val="90000"/>
              </a:lnSpc>
            </a:pPr>
            <a:r>
              <a:rPr lang="de-DE" sz="1800" smtClean="0"/>
              <a:t>Können möglicherweise zu Verzerrungen führen</a:t>
            </a:r>
          </a:p>
          <a:p>
            <a:pPr eaLnBrk="1" hangingPunct="1">
              <a:lnSpc>
                <a:spcPct val="90000"/>
              </a:lnSpc>
            </a:pPr>
            <a:r>
              <a:rPr lang="de-DE" sz="2400" smtClean="0"/>
              <a:t>Randomisierung</a:t>
            </a:r>
          </a:p>
          <a:p>
            <a:pPr eaLnBrk="1" hangingPunct="1">
              <a:lnSpc>
                <a:spcPct val="90000"/>
              </a:lnSpc>
            </a:pPr>
            <a:r>
              <a:rPr lang="de-DE" sz="2400" smtClean="0"/>
              <a:t>Stratifizierung</a:t>
            </a:r>
          </a:p>
          <a:p>
            <a:pPr eaLnBrk="1" hangingPunct="1">
              <a:lnSpc>
                <a:spcPct val="90000"/>
              </a:lnSpc>
            </a:pPr>
            <a:r>
              <a:rPr lang="de-DE" sz="2400" smtClean="0"/>
              <a:t>Paarbildung</a:t>
            </a:r>
          </a:p>
          <a:p>
            <a:pPr lvl="1" eaLnBrk="1" hangingPunct="1">
              <a:lnSpc>
                <a:spcPct val="90000"/>
              </a:lnSpc>
            </a:pPr>
            <a:r>
              <a:rPr lang="de-DE" sz="2000" smtClean="0"/>
              <a:t>Zwillinge, Matching</a:t>
            </a:r>
            <a:endParaRPr lang="de-AT" sz="2000" smtClean="0"/>
          </a:p>
        </p:txBody>
      </p:sp>
      <p:sp>
        <p:nvSpPr>
          <p:cNvPr id="56323" name="Fußzeilenplatzhalter 4"/>
          <p:cNvSpPr>
            <a:spLocks noGrp="1"/>
          </p:cNvSpPr>
          <p:nvPr>
            <p:ph type="ftr" sz="quarter" idx="11"/>
          </p:nvPr>
        </p:nvSpPr>
        <p:spPr>
          <a:noFill/>
        </p:spPr>
        <p:txBody>
          <a:bodyPr/>
          <a:lstStyle/>
          <a:p>
            <a:r>
              <a:rPr lang="en-US" smtClean="0"/>
              <a:t>hanno.ulmer@i-med.ac.at</a:t>
            </a:r>
          </a:p>
        </p:txBody>
      </p:sp>
      <p:sp>
        <p:nvSpPr>
          <p:cNvPr id="56324" name="Foliennummernplatzhalter 5"/>
          <p:cNvSpPr>
            <a:spLocks noGrp="1"/>
          </p:cNvSpPr>
          <p:nvPr>
            <p:ph type="sldNum" sz="quarter" idx="12"/>
          </p:nvPr>
        </p:nvSpPr>
        <p:spPr>
          <a:noFill/>
        </p:spPr>
        <p:txBody>
          <a:bodyPr/>
          <a:lstStyle/>
          <a:p>
            <a:fld id="{BF1509EB-A2B1-4D35-82F6-8378E42819B0}" type="slidenum">
              <a:rPr lang="en-US" smtClean="0"/>
              <a:pPr/>
              <a:t>37</a:t>
            </a:fld>
            <a:endParaRPr lang="en-US" smtClean="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DE"/>
              <a:t>Patientenflussdiagramm</a:t>
            </a:r>
          </a:p>
        </p:txBody>
      </p:sp>
      <p:pic>
        <p:nvPicPr>
          <p:cNvPr id="123908" name="Picture 4" descr="consortfluss"/>
          <p:cNvPicPr>
            <a:picLocks noGrp="1" noChangeAspect="1" noChangeArrowheads="1"/>
          </p:cNvPicPr>
          <p:nvPr>
            <p:ph idx="1"/>
          </p:nvPr>
        </p:nvPicPr>
        <p:blipFill>
          <a:blip r:embed="rId3" cstate="print"/>
          <a:srcRect/>
          <a:stretch>
            <a:fillRect/>
          </a:stretch>
        </p:blipFill>
        <p:spPr>
          <a:xfrm>
            <a:off x="4211960" y="1412776"/>
            <a:ext cx="4340225" cy="5078412"/>
          </a:xfrm>
          <a:noFill/>
          <a:ln/>
        </p:spPr>
      </p:pic>
      <p:sp>
        <p:nvSpPr>
          <p:cNvPr id="6" name="Fußzeilenplatzhalter 4"/>
          <p:cNvSpPr>
            <a:spLocks noGrp="1"/>
          </p:cNvSpPr>
          <p:nvPr>
            <p:ph type="ftr" sz="quarter" idx="11"/>
          </p:nvPr>
        </p:nvSpPr>
        <p:spPr/>
        <p:txBody>
          <a:bodyPr/>
          <a:lstStyle/>
          <a:p>
            <a:r>
              <a:rPr lang="de-DE" altLang="en-US"/>
              <a:t>hanno.ulmer@i-med.ac.at</a:t>
            </a:r>
          </a:p>
        </p:txBody>
      </p:sp>
      <p:sp>
        <p:nvSpPr>
          <p:cNvPr id="7" name="Foliennummernplatzhalter 5"/>
          <p:cNvSpPr>
            <a:spLocks noGrp="1"/>
          </p:cNvSpPr>
          <p:nvPr>
            <p:ph type="sldNum" sz="quarter" idx="12"/>
          </p:nvPr>
        </p:nvSpPr>
        <p:spPr/>
        <p:txBody>
          <a:bodyPr/>
          <a:lstStyle/>
          <a:p>
            <a:r>
              <a:rPr lang="de-DE" altLang="en-US"/>
              <a:t>Seite </a:t>
            </a:r>
            <a:fld id="{9361FA26-9288-472C-9075-8D4AC38A85DD}" type="slidenum">
              <a:rPr lang="de-DE" altLang="en-US"/>
              <a:pPr/>
              <a:t>38</a:t>
            </a:fld>
            <a:endParaRPr lang="de-DE" altLang="en-US"/>
          </a:p>
        </p:txBody>
      </p:sp>
      <p:sp>
        <p:nvSpPr>
          <p:cNvPr id="123909" name="Rectangle 5"/>
          <p:cNvSpPr>
            <a:spLocks noChangeArrowheads="1"/>
          </p:cNvSpPr>
          <p:nvPr/>
        </p:nvSpPr>
        <p:spPr bwMode="auto">
          <a:xfrm>
            <a:off x="468313" y="1989138"/>
            <a:ext cx="3425825" cy="3659187"/>
          </a:xfrm>
          <a:prstGeom prst="rect">
            <a:avLst/>
          </a:prstGeom>
          <a:noFill/>
          <a:ln w="9525">
            <a:noFill/>
            <a:miter lim="800000"/>
            <a:headEnd/>
            <a:tailEnd/>
          </a:ln>
          <a:effectLst/>
        </p:spPr>
        <p:txBody>
          <a:bodyPr wrap="none">
            <a:spAutoFit/>
          </a:bodyPr>
          <a:lstStyle/>
          <a:p>
            <a:pPr>
              <a:spcBef>
                <a:spcPct val="80000"/>
              </a:spcBef>
              <a:buClr>
                <a:schemeClr val="accent1"/>
              </a:buClr>
              <a:buSzPct val="95000"/>
              <a:buFont typeface="Arial" charset="0"/>
              <a:buChar char="●"/>
            </a:pPr>
            <a:r>
              <a:rPr lang="de-DE" dirty="0">
                <a:solidFill>
                  <a:srgbClr val="000036"/>
                </a:solidFill>
              </a:rPr>
              <a:t> Intention-</a:t>
            </a:r>
            <a:r>
              <a:rPr lang="de-DE" dirty="0" err="1">
                <a:solidFill>
                  <a:srgbClr val="000036"/>
                </a:solidFill>
              </a:rPr>
              <a:t>To</a:t>
            </a:r>
            <a:r>
              <a:rPr lang="de-DE" dirty="0">
                <a:solidFill>
                  <a:srgbClr val="000036"/>
                </a:solidFill>
              </a:rPr>
              <a:t>-</a:t>
            </a:r>
            <a:r>
              <a:rPr lang="de-DE" dirty="0" err="1">
                <a:solidFill>
                  <a:srgbClr val="000036"/>
                </a:solidFill>
              </a:rPr>
              <a:t>Treat</a:t>
            </a:r>
            <a:r>
              <a:rPr lang="de-DE" dirty="0">
                <a:solidFill>
                  <a:srgbClr val="000036"/>
                </a:solidFill>
              </a:rPr>
              <a:t> </a:t>
            </a:r>
          </a:p>
          <a:p>
            <a:pPr>
              <a:spcBef>
                <a:spcPct val="80000"/>
              </a:spcBef>
              <a:buClr>
                <a:schemeClr val="accent1"/>
              </a:buClr>
              <a:buSzPct val="95000"/>
              <a:buFont typeface="Arial" charset="0"/>
              <a:buChar char="●"/>
            </a:pPr>
            <a:endParaRPr lang="de-DE" dirty="0">
              <a:solidFill>
                <a:srgbClr val="000036"/>
              </a:solidFill>
            </a:endParaRPr>
          </a:p>
          <a:p>
            <a:pPr>
              <a:spcBef>
                <a:spcPct val="80000"/>
              </a:spcBef>
              <a:buClr>
                <a:schemeClr val="accent1"/>
              </a:buClr>
              <a:buSzPct val="95000"/>
              <a:buFont typeface="Arial" charset="0"/>
              <a:buNone/>
            </a:pPr>
            <a:r>
              <a:rPr lang="de-DE" dirty="0">
                <a:solidFill>
                  <a:srgbClr val="000036"/>
                </a:solidFill>
              </a:rPr>
              <a:t> versus</a:t>
            </a:r>
          </a:p>
          <a:p>
            <a:pPr>
              <a:spcBef>
                <a:spcPct val="80000"/>
              </a:spcBef>
              <a:buClr>
                <a:schemeClr val="accent1"/>
              </a:buClr>
              <a:buSzPct val="95000"/>
              <a:buFont typeface="Arial" charset="0"/>
              <a:buChar char="●"/>
            </a:pPr>
            <a:endParaRPr lang="de-DE" dirty="0">
              <a:solidFill>
                <a:srgbClr val="000036"/>
              </a:solidFill>
            </a:endParaRPr>
          </a:p>
          <a:p>
            <a:pPr>
              <a:spcBef>
                <a:spcPct val="80000"/>
              </a:spcBef>
              <a:buClr>
                <a:schemeClr val="accent1"/>
              </a:buClr>
              <a:buSzPct val="95000"/>
              <a:buFont typeface="Arial" charset="0"/>
              <a:buChar char="●"/>
            </a:pPr>
            <a:r>
              <a:rPr lang="de-DE" dirty="0">
                <a:solidFill>
                  <a:srgbClr val="000036"/>
                </a:solidFill>
              </a:rPr>
              <a:t> Per-Protocol</a:t>
            </a:r>
            <a:r>
              <a:rPr lang="de-DE" dirty="0"/>
              <a:t> </a:t>
            </a:r>
          </a:p>
          <a:p>
            <a:pPr>
              <a:spcBef>
                <a:spcPct val="80000"/>
              </a:spcBef>
              <a:buClr>
                <a:schemeClr val="accent1"/>
              </a:buClr>
              <a:buSzPct val="95000"/>
              <a:buFont typeface="Arial" charset="0"/>
              <a:buChar char="●"/>
            </a:pPr>
            <a:r>
              <a:rPr lang="de-DE" dirty="0"/>
              <a:t> Vergleichbarkeit der Gruppen:</a:t>
            </a:r>
            <a:br>
              <a:rPr lang="de-DE" dirty="0"/>
            </a:br>
            <a:r>
              <a:rPr lang="de-DE" dirty="0"/>
              <a:t>  - </a:t>
            </a:r>
            <a:r>
              <a:rPr lang="de-DE" dirty="0">
                <a:solidFill>
                  <a:srgbClr val="000036"/>
                </a:solidFill>
              </a:rPr>
              <a:t>Strukturgleichheit</a:t>
            </a:r>
            <a:br>
              <a:rPr lang="de-DE" dirty="0">
                <a:solidFill>
                  <a:srgbClr val="000036"/>
                </a:solidFill>
              </a:rPr>
            </a:br>
            <a:r>
              <a:rPr lang="de-DE" dirty="0">
                <a:solidFill>
                  <a:srgbClr val="000036"/>
                </a:solidFill>
              </a:rPr>
              <a:t>  - Beobachtungsgleichheit</a:t>
            </a:r>
            <a:br>
              <a:rPr lang="de-DE" dirty="0">
                <a:solidFill>
                  <a:srgbClr val="000036"/>
                </a:solidFill>
              </a:rPr>
            </a:br>
            <a:r>
              <a:rPr lang="de-DE" dirty="0">
                <a:solidFill>
                  <a:srgbClr val="000036"/>
                </a:solidFill>
              </a:rPr>
              <a:t>  - Behandlungsgleichheit</a:t>
            </a:r>
          </a:p>
        </p:txBody>
      </p:sp>
      <p:sp>
        <p:nvSpPr>
          <p:cNvPr id="8" name="Datumsplatzhalter 7"/>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de-DE" sz="3200" b="0" smtClean="0"/>
              <a:t>Mögliche Verzerrungen (=Bias) in RCTs</a:t>
            </a:r>
            <a:endParaRPr lang="de-AT" sz="3200" b="0" smtClean="0"/>
          </a:p>
        </p:txBody>
      </p:sp>
      <p:sp>
        <p:nvSpPr>
          <p:cNvPr id="62470" name="Rectangle 3"/>
          <p:cNvSpPr>
            <a:spLocks noGrp="1" noChangeArrowheads="1"/>
          </p:cNvSpPr>
          <p:nvPr>
            <p:ph idx="1"/>
          </p:nvPr>
        </p:nvSpPr>
        <p:spPr/>
        <p:txBody>
          <a:bodyPr/>
          <a:lstStyle/>
          <a:p>
            <a:pPr eaLnBrk="1" hangingPunct="1">
              <a:lnSpc>
                <a:spcPct val="80000"/>
              </a:lnSpc>
            </a:pPr>
            <a:r>
              <a:rPr lang="de-DE" sz="2400" b="1" dirty="0" smtClean="0">
                <a:solidFill>
                  <a:schemeClr val="tx2"/>
                </a:solidFill>
              </a:rPr>
              <a:t>Bias = systematische Abweichung, Verzerrung</a:t>
            </a:r>
          </a:p>
          <a:p>
            <a:pPr eaLnBrk="1" hangingPunct="1">
              <a:lnSpc>
                <a:spcPct val="80000"/>
              </a:lnSpc>
            </a:pPr>
            <a:r>
              <a:rPr lang="de-DE" sz="2400" dirty="0" err="1" smtClean="0"/>
              <a:t>Selection</a:t>
            </a:r>
            <a:r>
              <a:rPr lang="de-DE" sz="2400" dirty="0" smtClean="0"/>
              <a:t> </a:t>
            </a:r>
            <a:r>
              <a:rPr lang="de-DE" sz="2400" dirty="0" err="1" smtClean="0"/>
              <a:t>bias</a:t>
            </a:r>
            <a:endParaRPr lang="de-DE" sz="2400" dirty="0" smtClean="0"/>
          </a:p>
          <a:p>
            <a:pPr lvl="1" eaLnBrk="1" hangingPunct="1">
              <a:lnSpc>
                <a:spcPct val="80000"/>
              </a:lnSpc>
            </a:pPr>
            <a:r>
              <a:rPr lang="de-DE" sz="2000" dirty="0" smtClean="0"/>
              <a:t>Vermeidung durch Randomisierung</a:t>
            </a:r>
          </a:p>
          <a:p>
            <a:pPr eaLnBrk="1" hangingPunct="1">
              <a:lnSpc>
                <a:spcPct val="80000"/>
              </a:lnSpc>
            </a:pPr>
            <a:r>
              <a:rPr lang="de-DE" sz="2400" dirty="0" smtClean="0"/>
              <a:t>Erhebungsfehler</a:t>
            </a:r>
            <a:endParaRPr lang="de-DE" sz="2400" dirty="0" smtClean="0"/>
          </a:p>
          <a:p>
            <a:pPr lvl="1" eaLnBrk="1" hangingPunct="1">
              <a:lnSpc>
                <a:spcPct val="80000"/>
              </a:lnSpc>
            </a:pPr>
            <a:r>
              <a:rPr lang="de-DE" sz="2000" dirty="0" smtClean="0"/>
              <a:t>Subjektive Aspekte</a:t>
            </a:r>
          </a:p>
          <a:p>
            <a:pPr lvl="1" eaLnBrk="1" hangingPunct="1">
              <a:lnSpc>
                <a:spcPct val="80000"/>
              </a:lnSpc>
            </a:pPr>
            <a:r>
              <a:rPr lang="de-DE" sz="2000" dirty="0" smtClean="0"/>
              <a:t>Vermeidung durch </a:t>
            </a:r>
            <a:r>
              <a:rPr lang="de-DE" sz="2000" dirty="0" err="1" smtClean="0"/>
              <a:t>Verblindung</a:t>
            </a:r>
            <a:endParaRPr lang="de-DE" sz="2000" dirty="0" smtClean="0"/>
          </a:p>
          <a:p>
            <a:pPr eaLnBrk="1" hangingPunct="1">
              <a:lnSpc>
                <a:spcPct val="80000"/>
              </a:lnSpc>
            </a:pPr>
            <a:r>
              <a:rPr lang="de-DE" sz="2400" dirty="0" smtClean="0"/>
              <a:t>Drop-out und </a:t>
            </a:r>
            <a:r>
              <a:rPr lang="de-DE" sz="2400" dirty="0" err="1" smtClean="0"/>
              <a:t>Responder</a:t>
            </a:r>
            <a:r>
              <a:rPr lang="de-DE" sz="2400" dirty="0" smtClean="0"/>
              <a:t> </a:t>
            </a:r>
            <a:r>
              <a:rPr lang="de-DE" sz="2400" dirty="0" err="1" smtClean="0"/>
              <a:t>bias</a:t>
            </a:r>
            <a:endParaRPr lang="de-DE" sz="2400" dirty="0" smtClean="0"/>
          </a:p>
          <a:p>
            <a:pPr eaLnBrk="1" hangingPunct="1">
              <a:lnSpc>
                <a:spcPct val="80000"/>
              </a:lnSpc>
            </a:pPr>
            <a:r>
              <a:rPr lang="de-DE" sz="2400" dirty="0" err="1" smtClean="0"/>
              <a:t>Publication</a:t>
            </a:r>
            <a:r>
              <a:rPr lang="de-DE" sz="2400" dirty="0" smtClean="0"/>
              <a:t> </a:t>
            </a:r>
            <a:r>
              <a:rPr lang="de-DE" sz="2400" dirty="0" err="1" smtClean="0"/>
              <a:t>bias</a:t>
            </a:r>
            <a:endParaRPr lang="de-DE" sz="2400" dirty="0" smtClean="0"/>
          </a:p>
          <a:p>
            <a:pPr lvl="1" eaLnBrk="1" hangingPunct="1">
              <a:lnSpc>
                <a:spcPct val="80000"/>
              </a:lnSpc>
            </a:pPr>
            <a:r>
              <a:rPr lang="de-DE" sz="2000" dirty="0" smtClean="0"/>
              <a:t>Language </a:t>
            </a:r>
            <a:r>
              <a:rPr lang="de-DE" sz="2000" dirty="0" err="1" smtClean="0"/>
              <a:t>bias</a:t>
            </a:r>
            <a:r>
              <a:rPr lang="de-DE" sz="2000" dirty="0" smtClean="0"/>
              <a:t>, Zeitschriften – </a:t>
            </a:r>
            <a:r>
              <a:rPr lang="de-DE" sz="2000" dirty="0" err="1" smtClean="0"/>
              <a:t>Proceedings</a:t>
            </a:r>
            <a:r>
              <a:rPr lang="de-DE" sz="2000" dirty="0" smtClean="0"/>
              <a:t>, </a:t>
            </a:r>
          </a:p>
          <a:p>
            <a:pPr lvl="1" eaLnBrk="1" hangingPunct="1">
              <a:lnSpc>
                <a:spcPct val="80000"/>
              </a:lnSpc>
            </a:pPr>
            <a:r>
              <a:rPr lang="de-DE" sz="2000" dirty="0" smtClean="0"/>
              <a:t>Fast nur positive Resultate, ...</a:t>
            </a:r>
          </a:p>
          <a:p>
            <a:pPr eaLnBrk="1" hangingPunct="1">
              <a:lnSpc>
                <a:spcPct val="80000"/>
              </a:lnSpc>
            </a:pPr>
            <a:r>
              <a:rPr lang="de-DE" sz="2400" dirty="0" smtClean="0"/>
              <a:t>Interpretations- und Wahrnehmungsbias</a:t>
            </a:r>
            <a:endParaRPr lang="de-AT" sz="2400" dirty="0" smtClean="0"/>
          </a:p>
        </p:txBody>
      </p:sp>
      <p:sp>
        <p:nvSpPr>
          <p:cNvPr id="62467" name="Fußzeilenplatzhalter 4"/>
          <p:cNvSpPr>
            <a:spLocks noGrp="1"/>
          </p:cNvSpPr>
          <p:nvPr>
            <p:ph type="ftr" sz="quarter" idx="11"/>
          </p:nvPr>
        </p:nvSpPr>
        <p:spPr>
          <a:noFill/>
        </p:spPr>
        <p:txBody>
          <a:bodyPr/>
          <a:lstStyle/>
          <a:p>
            <a:r>
              <a:rPr lang="en-US" smtClean="0"/>
              <a:t>hanno.ulmer@i-med.ac.at</a:t>
            </a:r>
          </a:p>
        </p:txBody>
      </p:sp>
      <p:sp>
        <p:nvSpPr>
          <p:cNvPr id="62468" name="Foliennummernplatzhalter 5"/>
          <p:cNvSpPr>
            <a:spLocks noGrp="1"/>
          </p:cNvSpPr>
          <p:nvPr>
            <p:ph type="sldNum" sz="quarter" idx="12"/>
          </p:nvPr>
        </p:nvSpPr>
        <p:spPr>
          <a:noFill/>
        </p:spPr>
        <p:txBody>
          <a:bodyPr/>
          <a:lstStyle/>
          <a:p>
            <a:fld id="{0EA5863D-B149-49CC-9A56-B24F37AA82F6}" type="slidenum">
              <a:rPr lang="en-US" smtClean="0"/>
              <a:pPr/>
              <a:t>39</a:t>
            </a:fld>
            <a:endParaRPr lang="en-US" smtClean="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noFill/>
          <a:ln/>
        </p:spPr>
        <p:txBody>
          <a:bodyPr/>
          <a:lstStyle/>
          <a:p>
            <a:r>
              <a:rPr lang="de-DE" dirty="0" smtClean="0"/>
              <a:t>Quellen, Internet, Software</a:t>
            </a:r>
            <a:endParaRPr lang="de-DE" dirty="0"/>
          </a:p>
        </p:txBody>
      </p:sp>
      <p:sp>
        <p:nvSpPr>
          <p:cNvPr id="4" name="Datumsplatzhalter 3"/>
          <p:cNvSpPr>
            <a:spLocks noGrp="1"/>
          </p:cNvSpPr>
          <p:nvPr>
            <p:ph type="dt" sz="half" idx="10"/>
          </p:nvPr>
        </p:nvSpPr>
        <p:spPr/>
        <p:txBody>
          <a:bodyPr/>
          <a:lstStyle/>
          <a:p>
            <a:fld id="{D66809A5-EA7B-4E0D-A7FE-AC0A8569222A}" type="datetime1">
              <a:rPr lang="de-AT" smtClean="0"/>
              <a:pPr/>
              <a:t>09.02.2017</a:t>
            </a:fld>
            <a:endParaRPr lang="de-DE" altLang="en-US"/>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43F64F4F-A0C7-4089-904F-ABF8F45E77EC}" type="slidenum">
              <a:rPr lang="de-DE" altLang="en-US"/>
              <a:pPr/>
              <a:t>4</a:t>
            </a:fld>
            <a:endParaRPr lang="de-DE" altLang="en-US"/>
          </a:p>
        </p:txBody>
      </p:sp>
      <p:sp>
        <p:nvSpPr>
          <p:cNvPr id="3" name="Inhaltsplatzhalter 2"/>
          <p:cNvSpPr>
            <a:spLocks noGrp="1"/>
          </p:cNvSpPr>
          <p:nvPr>
            <p:ph idx="1"/>
          </p:nvPr>
        </p:nvSpPr>
        <p:spPr/>
        <p:txBody>
          <a:bodyPr/>
          <a:lstStyle/>
          <a:p>
            <a:r>
              <a:rPr lang="de-DE" dirty="0" smtClean="0"/>
              <a:t>British Medical Journal </a:t>
            </a:r>
            <a:r>
              <a:rPr lang="de-DE" dirty="0" err="1" smtClean="0"/>
              <a:t>Statistics</a:t>
            </a:r>
            <a:r>
              <a:rPr lang="de-DE" dirty="0" smtClean="0"/>
              <a:t> at Square </a:t>
            </a:r>
            <a:r>
              <a:rPr lang="de-DE" dirty="0" err="1" smtClean="0"/>
              <a:t>One</a:t>
            </a:r>
            <a:endParaRPr lang="de-DE" dirty="0" smtClean="0"/>
          </a:p>
          <a:p>
            <a:r>
              <a:rPr lang="de-DE" dirty="0" smtClean="0"/>
              <a:t>Deutsches Ärzteblatt Bewertung wissenschaftlicher Publikationen</a:t>
            </a:r>
          </a:p>
          <a:p>
            <a:r>
              <a:rPr lang="de-DE" dirty="0" smtClean="0"/>
              <a:t>Deutsche Medizinische Wochenschrift Statistik-Serie</a:t>
            </a:r>
          </a:p>
          <a:p>
            <a:r>
              <a:rPr lang="de-DE" dirty="0" smtClean="0"/>
              <a:t>Jumbo Münster</a:t>
            </a:r>
          </a:p>
          <a:p>
            <a:r>
              <a:rPr lang="de-DE" dirty="0" err="1" smtClean="0"/>
              <a:t>Graphpad</a:t>
            </a:r>
            <a:r>
              <a:rPr lang="de-DE" dirty="0" smtClean="0"/>
              <a:t> </a:t>
            </a:r>
            <a:r>
              <a:rPr lang="de-DE" dirty="0" err="1" smtClean="0"/>
              <a:t>Quickcalcs</a:t>
            </a:r>
            <a:endParaRPr lang="de-DE" dirty="0" smtClean="0"/>
          </a:p>
          <a:p>
            <a:r>
              <a:rPr lang="de-DE" dirty="0" smtClean="0"/>
              <a:t>R, </a:t>
            </a:r>
            <a:r>
              <a:rPr lang="de-DE" dirty="0" err="1" smtClean="0"/>
              <a:t>Stata</a:t>
            </a:r>
            <a:r>
              <a:rPr lang="de-DE" dirty="0" smtClean="0"/>
              <a:t>, SPSS, SAS, Statistica, </a:t>
            </a:r>
            <a:r>
              <a:rPr lang="de-DE" dirty="0" err="1" smtClean="0"/>
              <a:t>GraphPad</a:t>
            </a:r>
            <a:r>
              <a:rPr lang="de-DE" dirty="0" smtClean="0"/>
              <a:t>, </a:t>
            </a:r>
            <a:r>
              <a:rPr lang="de-DE" dirty="0" err="1" smtClean="0"/>
              <a:t>MedCalc</a:t>
            </a:r>
            <a:endParaRPr lang="de-DE" dirty="0" smtClean="0"/>
          </a:p>
          <a:p>
            <a:r>
              <a:rPr lang="de-DE" dirty="0" err="1" smtClean="0"/>
              <a:t>nQuery</a:t>
            </a:r>
            <a:r>
              <a:rPr lang="de-DE" dirty="0" smtClean="0"/>
              <a:t> </a:t>
            </a:r>
            <a:r>
              <a:rPr lang="de-DE" dirty="0" err="1" smtClean="0"/>
              <a:t>Advisor</a:t>
            </a:r>
            <a:r>
              <a:rPr lang="de-DE" dirty="0" smtClean="0"/>
              <a:t>, East, PASS, </a:t>
            </a:r>
            <a:r>
              <a:rPr lang="de-DE" dirty="0" err="1" smtClean="0"/>
              <a:t>StudySize</a:t>
            </a:r>
            <a:endParaRPr lang="de-DE" dirty="0" smtClean="0"/>
          </a:p>
          <a:p>
            <a:endParaRPr lang="de-DE" dirty="0"/>
          </a:p>
        </p:txBody>
      </p:sp>
    </p:spTree>
    <p:extLst>
      <p:ext uri="{BB962C8B-B14F-4D97-AF65-F5344CB8AC3E}">
        <p14:creationId xmlns:p14="http://schemas.microsoft.com/office/powerpoint/2010/main" val="118191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p:cNvSpPr>
            <a:spLocks noGrp="1" noChangeArrowheads="1"/>
          </p:cNvSpPr>
          <p:nvPr>
            <p:ph type="title"/>
          </p:nvPr>
        </p:nvSpPr>
        <p:spPr/>
        <p:txBody>
          <a:bodyPr/>
          <a:lstStyle/>
          <a:p>
            <a:pPr eaLnBrk="1" hangingPunct="1"/>
            <a:r>
              <a:rPr lang="de-DE" sz="4000" b="0" dirty="0" smtClean="0"/>
              <a:t>Fallzahl</a:t>
            </a:r>
            <a:endParaRPr lang="de-AT" sz="4000" b="0" dirty="0" smtClean="0"/>
          </a:p>
        </p:txBody>
      </p:sp>
      <p:sp>
        <p:nvSpPr>
          <p:cNvPr id="59398" name="Rectangle 3"/>
          <p:cNvSpPr>
            <a:spLocks noGrp="1" noChangeArrowheads="1"/>
          </p:cNvSpPr>
          <p:nvPr>
            <p:ph idx="1"/>
          </p:nvPr>
        </p:nvSpPr>
        <p:spPr>
          <a:xfrm>
            <a:off x="467544" y="1628800"/>
            <a:ext cx="8229600" cy="4525963"/>
          </a:xfrm>
        </p:spPr>
        <p:txBody>
          <a:bodyPr/>
          <a:lstStyle/>
          <a:p>
            <a:pPr eaLnBrk="1" hangingPunct="1">
              <a:lnSpc>
                <a:spcPct val="90000"/>
              </a:lnSpc>
            </a:pPr>
            <a:r>
              <a:rPr lang="de-DE" sz="2400" dirty="0" smtClean="0"/>
              <a:t>Fixe, berechnete </a:t>
            </a:r>
            <a:r>
              <a:rPr lang="de-DE" sz="2400" dirty="0" err="1" smtClean="0"/>
              <a:t>Fahlzahl</a:t>
            </a:r>
            <a:endParaRPr lang="de-DE" sz="2400" dirty="0" smtClean="0"/>
          </a:p>
          <a:p>
            <a:pPr lvl="1" eaLnBrk="1" hangingPunct="1">
              <a:lnSpc>
                <a:spcPct val="90000"/>
              </a:lnSpc>
            </a:pPr>
            <a:r>
              <a:rPr lang="de-DE" sz="2000" dirty="0" smtClean="0"/>
              <a:t>Basierend auf Annahmen über Unterschiede/Behandlungseffekte</a:t>
            </a:r>
          </a:p>
          <a:p>
            <a:pPr lvl="1" eaLnBrk="1" hangingPunct="1">
              <a:lnSpc>
                <a:spcPct val="90000"/>
              </a:lnSpc>
            </a:pPr>
            <a:r>
              <a:rPr lang="de-DE" sz="2000" dirty="0" smtClean="0"/>
              <a:t>Fehler 1. und 2. Art (z.B. </a:t>
            </a:r>
            <a:r>
              <a:rPr lang="de-DE" sz="2000" dirty="0" err="1" smtClean="0"/>
              <a:t>Signifikanzniveau</a:t>
            </a:r>
            <a:r>
              <a:rPr lang="de-DE" sz="2000" dirty="0" smtClean="0"/>
              <a:t>=0.05, Power=80%)</a:t>
            </a:r>
          </a:p>
          <a:p>
            <a:pPr lvl="1" eaLnBrk="1" hangingPunct="1">
              <a:lnSpc>
                <a:spcPct val="90000"/>
              </a:lnSpc>
            </a:pPr>
            <a:endParaRPr lang="de-DE" sz="1000" dirty="0" smtClean="0"/>
          </a:p>
          <a:p>
            <a:pPr eaLnBrk="1" hangingPunct="1">
              <a:lnSpc>
                <a:spcPct val="90000"/>
              </a:lnSpc>
            </a:pPr>
            <a:r>
              <a:rPr lang="de-DE" sz="2400" dirty="0" smtClean="0"/>
              <a:t>Sequentielle Pläne</a:t>
            </a:r>
          </a:p>
          <a:p>
            <a:pPr lvl="1" eaLnBrk="1" hangingPunct="1">
              <a:lnSpc>
                <a:spcPct val="90000"/>
              </a:lnSpc>
            </a:pPr>
            <a:r>
              <a:rPr lang="de-DE" sz="2000" dirty="0" smtClean="0"/>
              <a:t>1 bis K geplante Zwischenauswertungen</a:t>
            </a:r>
          </a:p>
          <a:p>
            <a:pPr lvl="3" eaLnBrk="1" hangingPunct="1">
              <a:lnSpc>
                <a:spcPct val="90000"/>
              </a:lnSpc>
            </a:pPr>
            <a:r>
              <a:rPr lang="de-DE" sz="1600" b="1" dirty="0" smtClean="0">
                <a:solidFill>
                  <a:srgbClr val="003399"/>
                </a:solidFill>
              </a:rPr>
              <a:t>Interimsanalysen, Adaptive Studienpläne</a:t>
            </a:r>
          </a:p>
          <a:p>
            <a:pPr lvl="1" eaLnBrk="1" hangingPunct="1">
              <a:lnSpc>
                <a:spcPct val="90000"/>
              </a:lnSpc>
            </a:pPr>
            <a:endParaRPr lang="de-DE" sz="1000" dirty="0" smtClean="0"/>
          </a:p>
          <a:p>
            <a:pPr eaLnBrk="1" hangingPunct="1">
              <a:lnSpc>
                <a:spcPct val="90000"/>
              </a:lnSpc>
            </a:pPr>
            <a:r>
              <a:rPr lang="de-DE" sz="2400" dirty="0" smtClean="0"/>
              <a:t>Berücksichtigung der Ausfallsrate bei statistischen Analyse</a:t>
            </a:r>
          </a:p>
          <a:p>
            <a:pPr lvl="1" eaLnBrk="1" hangingPunct="1">
              <a:lnSpc>
                <a:spcPct val="90000"/>
              </a:lnSpc>
            </a:pPr>
            <a:r>
              <a:rPr lang="de-DE" sz="2000" b="1" dirty="0" smtClean="0"/>
              <a:t>Intention-</a:t>
            </a:r>
            <a:r>
              <a:rPr lang="de-DE" sz="2000" b="1" dirty="0" err="1" smtClean="0"/>
              <a:t>to</a:t>
            </a:r>
            <a:r>
              <a:rPr lang="de-DE" sz="2000" b="1" dirty="0" smtClean="0"/>
              <a:t>-</a:t>
            </a:r>
            <a:r>
              <a:rPr lang="de-DE" sz="2000" b="1" dirty="0" err="1" smtClean="0"/>
              <a:t>treat</a:t>
            </a:r>
            <a:r>
              <a:rPr lang="de-DE" sz="2000" dirty="0" smtClean="0"/>
              <a:t> Analyse: alle </a:t>
            </a:r>
            <a:r>
              <a:rPr lang="de-DE" sz="2000" b="1" dirty="0" smtClean="0"/>
              <a:t>eingeschlossenen</a:t>
            </a:r>
            <a:r>
              <a:rPr lang="de-DE" sz="2000" dirty="0" smtClean="0"/>
              <a:t> Fälle</a:t>
            </a:r>
          </a:p>
          <a:p>
            <a:pPr lvl="1" eaLnBrk="1" hangingPunct="1">
              <a:lnSpc>
                <a:spcPct val="90000"/>
              </a:lnSpc>
            </a:pPr>
            <a:r>
              <a:rPr lang="de-DE" sz="2000" b="1" dirty="0" smtClean="0"/>
              <a:t>Per Protokoll</a:t>
            </a:r>
            <a:r>
              <a:rPr lang="de-DE" sz="2000" dirty="0" smtClean="0"/>
              <a:t> Analyse: alle </a:t>
            </a:r>
            <a:r>
              <a:rPr lang="de-DE" sz="2000" b="1" dirty="0" smtClean="0"/>
              <a:t>abgeschlossenen</a:t>
            </a:r>
            <a:r>
              <a:rPr lang="de-DE" sz="2000" dirty="0" smtClean="0"/>
              <a:t> Fälle </a:t>
            </a:r>
            <a:endParaRPr lang="de-AT" sz="2000" dirty="0" smtClean="0"/>
          </a:p>
        </p:txBody>
      </p:sp>
      <p:sp>
        <p:nvSpPr>
          <p:cNvPr id="59395" name="Fußzeilenplatzhalter 4"/>
          <p:cNvSpPr>
            <a:spLocks noGrp="1"/>
          </p:cNvSpPr>
          <p:nvPr>
            <p:ph type="ftr" sz="quarter" idx="11"/>
          </p:nvPr>
        </p:nvSpPr>
        <p:spPr>
          <a:noFill/>
        </p:spPr>
        <p:txBody>
          <a:bodyPr/>
          <a:lstStyle/>
          <a:p>
            <a:r>
              <a:rPr lang="en-US" smtClean="0"/>
              <a:t>hanno.ulmer@i-med.ac.at</a:t>
            </a:r>
          </a:p>
        </p:txBody>
      </p:sp>
      <p:sp>
        <p:nvSpPr>
          <p:cNvPr id="59396" name="Foliennummernplatzhalter 5"/>
          <p:cNvSpPr>
            <a:spLocks noGrp="1"/>
          </p:cNvSpPr>
          <p:nvPr>
            <p:ph type="sldNum" sz="quarter" idx="12"/>
          </p:nvPr>
        </p:nvSpPr>
        <p:spPr>
          <a:noFill/>
        </p:spPr>
        <p:txBody>
          <a:bodyPr/>
          <a:lstStyle/>
          <a:p>
            <a:fld id="{017D7EE0-2B85-4C45-97DF-96B88E01723D}" type="slidenum">
              <a:rPr lang="en-US" smtClean="0"/>
              <a:pPr/>
              <a:t>40</a:t>
            </a:fld>
            <a:endParaRPr lang="en-US" smtClean="0"/>
          </a:p>
        </p:txBody>
      </p:sp>
      <p:sp>
        <p:nvSpPr>
          <p:cNvPr id="6" name="Datumsplatzhalter 5"/>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de-DE" sz="2800"/>
              <a:t>Checklist für Fallzahlschätzung (Testproblem)</a:t>
            </a:r>
          </a:p>
        </p:txBody>
      </p:sp>
      <p:sp>
        <p:nvSpPr>
          <p:cNvPr id="90115" name="Rectangle 3"/>
          <p:cNvSpPr>
            <a:spLocks noGrp="1" noChangeArrowheads="1"/>
          </p:cNvSpPr>
          <p:nvPr>
            <p:ph idx="1"/>
          </p:nvPr>
        </p:nvSpPr>
        <p:spPr>
          <a:xfrm>
            <a:off x="467544" y="1628800"/>
            <a:ext cx="8229600" cy="4286250"/>
          </a:xfrm>
        </p:spPr>
        <p:txBody>
          <a:bodyPr/>
          <a:lstStyle/>
          <a:p>
            <a:r>
              <a:rPr lang="de-DE" sz="2200" dirty="0"/>
              <a:t>Fehler 1. Art (üblicherweise 0,05)</a:t>
            </a:r>
          </a:p>
          <a:p>
            <a:r>
              <a:rPr lang="de-DE" sz="2200" dirty="0"/>
              <a:t>Fehler 2. Art (0,1 oder 0,2)</a:t>
            </a:r>
          </a:p>
          <a:p>
            <a:r>
              <a:rPr lang="de-DE" sz="2200" dirty="0"/>
              <a:t>Auswahl des Hauptzielkriteriums</a:t>
            </a:r>
          </a:p>
          <a:p>
            <a:r>
              <a:rPr lang="de-DE" sz="2200" dirty="0"/>
              <a:t>Zu erwartender Unterschied und Angabe eines Variationsmaßes </a:t>
            </a:r>
          </a:p>
          <a:p>
            <a:r>
              <a:rPr lang="de-DE" sz="2200" dirty="0"/>
              <a:t>Begründung dafür – Literatur oder Vorstudie</a:t>
            </a:r>
          </a:p>
          <a:p>
            <a:r>
              <a:rPr lang="de-DE" sz="2200" dirty="0"/>
              <a:t>Auswahl des statistischen Tests</a:t>
            </a:r>
          </a:p>
          <a:p>
            <a:r>
              <a:rPr lang="de-DE" sz="2200" dirty="0"/>
              <a:t>Falls mehrere Hypothesen formuliert werden, Korrektur des Fehler 1. Art oder Hierarchisierung der Hypothesen</a:t>
            </a:r>
          </a:p>
          <a:p>
            <a:r>
              <a:rPr lang="de-DE" sz="2200" dirty="0"/>
              <a:t>Drop-Out Rate berücksichtigen</a:t>
            </a:r>
          </a:p>
          <a:p>
            <a:endParaRPr lang="de-DE" sz="2200" dirty="0"/>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2FB17A33-D008-4E8A-85EF-81BE43EBF9E4}" type="slidenum">
              <a:rPr lang="de-DE" altLang="en-US"/>
              <a:pPr/>
              <a:t>41</a:t>
            </a:fld>
            <a:endParaRPr lang="de-DE" altLang="en-US"/>
          </a:p>
        </p:txBody>
      </p:sp>
      <p:sp>
        <p:nvSpPr>
          <p:cNvPr id="7" name="Datumsplatzhalter 6"/>
          <p:cNvSpPr>
            <a:spLocks noGrp="1"/>
          </p:cNvSpPr>
          <p:nvPr>
            <p:ph type="dt" sz="half" idx="10"/>
          </p:nvPr>
        </p:nvSpPr>
        <p:spPr/>
        <p:txBody>
          <a:bodyPr/>
          <a:lstStyle/>
          <a:p>
            <a:r>
              <a:rPr lang="en-US" smtClean="0"/>
              <a:t>Modul 2.02</a:t>
            </a:r>
            <a:endParaRPr lang="de-DE"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Rectangle 2"/>
          <p:cNvSpPr>
            <a:spLocks noGrp="1" noChangeArrowheads="1"/>
          </p:cNvSpPr>
          <p:nvPr>
            <p:ph type="title"/>
          </p:nvPr>
        </p:nvSpPr>
        <p:spPr>
          <a:xfrm>
            <a:off x="457200" y="274638"/>
            <a:ext cx="6186488" cy="1143000"/>
          </a:xfrm>
        </p:spPr>
        <p:txBody>
          <a:bodyPr/>
          <a:lstStyle/>
          <a:p>
            <a:r>
              <a:rPr lang="de-DE" smtClean="0"/>
              <a:t>Fallzahlschätzung</a:t>
            </a:r>
          </a:p>
        </p:txBody>
      </p:sp>
      <p:sp>
        <p:nvSpPr>
          <p:cNvPr id="528386" name="Rectangle 3"/>
          <p:cNvSpPr>
            <a:spLocks noGrp="1" noChangeArrowheads="1"/>
          </p:cNvSpPr>
          <p:nvPr>
            <p:ph idx="1"/>
          </p:nvPr>
        </p:nvSpPr>
        <p:spPr>
          <a:xfrm>
            <a:off x="457200" y="1844675"/>
            <a:ext cx="8229600" cy="4286250"/>
          </a:xfrm>
        </p:spPr>
        <p:txBody>
          <a:bodyPr/>
          <a:lstStyle/>
          <a:p>
            <a:r>
              <a:rPr lang="de-DE" sz="2200" smtClean="0"/>
              <a:t>Je größer die Fallzahl desto geringer die Wahrscheinlichkeit für den Fehler 2. Art, desto höher die Präzision der Schätzung</a:t>
            </a:r>
          </a:p>
          <a:p>
            <a:r>
              <a:rPr lang="de-DE" sz="2200" smtClean="0"/>
              <a:t>Fallzahlschätzung bedingt bereits die Definition des Testproblems durch Operationalisierung der Fragestellung, durch Formulierung von Null- und Alternativhypothese</a:t>
            </a:r>
          </a:p>
          <a:p>
            <a:r>
              <a:rPr lang="de-DE" sz="2200" smtClean="0"/>
              <a:t>Fallzahlschätzung bedingt das Festlegen einer speziellen Alternative. „Es gibt keinen Unterschied zwischen den Gruppen“ genügt nicht. Die Größe des zu erwartenden Unterschieds muss festgelegt werden.</a:t>
            </a:r>
            <a:endParaRPr lang="de-DE" smtClean="0"/>
          </a:p>
          <a:p>
            <a:r>
              <a:rPr lang="de-DE" sz="2200" smtClean="0"/>
              <a:t>Fallzahlschätzung bedingt bereits die Auswahl des statistischen Tests, die Definition von Fehler 1. und 2. Art</a:t>
            </a:r>
          </a:p>
        </p:txBody>
      </p:sp>
      <p:sp>
        <p:nvSpPr>
          <p:cNvPr id="4" name="Datumsplatzhalter 3"/>
          <p:cNvSpPr>
            <a:spLocks noGrp="1"/>
          </p:cNvSpPr>
          <p:nvPr>
            <p:ph type="dt" sz="quarter" idx="10"/>
          </p:nvPr>
        </p:nvSpPr>
        <p:spPr/>
        <p:txBody>
          <a:bodyPr/>
          <a:lstStyle/>
          <a:p>
            <a:pPr>
              <a:defRPr/>
            </a:pPr>
            <a:fld id="{57F19E3A-0636-42FD-B05A-63B81944E591}" type="datetime1">
              <a:rPr lang="de-AT"/>
              <a:pPr>
                <a:defRPr/>
              </a:pPr>
              <a:t>09.02.2017</a:t>
            </a:fld>
            <a:endParaRPr lang="de-DE" altLang="en-US"/>
          </a:p>
        </p:txBody>
      </p:sp>
      <p:sp>
        <p:nvSpPr>
          <p:cNvPr id="5" name="Fußzeilenplatzhalter 4"/>
          <p:cNvSpPr>
            <a:spLocks noGrp="1"/>
          </p:cNvSpPr>
          <p:nvPr>
            <p:ph type="ftr" sz="quarter" idx="11"/>
          </p:nvPr>
        </p:nvSpPr>
        <p:spPr/>
        <p:txBody>
          <a:bodyPr/>
          <a:lstStyle/>
          <a:p>
            <a:pPr>
              <a:defRPr/>
            </a:pPr>
            <a:r>
              <a:rPr lang="de-DE" altLang="en-US"/>
              <a:t>hanno.ulmer@i-med.ac.at</a:t>
            </a:r>
          </a:p>
        </p:txBody>
      </p:sp>
      <p:sp>
        <p:nvSpPr>
          <p:cNvPr id="6" name="Foliennummernplatzhalter 5"/>
          <p:cNvSpPr>
            <a:spLocks noGrp="1"/>
          </p:cNvSpPr>
          <p:nvPr>
            <p:ph type="sldNum" sz="quarter" idx="12"/>
          </p:nvPr>
        </p:nvSpPr>
        <p:spPr/>
        <p:txBody>
          <a:bodyPr/>
          <a:lstStyle/>
          <a:p>
            <a:pPr>
              <a:defRPr/>
            </a:pPr>
            <a:r>
              <a:rPr lang="de-DE" altLang="en-US"/>
              <a:t>Seite </a:t>
            </a:r>
            <a:fld id="{4C22ECD5-230E-4B2C-944A-F435592376E1}" type="slidenum">
              <a:rPr lang="de-DE" altLang="en-US"/>
              <a:pPr>
                <a:defRPr/>
              </a:pPr>
              <a:t>42</a:t>
            </a:fld>
            <a:endParaRPr lang="de-DE"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p:cNvSpPr>
          <p:nvPr>
            <p:ph type="title" idx="4294967295"/>
          </p:nvPr>
        </p:nvSpPr>
        <p:spPr/>
        <p:txBody>
          <a:bodyPr/>
          <a:lstStyle/>
          <a:p>
            <a:r>
              <a:rPr lang="de-DE" sz="3200" smtClean="0">
                <a:solidFill>
                  <a:srgbClr val="4F81BD"/>
                </a:solidFill>
              </a:rPr>
              <a:t>Vergleich von Häufigkeiten zweier unverbundener Stichproben</a:t>
            </a:r>
          </a:p>
        </p:txBody>
      </p:sp>
      <p:sp>
        <p:nvSpPr>
          <p:cNvPr id="644099" name="Rectangle 3"/>
          <p:cNvSpPr>
            <a:spLocks noChangeArrowheads="1"/>
          </p:cNvSpPr>
          <p:nvPr/>
        </p:nvSpPr>
        <p:spPr bwMode="auto">
          <a:xfrm>
            <a:off x="179388" y="2030413"/>
            <a:ext cx="8964612" cy="4108450"/>
          </a:xfrm>
          <a:prstGeom prst="rect">
            <a:avLst/>
          </a:prstGeom>
          <a:noFill/>
          <a:ln w="9525">
            <a:noFill/>
            <a:miter lim="800000"/>
            <a:headEnd/>
            <a:tailEnd/>
          </a:ln>
          <a:effectLst/>
        </p:spPr>
        <p:txBody>
          <a:bodyPr anchor="ctr">
            <a:spAutoFit/>
          </a:bodyPr>
          <a:lstStyle/>
          <a:p>
            <a:r>
              <a:rPr lang="de-DE" sz="2400" i="1">
                <a:latin typeface="Calibri" pitchFamily="34" charset="0"/>
              </a:rPr>
              <a:t>In einer Karzinomstudie erhofft man sich, die bisher mit der Standardtherapie (S) erreichte Rezidivrate von 50% mit einer neuen Therapie (T) auf 40% zu senken. </a:t>
            </a:r>
          </a:p>
          <a:p>
            <a:endParaRPr lang="de-DE" sz="2400" i="1">
              <a:latin typeface="Calibri" pitchFamily="34" charset="0"/>
            </a:endParaRPr>
          </a:p>
          <a:p>
            <a:r>
              <a:rPr lang="de-DE" sz="2400" i="1">
                <a:latin typeface="Calibri" pitchFamily="34" charset="0"/>
              </a:rPr>
              <a:t>Für eine kontrollierte klinische Studie mit den beiden Therapiegruppen S und T und dem Zielkriterium 'Rezidivrate' sowie den weiteren Festlegungen (zweiseitiger Test, Irrtumswahrscheinlichkeit 5%, Power 80%) ergeben sich folgende Parameter für die Fallzahlberechnung:</a:t>
            </a:r>
            <a:r>
              <a:rPr lang="de-DE" sz="2400">
                <a:latin typeface="Calibri" pitchFamily="34" charset="0"/>
              </a:rPr>
              <a:t> </a:t>
            </a:r>
          </a:p>
          <a:p>
            <a:r>
              <a:rPr lang="de-DE" sz="2400" i="1">
                <a:latin typeface="Calibri" pitchFamily="34" charset="0"/>
              </a:rPr>
              <a:t>p1 = 0.5, p2 = 0.4, α = 0.05, 1-ß = 0.80.</a:t>
            </a:r>
            <a:r>
              <a:rPr lang="de-DE" sz="2400">
                <a:latin typeface="Calibri" pitchFamily="34" charset="0"/>
              </a:rPr>
              <a:t> </a:t>
            </a:r>
          </a:p>
          <a:p>
            <a:endParaRPr lang="de-DE" sz="2400">
              <a:latin typeface="Calibri" pitchFamily="34" charset="0"/>
            </a:endParaRPr>
          </a:p>
          <a:p>
            <a:r>
              <a:rPr lang="de-DE" sz="2400" b="1" i="1">
                <a:latin typeface="Calibri" pitchFamily="34" charset="0"/>
              </a:rPr>
              <a:t>ergibt eine Fallzahl von 388 Patienten für jede Behandlungsgruppe.</a:t>
            </a:r>
            <a:r>
              <a:rPr lang="de-DE" sz="2400" b="1">
                <a:latin typeface="Calibri"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p:cNvSpPr>
          <p:nvPr>
            <p:ph type="title" idx="4294967295"/>
          </p:nvPr>
        </p:nvSpPr>
        <p:spPr/>
        <p:txBody>
          <a:bodyPr/>
          <a:lstStyle/>
          <a:p>
            <a:r>
              <a:rPr lang="de-DE" sz="2800" smtClean="0">
                <a:solidFill>
                  <a:srgbClr val="4F81BD"/>
                </a:solidFill>
              </a:rPr>
              <a:t>Vergleich von Mittelwerten zweier </a:t>
            </a:r>
            <a:br>
              <a:rPr lang="de-DE" sz="2800" smtClean="0">
                <a:solidFill>
                  <a:srgbClr val="4F81BD"/>
                </a:solidFill>
              </a:rPr>
            </a:br>
            <a:r>
              <a:rPr lang="de-DE" sz="2800" smtClean="0">
                <a:solidFill>
                  <a:srgbClr val="4F81BD"/>
                </a:solidFill>
              </a:rPr>
              <a:t>unverbundener Stichproben</a:t>
            </a:r>
          </a:p>
        </p:txBody>
      </p:sp>
      <p:sp>
        <p:nvSpPr>
          <p:cNvPr id="648196" name="Rectangle 4"/>
          <p:cNvSpPr>
            <a:spLocks noChangeArrowheads="1"/>
          </p:cNvSpPr>
          <p:nvPr/>
        </p:nvSpPr>
        <p:spPr bwMode="auto">
          <a:xfrm>
            <a:off x="179388" y="1836738"/>
            <a:ext cx="8713787" cy="4473575"/>
          </a:xfrm>
          <a:prstGeom prst="rect">
            <a:avLst/>
          </a:prstGeom>
          <a:noFill/>
          <a:ln w="9525">
            <a:noFill/>
            <a:miter lim="800000"/>
            <a:headEnd/>
            <a:tailEnd/>
          </a:ln>
          <a:effectLst/>
        </p:spPr>
        <p:txBody>
          <a:bodyPr anchor="ctr">
            <a:spAutoFit/>
          </a:bodyPr>
          <a:lstStyle/>
          <a:p>
            <a:r>
              <a:rPr lang="de-DE" sz="2400" i="1">
                <a:latin typeface="Calibri" pitchFamily="34" charset="0"/>
              </a:rPr>
              <a:t>In einer Hypertoniestudie erhofft man sich, die bisher mit der Standardtherapie (S) erreichte durchschnittliche Blutdrucksenkung von 15 mm mit einer neuen Therapie (T) auf 20 mm zu senken. </a:t>
            </a:r>
          </a:p>
          <a:p>
            <a:endParaRPr lang="de-DE" sz="2400" i="1">
              <a:latin typeface="Calibri" pitchFamily="34" charset="0"/>
            </a:endParaRPr>
          </a:p>
          <a:p>
            <a:r>
              <a:rPr lang="de-DE" sz="2400" i="1">
                <a:latin typeface="Calibri" pitchFamily="34" charset="0"/>
              </a:rPr>
              <a:t>Für eine kontrollierte klinische Studie mit den beiden Therapiegruppen S und T und dem Zielkriterium 'Senkung des Blutdrucks' sowie den weiteren Festlegungen (Standardabweichung = 15, zweiseitiger Test, Irrtumswahrscheinlichkeit 5%, Power 80%) ergeben sich folgende Parameter für die Fallzahlberechnung:</a:t>
            </a:r>
            <a:r>
              <a:rPr lang="de-DE" sz="2400">
                <a:latin typeface="Calibri" pitchFamily="34" charset="0"/>
              </a:rPr>
              <a:t> </a:t>
            </a:r>
          </a:p>
          <a:p>
            <a:r>
              <a:rPr lang="de-DE" sz="2400" i="1">
                <a:latin typeface="Calibri" pitchFamily="34" charset="0"/>
              </a:rPr>
              <a:t>µ1 = 15, µ2 = 20, σ= 15, α = 0.05, 1-ß = 0.80</a:t>
            </a:r>
            <a:r>
              <a:rPr lang="de-DE" sz="2400">
                <a:latin typeface="Calibri" pitchFamily="34" charset="0"/>
              </a:rPr>
              <a:t> </a:t>
            </a:r>
          </a:p>
          <a:p>
            <a:endParaRPr lang="de-DE" sz="2400" i="1">
              <a:latin typeface="Calibri" pitchFamily="34" charset="0"/>
            </a:endParaRPr>
          </a:p>
          <a:p>
            <a:r>
              <a:rPr lang="de-DE" sz="2400" b="1" i="1">
                <a:latin typeface="Calibri" pitchFamily="34" charset="0"/>
              </a:rPr>
              <a:t>ergibt eine Fallzahl von 142 Patienten für jede Behandlungsgruppe.</a:t>
            </a:r>
            <a:r>
              <a:rPr lang="de-DE" sz="2400" b="1">
                <a:latin typeface="Calibri" pitchFamily="34"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p:cNvSpPr>
          <p:nvPr>
            <p:ph type="title" idx="4294967295"/>
          </p:nvPr>
        </p:nvSpPr>
        <p:spPr/>
        <p:txBody>
          <a:bodyPr/>
          <a:lstStyle/>
          <a:p>
            <a:r>
              <a:rPr lang="de-DE" sz="2800" smtClean="0">
                <a:solidFill>
                  <a:srgbClr val="4F81BD"/>
                </a:solidFill>
              </a:rPr>
              <a:t>Vergleich von Mittelwerten zweier </a:t>
            </a:r>
            <a:br>
              <a:rPr lang="de-DE" sz="2800" smtClean="0">
                <a:solidFill>
                  <a:srgbClr val="4F81BD"/>
                </a:solidFill>
              </a:rPr>
            </a:br>
            <a:r>
              <a:rPr lang="de-DE" sz="2800" smtClean="0">
                <a:solidFill>
                  <a:srgbClr val="4F81BD"/>
                </a:solidFill>
              </a:rPr>
              <a:t>verbundener Stichproben</a:t>
            </a:r>
          </a:p>
        </p:txBody>
      </p:sp>
      <p:sp>
        <p:nvSpPr>
          <p:cNvPr id="642053" name="Rectangle 5"/>
          <p:cNvSpPr>
            <a:spLocks noChangeArrowheads="1"/>
          </p:cNvSpPr>
          <p:nvPr/>
        </p:nvSpPr>
        <p:spPr bwMode="auto">
          <a:xfrm>
            <a:off x="468313" y="1484313"/>
            <a:ext cx="8280400" cy="5203825"/>
          </a:xfrm>
          <a:prstGeom prst="rect">
            <a:avLst/>
          </a:prstGeom>
          <a:noFill/>
          <a:ln w="9525">
            <a:noFill/>
            <a:miter lim="800000"/>
            <a:headEnd/>
            <a:tailEnd/>
          </a:ln>
          <a:effectLst/>
        </p:spPr>
        <p:txBody>
          <a:bodyPr anchor="ctr">
            <a:spAutoFit/>
          </a:bodyPr>
          <a:lstStyle/>
          <a:p>
            <a:r>
              <a:rPr lang="de-DE" sz="2400" i="1">
                <a:latin typeface="Calibri" pitchFamily="34" charset="0"/>
              </a:rPr>
              <a:t>In einer Phase-II-Studie soll überprüft werden, ob sich ein neues Medikament zur Blutdrucksenkung eignet. Geeignet ist das Medikament dann, wenn bei Hypertonikern mit einem durchschnittlichen systolischen Blutdruck von 150 mm eine Senkung um mindestens 10 mm erreicht wird. </a:t>
            </a:r>
          </a:p>
          <a:p>
            <a:endParaRPr lang="de-DE" sz="2400" i="1">
              <a:latin typeface="Calibri" pitchFamily="34" charset="0"/>
            </a:endParaRPr>
          </a:p>
          <a:p>
            <a:r>
              <a:rPr lang="de-DE" sz="2400" i="1">
                <a:latin typeface="Calibri" pitchFamily="34" charset="0"/>
              </a:rPr>
              <a:t>Für diese klinische Studie lautet das Zielkriterium 'Differenz des Blutdrucks vor und nach Behandlung'. Mit den weiteren Festlegungen (Standardabweichung = 15, zweiseitiger Test, Irrtumswahrscheinlichkeit 5%, Power 80%) ergeben sich folgende Parameter für die Fallzahlberechnung:</a:t>
            </a:r>
            <a:r>
              <a:rPr lang="de-DE" sz="2400">
                <a:latin typeface="Calibri" pitchFamily="34" charset="0"/>
              </a:rPr>
              <a:t> </a:t>
            </a:r>
          </a:p>
          <a:p>
            <a:r>
              <a:rPr lang="de-DE" sz="2400" i="1">
                <a:latin typeface="Calibri" pitchFamily="34" charset="0"/>
              </a:rPr>
              <a:t>µ1 = 150, µ2 = 140, σ = 15, α= 0.05, 1-ß = 0.80</a:t>
            </a:r>
            <a:r>
              <a:rPr lang="de-DE" sz="2400">
                <a:latin typeface="Calibri" pitchFamily="34" charset="0"/>
              </a:rPr>
              <a:t> </a:t>
            </a:r>
          </a:p>
          <a:p>
            <a:endParaRPr lang="de-DE" sz="2400" i="1">
              <a:latin typeface="Calibri" pitchFamily="34" charset="0"/>
            </a:endParaRPr>
          </a:p>
          <a:p>
            <a:r>
              <a:rPr lang="de-DE" sz="2400" b="1" i="1">
                <a:latin typeface="Calibri" pitchFamily="34" charset="0"/>
              </a:rPr>
              <a:t>ergibt eine Fallzahl von 20 Patienten</a:t>
            </a:r>
            <a:r>
              <a:rPr lang="de-DE" b="1" i="1"/>
              <a:t>.</a:t>
            </a:r>
            <a:r>
              <a:rPr lang="de-DE" b="1"/>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p:cNvSpPr>
          <p:nvPr>
            <p:ph type="title" idx="4294967295"/>
          </p:nvPr>
        </p:nvSpPr>
        <p:spPr>
          <a:xfrm>
            <a:off x="250825" y="188913"/>
            <a:ext cx="7092950" cy="1143000"/>
          </a:xfrm>
        </p:spPr>
        <p:txBody>
          <a:bodyPr/>
          <a:lstStyle/>
          <a:p>
            <a:r>
              <a:rPr lang="de-DE" sz="3200" smtClean="0">
                <a:solidFill>
                  <a:srgbClr val="4F81BD"/>
                </a:solidFill>
              </a:rPr>
              <a:t>Vergleich von Überlebenszeiten </a:t>
            </a:r>
            <a:br>
              <a:rPr lang="de-DE" sz="3200" smtClean="0">
                <a:solidFill>
                  <a:srgbClr val="4F81BD"/>
                </a:solidFill>
              </a:rPr>
            </a:br>
            <a:r>
              <a:rPr lang="de-DE" sz="3200" smtClean="0">
                <a:solidFill>
                  <a:srgbClr val="4F81BD"/>
                </a:solidFill>
              </a:rPr>
              <a:t>zweier unverbundener Stichproben</a:t>
            </a:r>
          </a:p>
        </p:txBody>
      </p:sp>
      <p:sp>
        <p:nvSpPr>
          <p:cNvPr id="646148" name="Rectangle 4"/>
          <p:cNvSpPr>
            <a:spLocks noChangeArrowheads="1"/>
          </p:cNvSpPr>
          <p:nvPr/>
        </p:nvSpPr>
        <p:spPr bwMode="auto">
          <a:xfrm>
            <a:off x="179388" y="1851025"/>
            <a:ext cx="8713787" cy="4108450"/>
          </a:xfrm>
          <a:prstGeom prst="rect">
            <a:avLst/>
          </a:prstGeom>
          <a:noFill/>
          <a:ln w="9525">
            <a:noFill/>
            <a:miter lim="800000"/>
            <a:headEnd/>
            <a:tailEnd/>
          </a:ln>
          <a:effectLst/>
        </p:spPr>
        <p:txBody>
          <a:bodyPr anchor="ctr">
            <a:spAutoFit/>
          </a:bodyPr>
          <a:lstStyle/>
          <a:p>
            <a:r>
              <a:rPr lang="de-DE" sz="2400" i="1">
                <a:latin typeface="Calibri" pitchFamily="34" charset="0"/>
              </a:rPr>
              <a:t>In einer Karzinomstudie erhofft man sich, die bisher mit der Standardtherapie (S) erreichte mediane Überlebenszeit von 36 Monaten mit einer neuen Therapie (T) auf 48 Monate zu erhöhen.</a:t>
            </a:r>
          </a:p>
          <a:p>
            <a:endParaRPr lang="de-DE" sz="2400" i="1">
              <a:latin typeface="Calibri" pitchFamily="34" charset="0"/>
            </a:endParaRPr>
          </a:p>
          <a:p>
            <a:r>
              <a:rPr lang="de-DE" sz="2400" i="1">
                <a:latin typeface="Calibri" pitchFamily="34" charset="0"/>
              </a:rPr>
              <a:t>Für eine kontrollierte klinische Studie mit den beiden Therapiegruppen S und T und dem Zielkriterium 'Überlebenszeit' sowie den weiteren Festlegungen (Rekrutierungszeit=24 Monate, Nachbeobachtungszeit = 36 Monate, zweiseitiger Test, Irrtumswahrscheinlichkeit 5%, Power 80%)</a:t>
            </a:r>
          </a:p>
          <a:p>
            <a:endParaRPr lang="de-DE" sz="2400" i="1">
              <a:latin typeface="Calibri" pitchFamily="34" charset="0"/>
            </a:endParaRPr>
          </a:p>
          <a:p>
            <a:r>
              <a:rPr lang="de-DE" sz="2400" b="1" i="1">
                <a:latin typeface="Calibri" pitchFamily="34" charset="0"/>
              </a:rPr>
              <a:t>ergibt eine Fallzahl von 349 Patienten für jede Behandlungsgruppe.</a:t>
            </a:r>
            <a:r>
              <a:rPr lang="de-DE" sz="2400" b="1">
                <a:latin typeface="Calibri" pitchFamily="34"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4CFC96B9-E12E-47E6-82BE-68D8A21F17EF}" type="datetime1">
              <a:rPr lang="de-AT"/>
              <a:pPr/>
              <a:t>09.02.2017</a:t>
            </a:fld>
            <a:endParaRPr lang="de-DE" altLang="en-US"/>
          </a:p>
        </p:txBody>
      </p:sp>
      <p:sp>
        <p:nvSpPr>
          <p:cNvPr id="146434" name="Rectangle 2"/>
          <p:cNvSpPr>
            <a:spLocks noGrp="1" noChangeArrowheads="1"/>
          </p:cNvSpPr>
          <p:nvPr>
            <p:ph type="title"/>
          </p:nvPr>
        </p:nvSpPr>
        <p:spPr>
          <a:noFill/>
          <a:ln/>
        </p:spPr>
        <p:txBody>
          <a:bodyPr>
            <a:normAutofit fontScale="90000"/>
          </a:bodyPr>
          <a:lstStyle/>
          <a:p>
            <a:r>
              <a:rPr lang="de-DE" sz="3600" dirty="0" smtClean="0"/>
              <a:t>Zusammenfassung: Studiendesigns wichtige Begriffe </a:t>
            </a:r>
            <a:r>
              <a:rPr lang="de-DE" sz="3600" dirty="0"/>
              <a:t>(1)</a:t>
            </a:r>
            <a:r>
              <a:rPr lang="de-AT" sz="3600" dirty="0"/>
              <a:t/>
            </a:r>
            <a:br>
              <a:rPr lang="de-AT" sz="3600" dirty="0"/>
            </a:br>
            <a:endParaRPr lang="de-DE" sz="2800" dirty="0"/>
          </a:p>
        </p:txBody>
      </p:sp>
      <p:sp>
        <p:nvSpPr>
          <p:cNvPr id="7" name="Foliennummernplatzhalter 5"/>
          <p:cNvSpPr>
            <a:spLocks noGrp="1"/>
          </p:cNvSpPr>
          <p:nvPr>
            <p:ph type="sldNum" sz="quarter" idx="12"/>
          </p:nvPr>
        </p:nvSpPr>
        <p:spPr>
          <a:xfrm>
            <a:off x="6553200" y="6356350"/>
            <a:ext cx="2133600" cy="365125"/>
          </a:xfrm>
        </p:spPr>
        <p:txBody>
          <a:bodyPr/>
          <a:lstStyle/>
          <a:p>
            <a:pPr>
              <a:defRPr/>
            </a:pPr>
            <a:fld id="{45341148-C8BF-4B1F-A6CB-C57FC58C6B1F}" type="slidenum">
              <a:rPr lang="de-AT">
                <a:latin typeface="+mj-lt"/>
              </a:rPr>
              <a:pPr>
                <a:defRPr/>
              </a:pPr>
              <a:t>47</a:t>
            </a:fld>
            <a:endParaRPr lang="de-AT" dirty="0">
              <a:latin typeface="+mj-lt"/>
            </a:endParaRPr>
          </a:p>
        </p:txBody>
      </p:sp>
      <p:sp>
        <p:nvSpPr>
          <p:cNvPr id="8" name="Textfeld 7"/>
          <p:cNvSpPr txBox="1"/>
          <p:nvPr/>
        </p:nvSpPr>
        <p:spPr>
          <a:xfrm>
            <a:off x="539552" y="1700808"/>
            <a:ext cx="7920880" cy="4893647"/>
          </a:xfrm>
          <a:prstGeom prst="rect">
            <a:avLst/>
          </a:prstGeom>
          <a:noFill/>
        </p:spPr>
        <p:txBody>
          <a:bodyPr wrap="square" rtlCol="0">
            <a:spAutoFit/>
          </a:bodyPr>
          <a:lstStyle/>
          <a:p>
            <a:pPr marL="285750" indent="-285750">
              <a:buFont typeface="Arial" panose="020B0604020202020204" pitchFamily="34" charset="0"/>
              <a:buChar char="•"/>
            </a:pPr>
            <a:r>
              <a:rPr lang="de-DE" sz="2400" dirty="0" smtClean="0"/>
              <a:t>Arzneimittel vs. Medizinprodukt</a:t>
            </a:r>
          </a:p>
          <a:p>
            <a:pPr marL="285750" indent="-285750">
              <a:buFont typeface="Arial" panose="020B0604020202020204" pitchFamily="34" charset="0"/>
              <a:buChar char="•"/>
            </a:pPr>
            <a:r>
              <a:rPr lang="de-DE" sz="2400" dirty="0" smtClean="0"/>
              <a:t>Prüfsubstanz vs. Kontrollsubstanz</a:t>
            </a:r>
          </a:p>
          <a:p>
            <a:pPr marL="285750" indent="-285750">
              <a:buFont typeface="Arial" panose="020B0604020202020204" pitchFamily="34" charset="0"/>
              <a:buChar char="•"/>
            </a:pPr>
            <a:r>
              <a:rPr lang="de-DE" sz="2400" dirty="0"/>
              <a:t>Kontrolliert vs. </a:t>
            </a:r>
            <a:r>
              <a:rPr lang="de-DE" sz="2400" dirty="0" smtClean="0"/>
              <a:t>Unkontrolliert</a:t>
            </a:r>
          </a:p>
          <a:p>
            <a:pPr marL="285750" indent="-285750">
              <a:buFont typeface="Arial" panose="020B0604020202020204" pitchFamily="34" charset="0"/>
              <a:buChar char="•"/>
            </a:pPr>
            <a:r>
              <a:rPr lang="de-DE" sz="2400" dirty="0"/>
              <a:t>Monozentrisch vs. </a:t>
            </a:r>
            <a:r>
              <a:rPr lang="de-DE" sz="2400" dirty="0" smtClean="0"/>
              <a:t>Multizentrisch</a:t>
            </a:r>
            <a:endParaRPr lang="de-DE" sz="2400" dirty="0"/>
          </a:p>
          <a:p>
            <a:pPr marL="285750" indent="-285750">
              <a:buFont typeface="Arial" panose="020B0604020202020204" pitchFamily="34" charset="0"/>
              <a:buChar char="•"/>
            </a:pPr>
            <a:r>
              <a:rPr lang="de-DE" sz="2400" dirty="0"/>
              <a:t>Offen vs. Einfachblind vs. Doppelblind</a:t>
            </a:r>
          </a:p>
          <a:p>
            <a:pPr marL="285750" indent="-285750">
              <a:buFont typeface="Arial" panose="020B0604020202020204" pitchFamily="34" charset="0"/>
              <a:buChar char="•"/>
            </a:pPr>
            <a:r>
              <a:rPr lang="de-DE" sz="2400" dirty="0" smtClean="0"/>
              <a:t>Randomisiert </a:t>
            </a:r>
            <a:r>
              <a:rPr lang="de-DE" sz="2400" dirty="0"/>
              <a:t>vs. stratifiziert randomisiert vs. nicht </a:t>
            </a:r>
            <a:r>
              <a:rPr lang="de-DE" sz="2400" dirty="0" smtClean="0"/>
              <a:t>Randomisiert</a:t>
            </a:r>
          </a:p>
          <a:p>
            <a:pPr marL="285750" indent="-285750">
              <a:buFont typeface="Arial" panose="020B0604020202020204" pitchFamily="34" charset="0"/>
              <a:buChar char="•"/>
            </a:pPr>
            <a:r>
              <a:rPr lang="de-DE" sz="2400" dirty="0"/>
              <a:t>Intention-</a:t>
            </a:r>
            <a:r>
              <a:rPr lang="de-DE" sz="2400" dirty="0" err="1"/>
              <a:t>to</a:t>
            </a:r>
            <a:r>
              <a:rPr lang="de-DE" sz="2400" dirty="0"/>
              <a:t>-</a:t>
            </a:r>
            <a:r>
              <a:rPr lang="de-DE" sz="2400" dirty="0" err="1"/>
              <a:t>treat</a:t>
            </a:r>
            <a:r>
              <a:rPr lang="de-DE" sz="2400" dirty="0"/>
              <a:t> versus </a:t>
            </a:r>
            <a:r>
              <a:rPr lang="de-DE" sz="2400" dirty="0" smtClean="0"/>
              <a:t>per-</a:t>
            </a:r>
            <a:r>
              <a:rPr lang="de-DE" sz="2400" dirty="0" err="1" smtClean="0"/>
              <a:t>protokol</a:t>
            </a:r>
            <a:endParaRPr lang="de-DE" sz="2400" dirty="0"/>
          </a:p>
          <a:p>
            <a:pPr marL="285750" indent="-285750">
              <a:buFont typeface="Arial" panose="020B0604020202020204" pitchFamily="34" charset="0"/>
              <a:buChar char="•"/>
            </a:pPr>
            <a:r>
              <a:rPr lang="de-DE" sz="2400" dirty="0"/>
              <a:t>Parallelgruppen vs. Crossover vs. </a:t>
            </a:r>
            <a:r>
              <a:rPr lang="de-DE" sz="2400" dirty="0" err="1" smtClean="0"/>
              <a:t>Faktoriell</a:t>
            </a:r>
            <a:endParaRPr lang="de-DE" sz="2400" dirty="0" smtClean="0"/>
          </a:p>
          <a:p>
            <a:pPr marL="285750" indent="-285750">
              <a:buFont typeface="Arial" panose="020B0604020202020204" pitchFamily="34" charset="0"/>
              <a:buChar char="•"/>
            </a:pPr>
            <a:r>
              <a:rPr lang="de-DE" sz="2400" dirty="0" err="1" smtClean="0"/>
              <a:t>Superiority</a:t>
            </a:r>
            <a:r>
              <a:rPr lang="de-DE" sz="2400" dirty="0" smtClean="0"/>
              <a:t> vs. Non-</a:t>
            </a:r>
            <a:r>
              <a:rPr lang="de-DE" sz="2400" dirty="0" err="1" smtClean="0"/>
              <a:t>Inferiority</a:t>
            </a:r>
            <a:r>
              <a:rPr lang="de-DE" sz="2400" dirty="0" smtClean="0"/>
              <a:t> </a:t>
            </a:r>
          </a:p>
          <a:p>
            <a:pPr marL="285750" indent="-285750">
              <a:buFont typeface="Arial" panose="020B0604020202020204" pitchFamily="34" charset="0"/>
              <a:buChar char="•"/>
            </a:pPr>
            <a:r>
              <a:rPr lang="de-DE" sz="2400" dirty="0" err="1" smtClean="0"/>
              <a:t>Efficacy</a:t>
            </a:r>
            <a:r>
              <a:rPr lang="de-DE" sz="2400" dirty="0"/>
              <a:t> </a:t>
            </a:r>
            <a:r>
              <a:rPr lang="de-DE" sz="2400" dirty="0" smtClean="0"/>
              <a:t>vs. </a:t>
            </a:r>
            <a:r>
              <a:rPr lang="de-DE" sz="2400" dirty="0" err="1" smtClean="0"/>
              <a:t>Safety</a:t>
            </a:r>
            <a:endParaRPr lang="de-DE" sz="2400" dirty="0" smtClean="0"/>
          </a:p>
          <a:p>
            <a:pPr marL="285750" indent="-285750">
              <a:buFont typeface="Arial" panose="020B0604020202020204" pitchFamily="34" charset="0"/>
              <a:buChar char="•"/>
            </a:pPr>
            <a:r>
              <a:rPr lang="de-DE" sz="2400" dirty="0" err="1" smtClean="0"/>
              <a:t>Enrichment</a:t>
            </a:r>
            <a:r>
              <a:rPr lang="de-DE" sz="2400" dirty="0" smtClean="0"/>
              <a:t> Designs, Biomarker, </a:t>
            </a:r>
            <a:r>
              <a:rPr lang="de-DE" sz="2400" dirty="0" err="1" smtClean="0"/>
              <a:t>Withdrawal</a:t>
            </a:r>
            <a:r>
              <a:rPr lang="de-DE" sz="2400" dirty="0" smtClean="0"/>
              <a:t> Trials</a:t>
            </a:r>
          </a:p>
          <a:p>
            <a:pPr marL="285750" indent="-285750">
              <a:buFont typeface="Arial" panose="020B0604020202020204" pitchFamily="34" charset="0"/>
              <a:buChar char="•"/>
            </a:pPr>
            <a:endParaRPr lang="de-DE" sz="2400" dirty="0" smtClean="0"/>
          </a:p>
        </p:txBody>
      </p:sp>
    </p:spTree>
    <p:extLst>
      <p:ext uri="{BB962C8B-B14F-4D97-AF65-F5344CB8AC3E}">
        <p14:creationId xmlns:p14="http://schemas.microsoft.com/office/powerpoint/2010/main" val="1009304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4CFC96B9-E12E-47E6-82BE-68D8A21F17EF}" type="datetime1">
              <a:rPr lang="de-AT"/>
              <a:pPr/>
              <a:t>09.02.2017</a:t>
            </a:fld>
            <a:endParaRPr lang="de-DE" altLang="en-US"/>
          </a:p>
        </p:txBody>
      </p:sp>
      <p:sp>
        <p:nvSpPr>
          <p:cNvPr id="146434" name="Rectangle 2"/>
          <p:cNvSpPr>
            <a:spLocks noGrp="1" noChangeArrowheads="1"/>
          </p:cNvSpPr>
          <p:nvPr>
            <p:ph type="title"/>
          </p:nvPr>
        </p:nvSpPr>
        <p:spPr>
          <a:noFill/>
          <a:ln/>
        </p:spPr>
        <p:txBody>
          <a:bodyPr>
            <a:normAutofit fontScale="90000"/>
          </a:bodyPr>
          <a:lstStyle/>
          <a:p>
            <a:r>
              <a:rPr lang="de-DE" sz="3600" dirty="0"/>
              <a:t>Zusammenfassung: Studiendesigns wichtige Begriffe </a:t>
            </a:r>
            <a:r>
              <a:rPr lang="de-DE" sz="3600" dirty="0" smtClean="0"/>
              <a:t>(2)</a:t>
            </a:r>
            <a:r>
              <a:rPr lang="de-AT" sz="3600" dirty="0"/>
              <a:t/>
            </a:r>
            <a:br>
              <a:rPr lang="de-AT" sz="3600" dirty="0"/>
            </a:br>
            <a:endParaRPr lang="de-DE" sz="2800" dirty="0"/>
          </a:p>
        </p:txBody>
      </p:sp>
      <p:sp>
        <p:nvSpPr>
          <p:cNvPr id="7" name="Foliennummernplatzhalter 5"/>
          <p:cNvSpPr>
            <a:spLocks noGrp="1"/>
          </p:cNvSpPr>
          <p:nvPr>
            <p:ph type="sldNum" sz="quarter" idx="12"/>
          </p:nvPr>
        </p:nvSpPr>
        <p:spPr>
          <a:xfrm>
            <a:off x="6553200" y="6356350"/>
            <a:ext cx="2133600" cy="365125"/>
          </a:xfrm>
        </p:spPr>
        <p:txBody>
          <a:bodyPr/>
          <a:lstStyle/>
          <a:p>
            <a:pPr>
              <a:defRPr/>
            </a:pPr>
            <a:fld id="{45341148-C8BF-4B1F-A6CB-C57FC58C6B1F}" type="slidenum">
              <a:rPr lang="de-AT">
                <a:latin typeface="+mj-lt"/>
              </a:rPr>
              <a:pPr>
                <a:defRPr/>
              </a:pPr>
              <a:t>48</a:t>
            </a:fld>
            <a:endParaRPr lang="de-AT" dirty="0">
              <a:latin typeface="+mj-lt"/>
            </a:endParaRPr>
          </a:p>
        </p:txBody>
      </p:sp>
      <p:sp>
        <p:nvSpPr>
          <p:cNvPr id="8" name="Textfeld 7"/>
          <p:cNvSpPr txBox="1"/>
          <p:nvPr/>
        </p:nvSpPr>
        <p:spPr>
          <a:xfrm>
            <a:off x="519281" y="1844824"/>
            <a:ext cx="8064896" cy="4431983"/>
          </a:xfrm>
          <a:prstGeom prst="rect">
            <a:avLst/>
          </a:prstGeom>
          <a:noFill/>
        </p:spPr>
        <p:txBody>
          <a:bodyPr wrap="square" rtlCol="0">
            <a:spAutoFit/>
          </a:bodyPr>
          <a:lstStyle/>
          <a:p>
            <a:pPr marL="285750" indent="-285750">
              <a:buFont typeface="Arial" panose="020B0604020202020204" pitchFamily="34" charset="0"/>
              <a:buChar char="•"/>
            </a:pPr>
            <a:r>
              <a:rPr lang="de-DE" sz="2400" dirty="0"/>
              <a:t>Retrospektiv vs. prospektiv</a:t>
            </a:r>
          </a:p>
          <a:p>
            <a:pPr marL="285750" indent="-285750">
              <a:buFont typeface="Arial" panose="020B0604020202020204" pitchFamily="34" charset="0"/>
              <a:buChar char="•"/>
            </a:pPr>
            <a:r>
              <a:rPr lang="de-DE" sz="2400" dirty="0" smtClean="0"/>
              <a:t>Nicht-</a:t>
            </a:r>
            <a:r>
              <a:rPr lang="de-DE" sz="2400" dirty="0" err="1" smtClean="0"/>
              <a:t>interventionelle</a:t>
            </a:r>
            <a:r>
              <a:rPr lang="de-DE" sz="2400" dirty="0" smtClean="0"/>
              <a:t> </a:t>
            </a:r>
            <a:r>
              <a:rPr lang="de-DE" sz="2400" dirty="0"/>
              <a:t>Studie </a:t>
            </a:r>
            <a:r>
              <a:rPr lang="de-DE" sz="2400" dirty="0" smtClean="0"/>
              <a:t>(NIS) </a:t>
            </a:r>
          </a:p>
          <a:p>
            <a:pPr marL="285750" indent="-285750">
              <a:buFont typeface="Arial" panose="020B0604020202020204" pitchFamily="34" charset="0"/>
              <a:buChar char="•"/>
            </a:pPr>
            <a:r>
              <a:rPr lang="de-DE" sz="2400" dirty="0" smtClean="0"/>
              <a:t>Beobachtungsstudien, </a:t>
            </a:r>
            <a:r>
              <a:rPr lang="de-DE" sz="2400" dirty="0"/>
              <a:t>z.B. epidemiologische Studien wie Kohorten- und Fall-</a:t>
            </a:r>
            <a:r>
              <a:rPr lang="de-DE" sz="2400" dirty="0" err="1"/>
              <a:t>Kontroll</a:t>
            </a:r>
            <a:r>
              <a:rPr lang="de-DE" sz="2400" dirty="0"/>
              <a:t> Studien</a:t>
            </a:r>
          </a:p>
          <a:p>
            <a:pPr marL="285750" indent="-285750">
              <a:buFont typeface="Arial" panose="020B0604020202020204" pitchFamily="34" charset="0"/>
              <a:buChar char="•"/>
            </a:pPr>
            <a:r>
              <a:rPr lang="de-DE" sz="2400" dirty="0" smtClean="0"/>
              <a:t>Hauptzielgröße („Primärer Endpunkt“): klinische Relevanz, Studiendesign + </a:t>
            </a:r>
            <a:r>
              <a:rPr lang="de-DE" sz="2400" dirty="0" smtClean="0"/>
              <a:t>Fallzahlberechnung (Power)</a:t>
            </a:r>
            <a:endParaRPr lang="de-DE" sz="2400" dirty="0" smtClean="0"/>
          </a:p>
          <a:p>
            <a:pPr marL="285750" indent="-285750">
              <a:buFont typeface="Arial" panose="020B0604020202020204" pitchFamily="34" charset="0"/>
              <a:buChar char="•"/>
            </a:pPr>
            <a:r>
              <a:rPr lang="de-DE" sz="2400" dirty="0" smtClean="0"/>
              <a:t>Nebenzielgrößen („Sekundäre Endpunkte</a:t>
            </a:r>
            <a:r>
              <a:rPr lang="de-DE" sz="2400" dirty="0" smtClean="0"/>
              <a:t>“)</a:t>
            </a:r>
          </a:p>
          <a:p>
            <a:pPr marL="285750" indent="-285750">
              <a:buFont typeface="Arial" panose="020B0604020202020204" pitchFamily="34" charset="0"/>
              <a:buChar char="•"/>
            </a:pPr>
            <a:r>
              <a:rPr lang="de-DE" sz="2400" dirty="0" smtClean="0"/>
              <a:t>Subgruppenanalysen, post-hoc Analysen</a:t>
            </a:r>
          </a:p>
          <a:p>
            <a:pPr marL="285750" indent="-285750">
              <a:buFont typeface="Arial" panose="020B0604020202020204" pitchFamily="34" charset="0"/>
              <a:buChar char="•"/>
            </a:pPr>
            <a:r>
              <a:rPr lang="de-DE" sz="2400" dirty="0" smtClean="0"/>
              <a:t>Interimsanalysen </a:t>
            </a:r>
            <a:endParaRPr lang="de-DE" sz="2400" dirty="0" smtClean="0"/>
          </a:p>
          <a:p>
            <a:pPr marL="285750" indent="-285750">
              <a:buFont typeface="Arial" panose="020B0604020202020204" pitchFamily="34" charset="0"/>
              <a:buChar char="•"/>
            </a:pPr>
            <a:r>
              <a:rPr lang="de-DE" sz="2400" dirty="0" smtClean="0"/>
              <a:t>Signifikanztests, Konfidenzintervalle</a:t>
            </a:r>
          </a:p>
          <a:p>
            <a:pPr marL="285750" indent="-285750">
              <a:buFont typeface="Arial" panose="020B0604020202020204" pitchFamily="34" charset="0"/>
              <a:buChar char="•"/>
            </a:pPr>
            <a:r>
              <a:rPr lang="de-DE" sz="2400" dirty="0" smtClean="0"/>
              <a:t>Bias, </a:t>
            </a:r>
            <a:r>
              <a:rPr lang="de-DE" sz="2400" dirty="0" err="1" smtClean="0"/>
              <a:t>Confounding</a:t>
            </a:r>
            <a:endParaRPr lang="de-DE" sz="2400" dirty="0" smtClean="0"/>
          </a:p>
          <a:p>
            <a:endParaRPr lang="de-DE" dirty="0" smtClean="0"/>
          </a:p>
        </p:txBody>
      </p:sp>
    </p:spTree>
    <p:extLst>
      <p:ext uri="{BB962C8B-B14F-4D97-AF65-F5344CB8AC3E}">
        <p14:creationId xmlns:p14="http://schemas.microsoft.com/office/powerpoint/2010/main" val="61562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Titel 1"/>
          <p:cNvSpPr>
            <a:spLocks noGrp="1"/>
          </p:cNvSpPr>
          <p:nvPr>
            <p:ph type="title" idx="4294967295"/>
          </p:nvPr>
        </p:nvSpPr>
        <p:spPr>
          <a:xfrm>
            <a:off x="457200" y="274638"/>
            <a:ext cx="6202363" cy="1138237"/>
          </a:xfrm>
        </p:spPr>
        <p:txBody>
          <a:bodyPr/>
          <a:lstStyle/>
          <a:p>
            <a:pPr algn="l"/>
            <a:r>
              <a:rPr lang="de-AT" sz="3200" smtClean="0">
                <a:solidFill>
                  <a:srgbClr val="4F81BD"/>
                </a:solidFill>
              </a:rPr>
              <a:t>Internet Software - Public Domain</a:t>
            </a:r>
            <a:endParaRPr lang="de-DE" sz="3200" smtClean="0">
              <a:solidFill>
                <a:srgbClr val="4F81BD"/>
              </a:solidFill>
            </a:endParaRPr>
          </a:p>
        </p:txBody>
      </p:sp>
      <p:sp>
        <p:nvSpPr>
          <p:cNvPr id="3" name="Inhaltsplatzhalter 2"/>
          <p:cNvSpPr>
            <a:spLocks noGrp="1"/>
          </p:cNvSpPr>
          <p:nvPr>
            <p:ph idx="4294967295"/>
          </p:nvPr>
        </p:nvSpPr>
        <p:spPr>
          <a:xfrm>
            <a:off x="457200" y="1600200"/>
            <a:ext cx="8229600" cy="4757738"/>
          </a:xfrm>
        </p:spPr>
        <p:txBody>
          <a:bodyPr>
            <a:normAutofit fontScale="85000" lnSpcReduction="20000"/>
          </a:bodyPr>
          <a:lstStyle/>
          <a:p>
            <a:pPr>
              <a:lnSpc>
                <a:spcPct val="80000"/>
              </a:lnSpc>
              <a:buFont typeface="Arial" pitchFamily="34" charset="0"/>
              <a:buNone/>
            </a:pPr>
            <a:r>
              <a:rPr lang="de-DE" i="1" dirty="0" err="1" smtClean="0"/>
              <a:t>Grafstat</a:t>
            </a:r>
            <a:r>
              <a:rPr lang="de-DE" i="1" dirty="0" smtClean="0"/>
              <a:t>, Das Fragebogenprogramm</a:t>
            </a:r>
          </a:p>
          <a:p>
            <a:pPr>
              <a:lnSpc>
                <a:spcPct val="80000"/>
              </a:lnSpc>
              <a:buFont typeface="Arial" pitchFamily="34" charset="0"/>
              <a:buNone/>
            </a:pPr>
            <a:r>
              <a:rPr lang="de-DE" sz="2800" i="1" dirty="0" smtClean="0">
                <a:hlinkClick r:id="rId3"/>
              </a:rPr>
              <a:t>http://www.grafstat.de/</a:t>
            </a:r>
            <a:r>
              <a:rPr lang="de-DE" sz="2800" dirty="0" smtClean="0"/>
              <a:t> </a:t>
            </a:r>
          </a:p>
          <a:p>
            <a:pPr>
              <a:lnSpc>
                <a:spcPct val="80000"/>
              </a:lnSpc>
              <a:buFont typeface="Arial" pitchFamily="34" charset="0"/>
              <a:buNone/>
            </a:pPr>
            <a:endParaRPr lang="de-DE" sz="2800" dirty="0" smtClean="0"/>
          </a:p>
          <a:p>
            <a:pPr>
              <a:lnSpc>
                <a:spcPct val="80000"/>
              </a:lnSpc>
              <a:buFont typeface="Arial" pitchFamily="34" charset="0"/>
              <a:buNone/>
            </a:pPr>
            <a:r>
              <a:rPr lang="de-DE" dirty="0" smtClean="0"/>
              <a:t>Der onlineFragebogen</a:t>
            </a:r>
          </a:p>
          <a:p>
            <a:pPr>
              <a:lnSpc>
                <a:spcPct val="80000"/>
              </a:lnSpc>
              <a:buFont typeface="Arial" pitchFamily="34" charset="0"/>
              <a:buNone/>
            </a:pPr>
            <a:r>
              <a:rPr lang="de-DE" sz="2800" dirty="0" smtClean="0">
                <a:hlinkClick r:id="rId4"/>
              </a:rPr>
              <a:t>https://www.soscisurvey.de/</a:t>
            </a:r>
            <a:r>
              <a:rPr lang="de-DE" sz="2800" dirty="0" smtClean="0"/>
              <a:t> </a:t>
            </a:r>
          </a:p>
          <a:p>
            <a:pPr>
              <a:lnSpc>
                <a:spcPct val="80000"/>
              </a:lnSpc>
              <a:buFont typeface="Arial" pitchFamily="34" charset="0"/>
              <a:buNone/>
            </a:pPr>
            <a:endParaRPr lang="de-DE" sz="2800" dirty="0" smtClean="0"/>
          </a:p>
          <a:p>
            <a:pPr>
              <a:lnSpc>
                <a:spcPct val="80000"/>
              </a:lnSpc>
              <a:buFont typeface="Arial" pitchFamily="34" charset="0"/>
              <a:buNone/>
            </a:pPr>
            <a:r>
              <a:rPr lang="de-DE" dirty="0" smtClean="0"/>
              <a:t>Open </a:t>
            </a:r>
            <a:r>
              <a:rPr lang="de-DE" dirty="0" err="1" smtClean="0"/>
              <a:t>source</a:t>
            </a:r>
            <a:r>
              <a:rPr lang="de-DE" dirty="0" smtClean="0"/>
              <a:t> </a:t>
            </a:r>
            <a:r>
              <a:rPr lang="de-DE" dirty="0" err="1" smtClean="0"/>
              <a:t>survey</a:t>
            </a:r>
            <a:r>
              <a:rPr lang="de-DE" dirty="0" smtClean="0"/>
              <a:t> </a:t>
            </a:r>
            <a:r>
              <a:rPr lang="de-DE" dirty="0" err="1" smtClean="0"/>
              <a:t>application</a:t>
            </a:r>
            <a:endParaRPr lang="de-DE" dirty="0" smtClean="0"/>
          </a:p>
          <a:p>
            <a:pPr>
              <a:lnSpc>
                <a:spcPct val="80000"/>
              </a:lnSpc>
              <a:buFont typeface="Arial" pitchFamily="34" charset="0"/>
              <a:buNone/>
            </a:pPr>
            <a:r>
              <a:rPr lang="de-DE" sz="2800" dirty="0" smtClean="0">
                <a:hlinkClick r:id="rId5"/>
              </a:rPr>
              <a:t>http://www.limesurvey.org/</a:t>
            </a:r>
            <a:r>
              <a:rPr lang="de-DE" sz="2800" dirty="0" smtClean="0"/>
              <a:t> </a:t>
            </a:r>
          </a:p>
          <a:p>
            <a:pPr>
              <a:lnSpc>
                <a:spcPct val="80000"/>
              </a:lnSpc>
              <a:buFont typeface="Arial" pitchFamily="34" charset="0"/>
              <a:buNone/>
            </a:pPr>
            <a:endParaRPr lang="de-DE" sz="2800" dirty="0" smtClean="0"/>
          </a:p>
          <a:p>
            <a:pPr>
              <a:lnSpc>
                <a:spcPct val="80000"/>
              </a:lnSpc>
              <a:buFont typeface="Arial" pitchFamily="34" charset="0"/>
              <a:buNone/>
            </a:pPr>
            <a:r>
              <a:rPr lang="de-DE" dirty="0" smtClean="0"/>
              <a:t>Für klinische Studien</a:t>
            </a:r>
          </a:p>
          <a:p>
            <a:pPr>
              <a:lnSpc>
                <a:spcPct val="80000"/>
              </a:lnSpc>
              <a:buNone/>
            </a:pPr>
            <a:r>
              <a:rPr lang="en-US" dirty="0" smtClean="0">
                <a:hlinkClick r:id="rId6"/>
              </a:rPr>
              <a:t>http://project-redcap.org/</a:t>
            </a:r>
            <a:endParaRPr lang="de-DE" dirty="0" smtClean="0"/>
          </a:p>
          <a:p>
            <a:pPr>
              <a:lnSpc>
                <a:spcPct val="80000"/>
              </a:lnSpc>
              <a:buFont typeface="Arial" pitchFamily="34" charset="0"/>
              <a:buNone/>
            </a:pPr>
            <a:endParaRPr lang="de-DE" dirty="0" smtClean="0"/>
          </a:p>
          <a:p>
            <a:pPr>
              <a:lnSpc>
                <a:spcPct val="80000"/>
              </a:lnSpc>
              <a:buFont typeface="Arial" pitchFamily="34" charset="0"/>
              <a:buNone/>
            </a:pPr>
            <a:r>
              <a:rPr lang="de-DE" dirty="0" smtClean="0"/>
              <a:t>Datenformate</a:t>
            </a:r>
          </a:p>
          <a:p>
            <a:pPr>
              <a:lnSpc>
                <a:spcPct val="80000"/>
              </a:lnSpc>
              <a:buNone/>
            </a:pPr>
            <a:r>
              <a:rPr lang="en-US" dirty="0" smtClean="0">
                <a:hlinkClick r:id="rId7"/>
              </a:rPr>
              <a:t>http://www.cdisc.org/</a:t>
            </a:r>
            <a:endParaRPr lang="de-DE" dirty="0" smtClean="0"/>
          </a:p>
        </p:txBody>
      </p:sp>
      <p:sp>
        <p:nvSpPr>
          <p:cNvPr id="5" name="Foliennummernplatzhalter 5"/>
          <p:cNvSpPr txBox="1">
            <a:spLocks noGrp="1"/>
          </p:cNvSpPr>
          <p:nvPr/>
        </p:nvSpPr>
        <p:spPr>
          <a:xfrm>
            <a:off x="6553200" y="6356350"/>
            <a:ext cx="2133600" cy="365125"/>
          </a:xfrm>
          <a:prstGeom prst="rect">
            <a:avLst/>
          </a:prstGeom>
          <a:noFill/>
        </p:spPr>
        <p:txBody>
          <a:bodyPr anchor="ctr"/>
          <a:lstStyle/>
          <a:p>
            <a:pPr algn="r">
              <a:defRPr/>
            </a:pPr>
            <a:fld id="{CE931207-42F6-4982-A2AE-D091928119B5}" type="slidenum">
              <a:rPr lang="de-AT" sz="1200">
                <a:solidFill>
                  <a:schemeClr val="tx1">
                    <a:tint val="75000"/>
                  </a:schemeClr>
                </a:solidFill>
                <a:latin typeface="+mj-lt"/>
              </a:rPr>
              <a:pPr algn="r">
                <a:defRPr/>
              </a:pPr>
              <a:t>5</a:t>
            </a:fld>
            <a:endParaRPr lang="de-AT" sz="1200">
              <a:solidFill>
                <a:schemeClr val="tx1">
                  <a:tint val="75000"/>
                </a:schemeClr>
              </a:solidFill>
              <a:latin typeface="+mj-lt"/>
            </a:endParaRPr>
          </a:p>
        </p:txBody>
      </p:sp>
    </p:spTree>
    <p:extLst>
      <p:ext uri="{BB962C8B-B14F-4D97-AF65-F5344CB8AC3E}">
        <p14:creationId xmlns:p14="http://schemas.microsoft.com/office/powerpoint/2010/main" val="130751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2"/>
          <p:cNvSpPr>
            <a:spLocks noGrp="1" noChangeArrowheads="1"/>
          </p:cNvSpPr>
          <p:nvPr>
            <p:ph type="title"/>
          </p:nvPr>
        </p:nvSpPr>
        <p:spPr>
          <a:xfrm>
            <a:off x="457200" y="274638"/>
            <a:ext cx="6186488" cy="1143000"/>
          </a:xfrm>
        </p:spPr>
        <p:txBody>
          <a:bodyPr/>
          <a:lstStyle/>
          <a:p>
            <a:r>
              <a:rPr lang="de-DE" smtClean="0"/>
              <a:t>Häufig</a:t>
            </a:r>
            <a:r>
              <a:rPr lang="de-DE" sz="2400" b="1" smtClean="0"/>
              <a:t> </a:t>
            </a:r>
            <a:r>
              <a:rPr lang="de-DE" smtClean="0"/>
              <a:t>verwendete</a:t>
            </a:r>
            <a:r>
              <a:rPr lang="de-DE" sz="2400" b="1" smtClean="0"/>
              <a:t> </a:t>
            </a:r>
            <a:r>
              <a:rPr lang="de-DE" smtClean="0"/>
              <a:t>statistische</a:t>
            </a:r>
            <a:r>
              <a:rPr lang="de-DE" sz="2400" b="1" smtClean="0"/>
              <a:t> </a:t>
            </a:r>
            <a:r>
              <a:rPr lang="de-DE" smtClean="0"/>
              <a:t>Methoden</a:t>
            </a:r>
          </a:p>
        </p:txBody>
      </p:sp>
      <p:sp>
        <p:nvSpPr>
          <p:cNvPr id="16386" name="Rectangle 14"/>
          <p:cNvSpPr>
            <a:spLocks noGrp="1" noChangeArrowheads="1"/>
          </p:cNvSpPr>
          <p:nvPr>
            <p:ph idx="1"/>
          </p:nvPr>
        </p:nvSpPr>
        <p:spPr>
          <a:xfrm>
            <a:off x="457200" y="1600200"/>
            <a:ext cx="8229600" cy="4757738"/>
          </a:xfrm>
        </p:spPr>
        <p:txBody>
          <a:bodyPr/>
          <a:lstStyle/>
          <a:p>
            <a:pPr>
              <a:lnSpc>
                <a:spcPct val="80000"/>
              </a:lnSpc>
              <a:buFont typeface="Wingdings" pitchFamily="2" charset="2"/>
              <a:buChar char="§"/>
            </a:pPr>
            <a:r>
              <a:rPr lang="de-DE" sz="3600" smtClean="0"/>
              <a:t>Studienplanung</a:t>
            </a:r>
          </a:p>
          <a:p>
            <a:pPr>
              <a:lnSpc>
                <a:spcPct val="80000"/>
              </a:lnSpc>
            </a:pPr>
            <a:r>
              <a:rPr lang="de-DE" smtClean="0"/>
              <a:t>Fragestellung – Hypothesenformulierung</a:t>
            </a:r>
          </a:p>
          <a:p>
            <a:pPr>
              <a:lnSpc>
                <a:spcPct val="80000"/>
              </a:lnSpc>
            </a:pPr>
            <a:r>
              <a:rPr lang="de-DE" smtClean="0"/>
              <a:t>Auswahl des Studiendesign</a:t>
            </a:r>
          </a:p>
          <a:p>
            <a:pPr>
              <a:lnSpc>
                <a:spcPct val="80000"/>
              </a:lnSpc>
            </a:pPr>
            <a:r>
              <a:rPr lang="de-DE" smtClean="0"/>
              <a:t>Fallzahlschätzung</a:t>
            </a:r>
          </a:p>
          <a:p>
            <a:pPr>
              <a:lnSpc>
                <a:spcPct val="80000"/>
              </a:lnSpc>
            </a:pPr>
            <a:endParaRPr lang="de-DE" sz="3600" smtClean="0"/>
          </a:p>
          <a:p>
            <a:pPr>
              <a:lnSpc>
                <a:spcPct val="80000"/>
              </a:lnSpc>
              <a:buFont typeface="Wingdings" pitchFamily="2" charset="2"/>
              <a:buChar char="§"/>
            </a:pPr>
            <a:r>
              <a:rPr lang="de-DE" sz="3600" smtClean="0"/>
              <a:t>Statistische Auswertung</a:t>
            </a:r>
          </a:p>
          <a:p>
            <a:pPr>
              <a:lnSpc>
                <a:spcPct val="80000"/>
              </a:lnSpc>
            </a:pPr>
            <a:r>
              <a:rPr lang="de-DE" smtClean="0"/>
              <a:t>Deskriptive Statistik</a:t>
            </a:r>
          </a:p>
          <a:p>
            <a:pPr>
              <a:lnSpc>
                <a:spcPct val="80000"/>
              </a:lnSpc>
            </a:pPr>
            <a:r>
              <a:rPr lang="de-DE" smtClean="0"/>
              <a:t>Parameterschätzung mittels </a:t>
            </a:r>
            <a:r>
              <a:rPr lang="de-DE" b="1" smtClean="0"/>
              <a:t>Konfidenzintervalle</a:t>
            </a:r>
          </a:p>
          <a:p>
            <a:pPr>
              <a:lnSpc>
                <a:spcPct val="80000"/>
              </a:lnSpc>
            </a:pPr>
            <a:r>
              <a:rPr lang="de-DE" smtClean="0"/>
              <a:t>Hypothesenprüfung mittels Signifikanztests (</a:t>
            </a:r>
            <a:r>
              <a:rPr lang="de-DE" b="1" smtClean="0"/>
              <a:t>P-Werte</a:t>
            </a:r>
            <a:r>
              <a:rPr lang="de-DE" smtClean="0"/>
              <a:t>)</a:t>
            </a:r>
          </a:p>
          <a:p>
            <a:pPr>
              <a:lnSpc>
                <a:spcPct val="80000"/>
              </a:lnSpc>
            </a:pPr>
            <a:r>
              <a:rPr lang="de-DE" smtClean="0"/>
              <a:t>Regressionsanalysen z.B. Cox Modell (</a:t>
            </a:r>
            <a:r>
              <a:rPr lang="de-DE" b="1" smtClean="0"/>
              <a:t>Hazard ratios</a:t>
            </a:r>
            <a:r>
              <a:rPr lang="de-DE" smtClean="0"/>
              <a:t>)</a:t>
            </a:r>
          </a:p>
        </p:txBody>
      </p:sp>
      <p:sp>
        <p:nvSpPr>
          <p:cNvPr id="4" name="Datumsplatzhalter 3"/>
          <p:cNvSpPr>
            <a:spLocks noGrp="1"/>
          </p:cNvSpPr>
          <p:nvPr>
            <p:ph type="dt" sz="quarter" idx="10"/>
          </p:nvPr>
        </p:nvSpPr>
        <p:spPr/>
        <p:txBody>
          <a:bodyPr/>
          <a:lstStyle/>
          <a:p>
            <a:pPr>
              <a:defRPr/>
            </a:pPr>
            <a:fld id="{C3C626DE-E8E2-4501-874E-BCEAF4B89A19}" type="datetime1">
              <a:rPr lang="de-AT"/>
              <a:pPr>
                <a:defRPr/>
              </a:pPr>
              <a:t>09.02.2017</a:t>
            </a:fld>
            <a:endParaRPr lang="de-DE" altLang="en-US"/>
          </a:p>
        </p:txBody>
      </p:sp>
      <p:sp>
        <p:nvSpPr>
          <p:cNvPr id="5" name="Fußzeilenplatzhalter 4"/>
          <p:cNvSpPr>
            <a:spLocks noGrp="1"/>
          </p:cNvSpPr>
          <p:nvPr>
            <p:ph type="ftr" sz="quarter" idx="11"/>
          </p:nvPr>
        </p:nvSpPr>
        <p:spPr/>
        <p:txBody>
          <a:bodyPr/>
          <a:lstStyle/>
          <a:p>
            <a:pPr>
              <a:defRPr/>
            </a:pPr>
            <a:r>
              <a:rPr lang="de-DE" altLang="en-US"/>
              <a:t>hanno.ulmer@i-med.ac.at</a:t>
            </a:r>
          </a:p>
        </p:txBody>
      </p:sp>
      <p:sp>
        <p:nvSpPr>
          <p:cNvPr id="8" name="Foliennummernplatzhalter 5"/>
          <p:cNvSpPr>
            <a:spLocks noGrp="1"/>
          </p:cNvSpPr>
          <p:nvPr>
            <p:ph type="sldNum" sz="quarter" idx="12"/>
          </p:nvPr>
        </p:nvSpPr>
        <p:spPr>
          <a:xfrm>
            <a:off x="6553200" y="6243638"/>
            <a:ext cx="2133600" cy="457200"/>
          </a:xfrm>
        </p:spPr>
        <p:txBody>
          <a:bodyPr/>
          <a:lstStyle/>
          <a:p>
            <a:pPr>
              <a:defRPr/>
            </a:pPr>
            <a:fld id="{3D9EA99D-B2F6-4A0E-A6F1-35A48FAF910D}" type="slidenum">
              <a:rPr lang="de-DE"/>
              <a:pPr>
                <a:defRPr/>
              </a:pPr>
              <a:t>6</a:t>
            </a:fld>
            <a:endParaRPr lang="de-DE" dirty="0"/>
          </a:p>
        </p:txBody>
      </p:sp>
    </p:spTree>
    <p:extLst>
      <p:ext uri="{BB962C8B-B14F-4D97-AF65-F5344CB8AC3E}">
        <p14:creationId xmlns:p14="http://schemas.microsoft.com/office/powerpoint/2010/main" val="256817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4"/>
          <p:cNvSpPr>
            <a:spLocks noGrp="1"/>
          </p:cNvSpPr>
          <p:nvPr>
            <p:ph type="sldNum" sz="quarter" idx="11"/>
          </p:nvPr>
        </p:nvSpPr>
        <p:spPr/>
        <p:txBody>
          <a:bodyPr/>
          <a:lstStyle/>
          <a:p>
            <a:fld id="{02A4E305-1174-4FC0-865B-74E58DBBF4CA}" type="slidenum">
              <a:rPr lang="de-DE"/>
              <a:pPr/>
              <a:t>7</a:t>
            </a:fld>
            <a:endParaRPr lang="de-DE"/>
          </a:p>
        </p:txBody>
      </p:sp>
      <p:sp>
        <p:nvSpPr>
          <p:cNvPr id="23" name="Datumsplatzhalter 5"/>
          <p:cNvSpPr>
            <a:spLocks noGrp="1"/>
          </p:cNvSpPr>
          <p:nvPr>
            <p:ph type="dt" sz="half" idx="12"/>
          </p:nvPr>
        </p:nvSpPr>
        <p:spPr/>
        <p:txBody>
          <a:bodyPr/>
          <a:lstStyle/>
          <a:p>
            <a:fld id="{9354F5F7-E1C9-47CE-95C9-EEDE3E6B25C2}" type="datetime1">
              <a:rPr lang="de-DE"/>
              <a:pPr/>
              <a:t>09.02.2017</a:t>
            </a:fld>
            <a:endParaRPr lang="de-DE"/>
          </a:p>
        </p:txBody>
      </p:sp>
      <p:sp>
        <p:nvSpPr>
          <p:cNvPr id="25602" name="Rectangle 2"/>
          <p:cNvSpPr>
            <a:spLocks noGrp="1" noChangeArrowheads="1"/>
          </p:cNvSpPr>
          <p:nvPr>
            <p:ph type="title"/>
          </p:nvPr>
        </p:nvSpPr>
        <p:spPr/>
        <p:txBody>
          <a:bodyPr/>
          <a:lstStyle/>
          <a:p>
            <a:pPr algn="ctr"/>
            <a:r>
              <a:rPr lang="de-DE" sz="4000" dirty="0"/>
              <a:t>Fragestellungen </a:t>
            </a:r>
            <a:br>
              <a:rPr lang="de-DE" sz="4000" dirty="0"/>
            </a:br>
            <a:r>
              <a:rPr lang="de-DE" sz="4000" dirty="0"/>
              <a:t>und </a:t>
            </a:r>
            <a:r>
              <a:rPr lang="de-DE" sz="4000" dirty="0" smtClean="0"/>
              <a:t>bevorzugtes </a:t>
            </a:r>
            <a:r>
              <a:rPr lang="de-DE" sz="4000" dirty="0"/>
              <a:t>Studiendesign</a:t>
            </a:r>
          </a:p>
        </p:txBody>
      </p:sp>
      <p:graphicFrame>
        <p:nvGraphicFramePr>
          <p:cNvPr id="45069" name="Group 13"/>
          <p:cNvGraphicFramePr>
            <a:graphicFrameLocks noGrp="1"/>
          </p:cNvGraphicFramePr>
          <p:nvPr>
            <p:ph type="tbl" idx="1"/>
          </p:nvPr>
        </p:nvGraphicFramePr>
        <p:xfrm>
          <a:off x="457200" y="2103438"/>
          <a:ext cx="8229600" cy="4068764"/>
        </p:xfrm>
        <a:graphic>
          <a:graphicData uri="http://schemas.openxmlformats.org/drawingml/2006/table">
            <a:tbl>
              <a:tblPr/>
              <a:tblGrid>
                <a:gridCol w="1981200"/>
                <a:gridCol w="6248400"/>
              </a:tblGrid>
              <a:tr h="1066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smtClean="0">
                          <a:ln>
                            <a:noFill/>
                          </a:ln>
                          <a:solidFill>
                            <a:schemeClr val="tx1"/>
                          </a:solidFill>
                          <a:effectLst/>
                          <a:latin typeface="Arial" charset="0"/>
                        </a:rPr>
                        <a:t>Therapie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0" i="0" u="none" strike="noStrike" cap="none" normalizeH="0" baseline="0" smtClean="0">
                          <a:ln>
                            <a:noFill/>
                          </a:ln>
                          <a:solidFill>
                            <a:schemeClr val="tx1"/>
                          </a:solidFill>
                          <a:effectLst/>
                          <a:latin typeface="Arial" charset="0"/>
                        </a:rPr>
                        <a:t>Randomised Controlled Trial (RCT), Verblindung (drei-,zwei-,einfach,offen)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smtClean="0">
                          <a:ln>
                            <a:noFill/>
                          </a:ln>
                          <a:solidFill>
                            <a:schemeClr val="tx1"/>
                          </a:solidFill>
                          <a:effectLst/>
                          <a:latin typeface="Arial" charset="0"/>
                        </a:rPr>
                        <a:t>Diagnose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0" i="0" u="none" strike="noStrike" cap="none" normalizeH="0" baseline="0" smtClean="0">
                          <a:ln>
                            <a:noFill/>
                          </a:ln>
                          <a:solidFill>
                            <a:schemeClr val="tx1"/>
                          </a:solidFill>
                          <a:effectLst/>
                          <a:latin typeface="Arial" charset="0"/>
                        </a:rPr>
                        <a:t>Querschnittsstudie mit Vergleich mit Goldstandard, Verblindung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4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smtClean="0">
                          <a:ln>
                            <a:noFill/>
                          </a:ln>
                          <a:solidFill>
                            <a:schemeClr val="tx1"/>
                          </a:solidFill>
                          <a:effectLst/>
                          <a:latin typeface="Arial" charset="0"/>
                        </a:rPr>
                        <a:t>Ursachen-forschung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0" i="0" u="none" strike="noStrike" cap="none" normalizeH="0" baseline="0" smtClean="0">
                          <a:ln>
                            <a:noFill/>
                          </a:ln>
                          <a:solidFill>
                            <a:schemeClr val="tx1"/>
                          </a:solidFill>
                          <a:effectLst/>
                          <a:latin typeface="Arial" charset="0"/>
                        </a:rPr>
                        <a:t>Kohortenstudie</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de-DE" sz="2800" b="0" i="0" u="none" strike="noStrike" cap="none" normalizeH="0" baseline="0" smtClean="0">
                          <a:ln>
                            <a:noFill/>
                          </a:ln>
                          <a:solidFill>
                            <a:schemeClr val="tx1"/>
                          </a:solidFill>
                          <a:effectLst/>
                          <a:latin typeface="Arial" charset="0"/>
                        </a:rPr>
                        <a:t>Case-control study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smtClean="0">
                          <a:ln>
                            <a:noFill/>
                          </a:ln>
                          <a:solidFill>
                            <a:schemeClr val="tx1"/>
                          </a:solidFill>
                          <a:effectLst/>
                          <a:latin typeface="Arial" charset="0"/>
                        </a:rPr>
                        <a:t>Prognose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0" i="0" u="none" strike="noStrike" cap="none" normalizeH="0" baseline="0" smtClean="0">
                          <a:ln>
                            <a:noFill/>
                          </a:ln>
                          <a:solidFill>
                            <a:schemeClr val="tx1"/>
                          </a:solidFill>
                          <a:effectLst/>
                          <a:latin typeface="Arial" charset="0"/>
                        </a:rPr>
                        <a:t>Kohortenstudie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7108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de-DE"/>
              <a:t>PICO</a:t>
            </a:r>
          </a:p>
        </p:txBody>
      </p:sp>
      <p:sp>
        <p:nvSpPr>
          <p:cNvPr id="24579" name="Rectangle 3"/>
          <p:cNvSpPr>
            <a:spLocks noGrp="1" noChangeArrowheads="1"/>
          </p:cNvSpPr>
          <p:nvPr>
            <p:ph type="body" idx="1"/>
          </p:nvPr>
        </p:nvSpPr>
        <p:spPr>
          <a:xfrm>
            <a:off x="395288" y="1700213"/>
            <a:ext cx="8229600" cy="3886200"/>
          </a:xfrm>
        </p:spPr>
        <p:txBody>
          <a:bodyPr>
            <a:normAutofit/>
          </a:bodyPr>
          <a:lstStyle/>
          <a:p>
            <a:pPr>
              <a:lnSpc>
                <a:spcPct val="80000"/>
              </a:lnSpc>
              <a:tabLst>
                <a:tab pos="765175" algn="l"/>
                <a:tab pos="1054100" algn="l"/>
              </a:tabLst>
            </a:pPr>
            <a:r>
              <a:rPr lang="de-DE" dirty="0"/>
              <a:t>P 	= Population, Studienobjekte</a:t>
            </a:r>
            <a:r>
              <a:rPr lang="de-DE" sz="2400" dirty="0"/>
              <a:t> </a:t>
            </a:r>
          </a:p>
          <a:p>
            <a:pPr lvl="1">
              <a:lnSpc>
                <a:spcPct val="80000"/>
              </a:lnSpc>
              <a:buFont typeface="Wingdings" pitchFamily="2" charset="2"/>
              <a:buNone/>
              <a:tabLst>
                <a:tab pos="765175" algn="l"/>
                <a:tab pos="1054100" algn="l"/>
              </a:tabLst>
            </a:pPr>
            <a:r>
              <a:rPr lang="de-DE" sz="2400" dirty="0"/>
              <a:t>			Auswahl bzgl. Alter, Geschlecht</a:t>
            </a:r>
            <a:r>
              <a:rPr lang="de-DE" sz="2400" dirty="0" smtClean="0"/>
              <a:t>,</a:t>
            </a:r>
            <a:br>
              <a:rPr lang="de-DE" sz="2400" dirty="0" smtClean="0"/>
            </a:br>
            <a:r>
              <a:rPr lang="de-DE" sz="2400" dirty="0" smtClean="0"/>
              <a:t>  	Krankheitsstadium</a:t>
            </a:r>
            <a:r>
              <a:rPr lang="de-DE" sz="2400" dirty="0"/>
              <a:t>...</a:t>
            </a:r>
          </a:p>
          <a:p>
            <a:pPr>
              <a:lnSpc>
                <a:spcPct val="80000"/>
              </a:lnSpc>
              <a:tabLst>
                <a:tab pos="765175" algn="l"/>
                <a:tab pos="1054100" algn="l"/>
              </a:tabLst>
            </a:pPr>
            <a:r>
              <a:rPr lang="de-DE" dirty="0"/>
              <a:t>I 	= Intervention(en) </a:t>
            </a:r>
          </a:p>
          <a:p>
            <a:pPr lvl="1">
              <a:lnSpc>
                <a:spcPct val="80000"/>
              </a:lnSpc>
              <a:buFont typeface="Wingdings" pitchFamily="2" charset="2"/>
              <a:buNone/>
              <a:tabLst>
                <a:tab pos="765175" algn="l"/>
                <a:tab pos="1054100" algn="l"/>
              </a:tabLst>
            </a:pPr>
            <a:r>
              <a:rPr lang="de-DE" dirty="0"/>
              <a:t>	  	</a:t>
            </a:r>
            <a:r>
              <a:rPr lang="de-DE" sz="2400" dirty="0"/>
              <a:t>zu untersuchende Behandlungsform, 				Risikofaktoren...</a:t>
            </a:r>
          </a:p>
          <a:p>
            <a:pPr>
              <a:lnSpc>
                <a:spcPct val="80000"/>
              </a:lnSpc>
              <a:tabLst>
                <a:tab pos="765175" algn="l"/>
                <a:tab pos="1054100" algn="l"/>
              </a:tabLst>
            </a:pPr>
            <a:r>
              <a:rPr lang="de-DE" dirty="0"/>
              <a:t>C	=	</a:t>
            </a:r>
            <a:r>
              <a:rPr lang="de-DE" dirty="0" err="1"/>
              <a:t>Comparison</a:t>
            </a:r>
            <a:r>
              <a:rPr lang="de-DE" dirty="0"/>
              <a:t> Intervention</a:t>
            </a:r>
          </a:p>
          <a:p>
            <a:pPr lvl="1">
              <a:lnSpc>
                <a:spcPct val="80000"/>
              </a:lnSpc>
              <a:buFont typeface="Wingdings" pitchFamily="2" charset="2"/>
              <a:buNone/>
              <a:tabLst>
                <a:tab pos="765175" algn="l"/>
                <a:tab pos="1054100" algn="l"/>
              </a:tabLst>
            </a:pPr>
            <a:r>
              <a:rPr lang="de-DE" dirty="0"/>
              <a:t>	   </a:t>
            </a:r>
            <a:r>
              <a:rPr lang="de-DE" sz="2400" dirty="0"/>
              <a:t>	zu vergleichende Behandlungsform, Goldstandard, 		keine Risikofaktoren, kein Vergleich...</a:t>
            </a:r>
          </a:p>
          <a:p>
            <a:pPr>
              <a:lnSpc>
                <a:spcPct val="80000"/>
              </a:lnSpc>
              <a:tabLst>
                <a:tab pos="765175" algn="l"/>
                <a:tab pos="1054100" algn="l"/>
              </a:tabLst>
            </a:pPr>
            <a:r>
              <a:rPr lang="de-DE" dirty="0"/>
              <a:t>O	=	</a:t>
            </a:r>
            <a:r>
              <a:rPr lang="de-DE" dirty="0" err="1"/>
              <a:t>Outcome</a:t>
            </a:r>
            <a:r>
              <a:rPr lang="de-DE" dirty="0"/>
              <a:t>(s) </a:t>
            </a:r>
            <a:r>
              <a:rPr lang="de-DE" dirty="0" err="1"/>
              <a:t>of</a:t>
            </a:r>
            <a:r>
              <a:rPr lang="de-DE" dirty="0"/>
              <a:t> </a:t>
            </a:r>
            <a:r>
              <a:rPr lang="de-DE" dirty="0" err="1"/>
              <a:t>interest</a:t>
            </a:r>
            <a:endParaRPr lang="de-DE" dirty="0"/>
          </a:p>
          <a:p>
            <a:pPr lvl="2">
              <a:lnSpc>
                <a:spcPct val="80000"/>
              </a:lnSpc>
              <a:buFont typeface="Wingdings" pitchFamily="2" charset="2"/>
              <a:buNone/>
              <a:tabLst>
                <a:tab pos="765175" algn="l"/>
                <a:tab pos="1054100" algn="l"/>
              </a:tabLst>
            </a:pPr>
            <a:r>
              <a:rPr lang="de-DE" dirty="0"/>
              <a:t>	Effekt der Intervention	</a:t>
            </a:r>
          </a:p>
          <a:p>
            <a:pPr>
              <a:lnSpc>
                <a:spcPct val="80000"/>
              </a:lnSpc>
              <a:tabLst>
                <a:tab pos="765175" algn="l"/>
                <a:tab pos="1054100" algn="l"/>
              </a:tabLst>
            </a:pPr>
            <a:endParaRPr lang="de-DE" dirty="0"/>
          </a:p>
          <a:p>
            <a:pPr lvl="1" algn="r">
              <a:lnSpc>
                <a:spcPct val="80000"/>
              </a:lnSpc>
              <a:buFont typeface="Wingdings" pitchFamily="2" charset="2"/>
              <a:buNone/>
              <a:tabLst>
                <a:tab pos="765175" algn="l"/>
                <a:tab pos="1054100" algn="l"/>
              </a:tabLst>
            </a:pPr>
            <a:endParaRPr lang="de-DE" dirty="0"/>
          </a:p>
        </p:txBody>
      </p:sp>
      <p:sp>
        <p:nvSpPr>
          <p:cNvPr id="8" name="Foliennummernplatzhalter 5"/>
          <p:cNvSpPr>
            <a:spLocks noGrp="1"/>
          </p:cNvSpPr>
          <p:nvPr>
            <p:ph type="sldNum" sz="quarter" idx="12"/>
          </p:nvPr>
        </p:nvSpPr>
        <p:spPr>
          <a:xfrm>
            <a:off x="6553200" y="6243638"/>
            <a:ext cx="2133600" cy="457200"/>
          </a:xfrm>
        </p:spPr>
        <p:txBody>
          <a:bodyPr/>
          <a:lstStyle/>
          <a:p>
            <a:pPr>
              <a:defRPr/>
            </a:pPr>
            <a:fld id="{3D9EA99D-B2F6-4A0E-A6F1-35A48FAF910D}" type="slidenum">
              <a:rPr lang="de-DE"/>
              <a:pPr>
                <a:defRPr/>
              </a:pPr>
              <a:t>8</a:t>
            </a:fld>
            <a:endParaRPr lang="de-DE" dirty="0"/>
          </a:p>
        </p:txBody>
      </p:sp>
    </p:spTree>
    <p:extLst>
      <p:ext uri="{BB962C8B-B14F-4D97-AF65-F5344CB8AC3E}">
        <p14:creationId xmlns:p14="http://schemas.microsoft.com/office/powerpoint/2010/main" val="360462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DA9BD9C4-8EB4-4821-8620-1874BEA1B05F}" type="datetime1">
              <a:rPr lang="de-AT"/>
              <a:pPr/>
              <a:t>09.02.2017</a:t>
            </a:fld>
            <a:endParaRPr lang="de-DE" altLang="en-US"/>
          </a:p>
        </p:txBody>
      </p:sp>
      <p:sp>
        <p:nvSpPr>
          <p:cNvPr id="144386" name="Rectangle 2"/>
          <p:cNvSpPr>
            <a:spLocks noGrp="1" noChangeArrowheads="1"/>
          </p:cNvSpPr>
          <p:nvPr>
            <p:ph type="title"/>
          </p:nvPr>
        </p:nvSpPr>
        <p:spPr/>
        <p:txBody>
          <a:bodyPr/>
          <a:lstStyle/>
          <a:p>
            <a:r>
              <a:rPr lang="de-DE"/>
              <a:t>„Wie lese ich eine Studie in 10 Minuten“</a:t>
            </a:r>
          </a:p>
        </p:txBody>
      </p:sp>
      <p:sp>
        <p:nvSpPr>
          <p:cNvPr id="144387" name="Rectangle 3"/>
          <p:cNvSpPr>
            <a:spLocks noGrp="1" noChangeArrowheads="1"/>
          </p:cNvSpPr>
          <p:nvPr>
            <p:ph type="body" idx="1"/>
          </p:nvPr>
        </p:nvSpPr>
        <p:spPr>
          <a:xfrm>
            <a:off x="457200" y="1916113"/>
            <a:ext cx="8229600" cy="3313112"/>
          </a:xfrm>
        </p:spPr>
        <p:txBody>
          <a:bodyPr>
            <a:normAutofit lnSpcReduction="10000"/>
          </a:bodyPr>
          <a:lstStyle/>
          <a:p>
            <a:pPr>
              <a:lnSpc>
                <a:spcPct val="80000"/>
              </a:lnSpc>
              <a:buSzPct val="90000"/>
            </a:pPr>
            <a:r>
              <a:rPr lang="de-DE" sz="2400"/>
              <a:t>Grundlegender Aufbau eines Studienberichts (papers):</a:t>
            </a:r>
            <a:br>
              <a:rPr lang="de-DE" sz="2400"/>
            </a:br>
            <a:r>
              <a:rPr lang="de-DE" sz="2400"/>
              <a:t/>
            </a:r>
            <a:br>
              <a:rPr lang="de-DE" sz="2400"/>
            </a:br>
            <a:r>
              <a:rPr lang="de-DE" sz="2000"/>
              <a:t/>
            </a:r>
            <a:br>
              <a:rPr lang="de-DE" sz="2000"/>
            </a:br>
            <a:r>
              <a:rPr lang="de-DE"/>
              <a:t>IMRaD Schema</a:t>
            </a:r>
            <a:br>
              <a:rPr lang="de-DE"/>
            </a:br>
            <a:endParaRPr lang="de-DE"/>
          </a:p>
          <a:p>
            <a:pPr>
              <a:lnSpc>
                <a:spcPct val="80000"/>
              </a:lnSpc>
              <a:buSzPct val="90000"/>
            </a:pPr>
            <a:r>
              <a:rPr lang="de-DE" sz="2400"/>
              <a:t>Weitere Strukturierungen:</a:t>
            </a:r>
          </a:p>
          <a:p>
            <a:pPr>
              <a:lnSpc>
                <a:spcPct val="80000"/>
              </a:lnSpc>
              <a:buSzPct val="90000"/>
              <a:buFont typeface="Arial" charset="0"/>
              <a:buNone/>
            </a:pPr>
            <a:endParaRPr lang="de-DE" sz="2400"/>
          </a:p>
          <a:p>
            <a:pPr>
              <a:lnSpc>
                <a:spcPct val="80000"/>
              </a:lnSpc>
              <a:buSzPct val="90000"/>
            </a:pPr>
            <a:r>
              <a:rPr lang="de-DE" sz="2000"/>
              <a:t>CONSORT Statement für Interventionsstudien (RCTs)</a:t>
            </a:r>
          </a:p>
          <a:p>
            <a:pPr>
              <a:lnSpc>
                <a:spcPct val="80000"/>
              </a:lnSpc>
              <a:buSzPct val="90000"/>
            </a:pPr>
            <a:r>
              <a:rPr lang="de-DE" sz="2000"/>
              <a:t>STROBE Statement für Beobachtungsstudien (epidemiologische Studien: Kohortenstudie, Fall-Kontroll-Studie u. Querschnittstudie)</a:t>
            </a:r>
          </a:p>
          <a:p>
            <a:pPr>
              <a:lnSpc>
                <a:spcPct val="80000"/>
              </a:lnSpc>
              <a:buSzPct val="90000"/>
            </a:pPr>
            <a:r>
              <a:rPr lang="de-DE" sz="2000"/>
              <a:t>STARD Statement für diagnostische Studien</a:t>
            </a:r>
          </a:p>
          <a:p>
            <a:pPr>
              <a:lnSpc>
                <a:spcPct val="80000"/>
              </a:lnSpc>
              <a:buSzPct val="90000"/>
            </a:pPr>
            <a:endParaRPr lang="de-DE" sz="1800"/>
          </a:p>
        </p:txBody>
      </p:sp>
      <p:sp>
        <p:nvSpPr>
          <p:cNvPr id="7" name="Fußzeilenplatzhalter 4"/>
          <p:cNvSpPr>
            <a:spLocks noGrp="1"/>
          </p:cNvSpPr>
          <p:nvPr>
            <p:ph type="ftr" sz="quarter" idx="11"/>
          </p:nvPr>
        </p:nvSpPr>
        <p:spPr>
          <a:xfrm>
            <a:off x="3124200" y="6356350"/>
            <a:ext cx="2895600" cy="365125"/>
          </a:xfrm>
        </p:spPr>
        <p:txBody>
          <a:bodyPr/>
          <a:lstStyle/>
          <a:p>
            <a:pPr>
              <a:defRPr/>
            </a:pPr>
            <a:r>
              <a:rPr lang="de-AT" dirty="0"/>
              <a:t>hanno.ulmer@i-med.ac.at</a:t>
            </a:r>
          </a:p>
        </p:txBody>
      </p:sp>
      <p:sp>
        <p:nvSpPr>
          <p:cNvPr id="8" name="Foliennummernplatzhalter 5"/>
          <p:cNvSpPr>
            <a:spLocks noGrp="1"/>
          </p:cNvSpPr>
          <p:nvPr>
            <p:ph type="sldNum" sz="quarter" idx="12"/>
          </p:nvPr>
        </p:nvSpPr>
        <p:spPr>
          <a:xfrm>
            <a:off x="6553200" y="6356350"/>
            <a:ext cx="2133600" cy="365125"/>
          </a:xfrm>
        </p:spPr>
        <p:txBody>
          <a:bodyPr/>
          <a:lstStyle/>
          <a:p>
            <a:pPr>
              <a:defRPr/>
            </a:pPr>
            <a:fld id="{975FD09A-4682-4892-88D5-370157852503}" type="slidenum">
              <a:rPr lang="de-AT">
                <a:latin typeface="+mj-lt"/>
              </a:rPr>
              <a:pPr>
                <a:defRPr/>
              </a:pPr>
              <a:t>9</a:t>
            </a:fld>
            <a:endParaRPr lang="de-AT">
              <a:latin typeface="+mj-lt"/>
            </a:endParaRPr>
          </a:p>
        </p:txBody>
      </p:sp>
    </p:spTree>
    <p:extLst>
      <p:ext uri="{BB962C8B-B14F-4D97-AF65-F5344CB8AC3E}">
        <p14:creationId xmlns:p14="http://schemas.microsoft.com/office/powerpoint/2010/main" val="3263691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Template_MSIG</Template>
  <TotalTime>0</TotalTime>
  <Words>1979</Words>
  <Application>Microsoft Office PowerPoint</Application>
  <PresentationFormat>Bildschirmpräsentation (4:3)</PresentationFormat>
  <Paragraphs>489</Paragraphs>
  <Slides>48</Slides>
  <Notes>39</Notes>
  <HiddenSlides>0</HiddenSlides>
  <MMClips>0</MMClips>
  <ScaleCrop>false</ScaleCrop>
  <HeadingPairs>
    <vt:vector size="4" baseType="variant">
      <vt:variant>
        <vt:lpstr>Design</vt:lpstr>
      </vt:variant>
      <vt:variant>
        <vt:i4>1</vt:i4>
      </vt:variant>
      <vt:variant>
        <vt:lpstr>Folientitel</vt:lpstr>
      </vt:variant>
      <vt:variant>
        <vt:i4>48</vt:i4>
      </vt:variant>
    </vt:vector>
  </HeadingPairs>
  <TitlesOfParts>
    <vt:vector size="49" baseType="lpstr">
      <vt:lpstr>Template_MSIG</vt:lpstr>
      <vt:lpstr> Klinische Trials und  klinischer Alltag   </vt:lpstr>
      <vt:lpstr>Medizinische Forschung</vt:lpstr>
      <vt:lpstr>Literaturhinweise</vt:lpstr>
      <vt:lpstr>Quellen, Internet, Software</vt:lpstr>
      <vt:lpstr>Internet Software - Public Domain</vt:lpstr>
      <vt:lpstr>Häufig verwendete statistische Methoden</vt:lpstr>
      <vt:lpstr>Fragestellungen  und bevorzugtes Studiendesign</vt:lpstr>
      <vt:lpstr>PICO</vt:lpstr>
      <vt:lpstr>„Wie lese ich eine Studie in 10 Minuten“</vt:lpstr>
      <vt:lpstr>Medizinproduktestudie</vt:lpstr>
      <vt:lpstr>Medizinproduktestudie</vt:lpstr>
      <vt:lpstr>Medizinproduktestudie</vt:lpstr>
      <vt:lpstr>Medizinproduktestudie</vt:lpstr>
      <vt:lpstr>Medizinproduktestudie</vt:lpstr>
      <vt:lpstr>Arzneimittelstudie</vt:lpstr>
      <vt:lpstr>Arzneimittelstudie</vt:lpstr>
      <vt:lpstr>Arzneimittelstudie</vt:lpstr>
      <vt:lpstr>Arzneimittelstudie</vt:lpstr>
      <vt:lpstr>Allgemeines zur  Studienplanung  </vt:lpstr>
      <vt:lpstr>Richtlinien und Empfehlungen</vt:lpstr>
      <vt:lpstr>Deklaration von Helsinki</vt:lpstr>
      <vt:lpstr>International Conference of Harmonisation (ICH)</vt:lpstr>
      <vt:lpstr>Richtlinie ICH E9 (Statistical Priciples for Clinical Trials, 1998)</vt:lpstr>
      <vt:lpstr>Weitere wichtige Richtlinien</vt:lpstr>
      <vt:lpstr>CONSORT-Richtlinien</vt:lpstr>
      <vt:lpstr>PowerPoint-Präsentation</vt:lpstr>
      <vt:lpstr>Randomisierte Klinische  Studien (Randomized  Clinical Trials)</vt:lpstr>
      <vt:lpstr>Hierarchie von Medizinischen Studien</vt:lpstr>
      <vt:lpstr>RCT: Randomisierte kontrollierte Studie</vt:lpstr>
      <vt:lpstr>RCTs</vt:lpstr>
      <vt:lpstr>Einige einfache Studienpläne</vt:lpstr>
      <vt:lpstr>Parallelgruppenstudie</vt:lpstr>
      <vt:lpstr>Verblindung </vt:lpstr>
      <vt:lpstr>Randomisierung</vt:lpstr>
      <vt:lpstr>Randomisierung</vt:lpstr>
      <vt:lpstr>Randomisierung / Stratifizierung</vt:lpstr>
      <vt:lpstr>Vergleichbarkeit der Gruppen</vt:lpstr>
      <vt:lpstr>Patientenflussdiagramm</vt:lpstr>
      <vt:lpstr>Mögliche Verzerrungen (=Bias) in RCTs</vt:lpstr>
      <vt:lpstr>Fallzahl</vt:lpstr>
      <vt:lpstr>Checklist für Fallzahlschätzung (Testproblem)</vt:lpstr>
      <vt:lpstr>Fallzahlschätzung</vt:lpstr>
      <vt:lpstr>Vergleich von Häufigkeiten zweier unverbundener Stichproben</vt:lpstr>
      <vt:lpstr>Vergleich von Mittelwerten zweier  unverbundener Stichproben</vt:lpstr>
      <vt:lpstr>Vergleich von Mittelwerten zweier  verbundener Stichproben</vt:lpstr>
      <vt:lpstr>Vergleich von Überlebenszeiten  zweier unverbundener Stichproben</vt:lpstr>
      <vt:lpstr>Zusammenfassung: Studiendesigns wichtige Begriffe (1) </vt:lpstr>
      <vt:lpstr>Zusammenfassung: Studiendesigns wichtige Begriffe (2)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Statistics in Medical Research – A Comparison of The New England Journal of Medicine and Nature Medicine</dc:title>
  <dc:creator>alex</dc:creator>
  <cp:lastModifiedBy>Ulmer Hanno</cp:lastModifiedBy>
  <cp:revision>485</cp:revision>
  <dcterms:created xsi:type="dcterms:W3CDTF">2006-05-13T17:31:32Z</dcterms:created>
  <dcterms:modified xsi:type="dcterms:W3CDTF">2017-02-09T08:27:21Z</dcterms:modified>
</cp:coreProperties>
</file>