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83" r:id="rId3"/>
    <p:sldId id="384" r:id="rId4"/>
    <p:sldId id="433" r:id="rId5"/>
    <p:sldId id="547" r:id="rId6"/>
    <p:sldId id="396" r:id="rId7"/>
    <p:sldId id="397" r:id="rId8"/>
    <p:sldId id="398" r:id="rId9"/>
    <p:sldId id="399" r:id="rId10"/>
    <p:sldId id="400" r:id="rId11"/>
    <p:sldId id="345" r:id="rId12"/>
    <p:sldId id="346" r:id="rId13"/>
    <p:sldId id="347" r:id="rId14"/>
    <p:sldId id="544" r:id="rId15"/>
    <p:sldId id="545" r:id="rId16"/>
    <p:sldId id="546" r:id="rId17"/>
    <p:sldId id="437" r:id="rId18"/>
    <p:sldId id="554" r:id="rId19"/>
    <p:sldId id="551" r:id="rId20"/>
    <p:sldId id="552" r:id="rId21"/>
    <p:sldId id="504" r:id="rId22"/>
    <p:sldId id="506" r:id="rId23"/>
    <p:sldId id="555" r:id="rId24"/>
    <p:sldId id="549" r:id="rId25"/>
    <p:sldId id="349" r:id="rId26"/>
    <p:sldId id="548" r:id="rId27"/>
    <p:sldId id="434" r:id="rId28"/>
    <p:sldId id="550" r:id="rId29"/>
    <p:sldId id="553" r:id="rId30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 autoAdjust="0"/>
  </p:normalViewPr>
  <p:slideViewPr>
    <p:cSldViewPr>
      <p:cViewPr>
        <p:scale>
          <a:sx n="73" d="100"/>
          <a:sy n="73" d="100"/>
        </p:scale>
        <p:origin x="-148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0AF1D-984C-41E1-ABCD-32D24942A4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E13CB-9724-48A8-8F93-6352444F53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D2D28-3C3A-485F-A047-B68F757A4B37}" type="slidenum">
              <a:rPr lang="de-DE"/>
              <a:pPr/>
              <a:t>1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5CB11-2A0C-491F-BA55-2679A9F8A3D8}" type="slidenum">
              <a:rPr lang="de-DE"/>
              <a:pPr/>
              <a:t>13</a:t>
            </a:fld>
            <a:endParaRPr lang="de-DE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5B571-794A-4740-9A42-C0D080324FDC}" type="slidenum">
              <a:rPr lang="de-DE"/>
              <a:pPr/>
              <a:t>17</a:t>
            </a:fld>
            <a:endParaRPr lang="de-DE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5B571-794A-4740-9A42-C0D080324FDC}" type="slidenum">
              <a:rPr lang="de-DE"/>
              <a:pPr/>
              <a:t>18</a:t>
            </a:fld>
            <a:endParaRPr lang="de-DE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900AE-30AA-4BFD-BDD7-5F075E932702}" type="slidenum">
              <a:rPr lang="de-DE" smtClean="0">
                <a:latin typeface="Arial" pitchFamily="34" charset="0"/>
              </a:rPr>
              <a:pPr/>
              <a:t>21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61CAD-9433-4847-9638-8EEAD15EB8FC}" type="slidenum">
              <a:rPr lang="de-DE" smtClean="0">
                <a:latin typeface="Arial" pitchFamily="34" charset="0"/>
              </a:rPr>
              <a:pPr/>
              <a:t>22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0655D-7B2A-4AA2-9022-852C1E40A266}" type="slidenum">
              <a:rPr lang="de-DE"/>
              <a:pPr/>
              <a:t>23</a:t>
            </a:fld>
            <a:endParaRPr lang="de-DE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6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093F7-25AF-45C0-8CAB-55FA07F34B34}" type="slidenum">
              <a:rPr lang="de-DE"/>
              <a:pPr/>
              <a:t>24</a:t>
            </a:fld>
            <a:endParaRPr lang="de-DE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093F7-25AF-45C0-8CAB-55FA07F34B34}" type="slidenum">
              <a:rPr lang="de-DE"/>
              <a:pPr/>
              <a:t>25</a:t>
            </a:fld>
            <a:endParaRPr lang="de-DE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C2774-9933-4E24-B08C-61C8425C87A0}" type="slidenum">
              <a:rPr lang="de-DE"/>
              <a:pPr/>
              <a:t>26</a:t>
            </a:fld>
            <a:endParaRPr lang="de-DE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632F6-DA38-4742-A05B-F4F3B959805A}" type="slidenum">
              <a:rPr lang="de-DE"/>
              <a:pPr/>
              <a:t>27</a:t>
            </a:fld>
            <a:endParaRPr lang="de-DE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1863"/>
            <a:ext cx="4981575" cy="44910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D8D89-2FAF-4E41-AF18-D3975FF42D85}" type="slidenum">
              <a:rPr lang="de-DE"/>
              <a:pPr/>
              <a:t>4</a:t>
            </a:fld>
            <a:endParaRPr lang="de-DE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093F7-25AF-45C0-8CAB-55FA07F34B34}" type="slidenum">
              <a:rPr lang="de-DE"/>
              <a:pPr/>
              <a:t>28</a:t>
            </a:fld>
            <a:endParaRPr lang="de-DE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29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89151-983B-4665-9D6B-7457D308CEBD}" type="slidenum">
              <a:rPr lang="de-DE"/>
              <a:pPr/>
              <a:t>11</a:t>
            </a:fld>
            <a:endParaRPr lang="de-DE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C2774-9933-4E24-B08C-61C8425C87A0}" type="slidenum">
              <a:rPr lang="de-DE"/>
              <a:pPr/>
              <a:t>12</a:t>
            </a:fld>
            <a:endParaRPr lang="de-DE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B848-23E2-4CAD-B5CD-8F6753B40006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CD7A-BA10-4B84-A201-1D61352CF74D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358" y="1357298"/>
            <a:ext cx="3188805" cy="21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642910" y="5429264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2050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AA24-A546-4220-830B-0727B150A643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4E3EE93-887C-4FD7-8049-BDB2035FF5F2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8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6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EA0B-995C-418D-8FBD-A414591A3DD7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868A1E8A-DB60-4AF5-B189-6B5C31AFD598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BE37-A6B4-4AA2-9FA8-A1365D73CC40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 smtClean="0"/>
              <a:t>Seite </a:t>
            </a:r>
            <a:fld id="{B7FB2C29-9651-485E-BCB4-E404F19011D2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ScreeningMaster.jpg&amp;filetimestamp=2010091301593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.de/dmw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web.uni-muenster.de/institute/imib/lehre/skripte/biomathe/bio/bio.html" TargetMode="External"/><Relationship Id="rId4" Type="http://schemas.openxmlformats.org/officeDocument/2006/relationships/hyperlink" Target="http://bmj.bmjjournals.com/collections/statsbk/index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Klinische Epidemiologie </a:t>
            </a:r>
            <a:br>
              <a:rPr lang="de-DE" dirty="0" smtClean="0"/>
            </a:br>
            <a:r>
              <a:rPr lang="de-DE" dirty="0" smtClean="0"/>
              <a:t>und Strategien der Prävention</a:t>
            </a:r>
            <a:br>
              <a:rPr lang="de-DE" dirty="0" smtClean="0"/>
            </a:br>
            <a:r>
              <a:rPr lang="de-DE" sz="4000" b="1" i="1" dirty="0" smtClean="0"/>
              <a:t> </a:t>
            </a:r>
            <a:br>
              <a:rPr lang="de-DE" sz="4000" b="1" i="1" dirty="0" smtClean="0"/>
            </a:br>
            <a:endParaRPr lang="de-DE" sz="2000" b="1" i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240"/>
            <a:ext cx="6400800" cy="985664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endParaRPr lang="de-DE" sz="2400" dirty="0"/>
          </a:p>
          <a:p>
            <a:pPr algn="ctr"/>
            <a:endParaRPr lang="de-DE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9850" y="4077072"/>
            <a:ext cx="6553200" cy="100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 smtClean="0"/>
              <a:t>ao</a:t>
            </a:r>
            <a:r>
              <a:rPr lang="de-DE" sz="2000" dirty="0" smtClean="0"/>
              <a:t>. Univ.-Prof. Dr. Hanno Ulmer</a:t>
            </a:r>
          </a:p>
          <a:p>
            <a:r>
              <a:rPr lang="de-AT" sz="1600" i="1" dirty="0" smtClean="0">
                <a:hlinkClick r:id="rId3"/>
              </a:rPr>
              <a:t>hanno.ulmer@i-med.ac.at</a:t>
            </a:r>
            <a:endParaRPr lang="de-DE" sz="1600" i="1" dirty="0" smtClean="0"/>
          </a:p>
          <a:p>
            <a:endParaRPr lang="de-DE" sz="20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Beispiel: </a:t>
            </a:r>
            <a:r>
              <a:rPr lang="de-AT" sz="2800" dirty="0" err="1" smtClean="0">
                <a:latin typeface="Calibri" pitchFamily="34" charset="0"/>
              </a:rPr>
              <a:t>Cytisine</a:t>
            </a:r>
            <a:r>
              <a:rPr lang="de-AT" sz="2800" dirty="0" smtClean="0">
                <a:latin typeface="Calibri" pitchFamily="34" charset="0"/>
              </a:rPr>
              <a:t> </a:t>
            </a:r>
            <a:r>
              <a:rPr lang="de-AT" sz="2800" dirty="0" err="1" smtClean="0">
                <a:latin typeface="Calibri" pitchFamily="34" charset="0"/>
              </a:rPr>
              <a:t>for</a:t>
            </a:r>
            <a:r>
              <a:rPr lang="de-AT" sz="2800" dirty="0" smtClean="0">
                <a:latin typeface="Calibri" pitchFamily="34" charset="0"/>
              </a:rPr>
              <a:t> Smoking </a:t>
            </a:r>
            <a:r>
              <a:rPr lang="de-AT" sz="2800" dirty="0" err="1" smtClean="0">
                <a:latin typeface="Calibri" pitchFamily="34" charset="0"/>
              </a:rPr>
              <a:t>Cessation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10</a:t>
            </a:fld>
            <a:endParaRPr lang="de-AT">
              <a:latin typeface="+mj-lt"/>
            </a:endParaRP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181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4133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Therapiestudie, epidemiologische Studie</a:t>
            </a:r>
          </a:p>
        </p:txBody>
      </p:sp>
      <p:graphicFrame>
        <p:nvGraphicFramePr>
          <p:cNvPr id="216096" name="Object 32"/>
          <p:cNvGraphicFramePr>
            <a:graphicFrameLocks noGrp="1" noChangeAspect="1"/>
          </p:cNvGraphicFramePr>
          <p:nvPr>
            <p:ph idx="1"/>
          </p:nvPr>
        </p:nvGraphicFramePr>
        <p:xfrm>
          <a:off x="3132138" y="5526088"/>
          <a:ext cx="914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2" name="Formel" r:id="rId4" imgW="965200" imgH="393700" progId="Equation.3">
                  <p:embed/>
                </p:oleObj>
              </mc:Choice>
              <mc:Fallback>
                <p:oleObj name="Formel" r:id="rId4" imgW="965200" imgH="3937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26088"/>
                        <a:ext cx="9144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5F38-26AF-4A74-A5AF-537D361A1CC2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1CED762C-83DB-475A-A8F2-D864DD0A5EAF}" type="slidenum">
              <a:rPr lang="de-DE" altLang="en-US"/>
              <a:pPr/>
              <a:t>11</a:t>
            </a:fld>
            <a:endParaRPr lang="de-DE" altLang="en-US"/>
          </a:p>
        </p:txBody>
      </p:sp>
      <p:graphicFrame>
        <p:nvGraphicFramePr>
          <p:cNvPr id="216104" name="Group 40"/>
          <p:cNvGraphicFramePr>
            <a:graphicFrameLocks noGrp="1"/>
          </p:cNvGraphicFramePr>
          <p:nvPr/>
        </p:nvGraphicFramePr>
        <p:xfrm>
          <a:off x="971550" y="1957388"/>
          <a:ext cx="7561263" cy="4064000"/>
        </p:xfrm>
        <a:graphic>
          <a:graphicData uri="http://schemas.openxmlformats.org/drawingml/2006/table">
            <a:tbl>
              <a:tblPr/>
              <a:tblGrid>
                <a:gridCol w="1889125"/>
                <a:gridCol w="1927225"/>
                <a:gridCol w="1855788"/>
                <a:gridCol w="1889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Outcome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positiv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Outcome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negativ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Exposition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positiv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Rel. Risiko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Exposition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negativ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Odds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Abs. Risiko Reduk.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Number needed to treat (NNT)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= 1/ARR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094" name="Object 30"/>
          <p:cNvGraphicFramePr>
            <a:graphicFrameLocks noChangeAspect="1"/>
          </p:cNvGraphicFramePr>
          <p:nvPr/>
        </p:nvGraphicFramePr>
        <p:xfrm>
          <a:off x="6845300" y="3424238"/>
          <a:ext cx="976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3" name="Formel" r:id="rId6" imgW="914400" imgH="393700" progId="Equation.3">
                  <p:embed/>
                </p:oleObj>
              </mc:Choice>
              <mc:Fallback>
                <p:oleObj name="Formel" r:id="rId6" imgW="9144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24238"/>
                        <a:ext cx="97631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95" name="Object 31"/>
          <p:cNvGraphicFramePr>
            <a:graphicFrameLocks noChangeAspect="1"/>
          </p:cNvGraphicFramePr>
          <p:nvPr/>
        </p:nvGraphicFramePr>
        <p:xfrm>
          <a:off x="7180263" y="4503738"/>
          <a:ext cx="4333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4" name="Formel" r:id="rId8" imgW="406048" imgH="393359" progId="Equation.3">
                  <p:embed/>
                </p:oleObj>
              </mc:Choice>
              <mc:Fallback>
                <p:oleObj name="Formel" r:id="rId8" imgW="406048" imgH="39335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4503738"/>
                        <a:ext cx="43338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500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132138" y="5516563"/>
          <a:ext cx="96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56" name="Formel" r:id="rId4" imgW="965200" imgH="393700" progId="Equation.3">
                  <p:embed/>
                </p:oleObj>
              </mc:Choice>
              <mc:Fallback>
                <p:oleObj name="Formel" r:id="rId4" imgW="965200" imgH="3937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16563"/>
                        <a:ext cx="965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3D7B-B55F-4DA3-A3AF-39DBC752BE41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BB180FA-2ED6-42B2-9693-552A2FBBBA85}" type="slidenum">
              <a:rPr lang="de-DE" altLang="en-US"/>
              <a:pPr/>
              <a:t>12</a:t>
            </a:fld>
            <a:endParaRPr lang="de-DE" altLang="en-US"/>
          </a:p>
        </p:txBody>
      </p:sp>
      <p:graphicFrame>
        <p:nvGraphicFramePr>
          <p:cNvPr id="190512" name="Group 48"/>
          <p:cNvGraphicFramePr>
            <a:graphicFrameLocks noGrp="1"/>
          </p:cNvGraphicFramePr>
          <p:nvPr/>
        </p:nvGraphicFramePr>
        <p:xfrm>
          <a:off x="971550" y="1957388"/>
          <a:ext cx="7561263" cy="4064000"/>
        </p:xfrm>
        <a:graphic>
          <a:graphicData uri="http://schemas.openxmlformats.org/drawingml/2006/table">
            <a:tbl>
              <a:tblPr/>
              <a:tblGrid>
                <a:gridCol w="1889125"/>
                <a:gridCol w="1892300"/>
                <a:gridCol w="1890713"/>
                <a:gridCol w="1889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Abstinenz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 12Mo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positiv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Abstinenz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 12Mo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negativ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Cytisine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31 (8,4%)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RR = 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Placebo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9 (2,4%)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OR = 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ARR =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NNT = 16,7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NNT = 1/ARR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0495" name="Object 31"/>
          <p:cNvGraphicFramePr>
            <a:graphicFrameLocks noChangeAspect="1"/>
          </p:cNvGraphicFramePr>
          <p:nvPr/>
        </p:nvGraphicFramePr>
        <p:xfrm>
          <a:off x="6845300" y="3424238"/>
          <a:ext cx="9763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57" name="Formel" r:id="rId6" imgW="914400" imgH="393700" progId="Equation.3">
                  <p:embed/>
                </p:oleObj>
              </mc:Choice>
              <mc:Fallback>
                <p:oleObj name="Formel" r:id="rId6" imgW="9144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24238"/>
                        <a:ext cx="97631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96" name="Object 32"/>
          <p:cNvGraphicFramePr>
            <a:graphicFrameLocks noChangeAspect="1"/>
          </p:cNvGraphicFramePr>
          <p:nvPr/>
        </p:nvGraphicFramePr>
        <p:xfrm>
          <a:off x="7180263" y="4503738"/>
          <a:ext cx="4333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58" name="Formel" r:id="rId8" imgW="406048" imgH="393359" progId="Equation.3">
                  <p:embed/>
                </p:oleObj>
              </mc:Choice>
              <mc:Fallback>
                <p:oleObj name="Formel" r:id="rId8" imgW="406048" imgH="39335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4503738"/>
                        <a:ext cx="43338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/>
        </p:nvSpPr>
        <p:spPr>
          <a:xfrm>
            <a:off x="539552" y="548680"/>
            <a:ext cx="5939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dirty="0" smtClean="0">
                <a:solidFill>
                  <a:srgbClr val="4F81BD"/>
                </a:solidFill>
                <a:latin typeface="Calibri" pitchFamily="34" charset="0"/>
                <a:ea typeface="+mj-ea"/>
                <a:cs typeface="+mj-cs"/>
              </a:rPr>
              <a:t>Beispiel: </a:t>
            </a:r>
            <a:r>
              <a:rPr lang="de-AT" sz="2800" dirty="0" err="1" smtClean="0">
                <a:solidFill>
                  <a:srgbClr val="4F81BD"/>
                </a:solidFill>
                <a:latin typeface="Calibri" pitchFamily="34" charset="0"/>
                <a:ea typeface="+mj-ea"/>
                <a:cs typeface="+mj-cs"/>
              </a:rPr>
              <a:t>Cytisine</a:t>
            </a:r>
            <a:r>
              <a:rPr lang="de-AT" sz="2800" dirty="0" smtClean="0">
                <a:solidFill>
                  <a:srgbClr val="4F81BD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AT" sz="2800" dirty="0" err="1" smtClean="0">
                <a:solidFill>
                  <a:srgbClr val="4F81BD"/>
                </a:solidFill>
                <a:latin typeface="Calibri" pitchFamily="34" charset="0"/>
                <a:ea typeface="+mj-ea"/>
                <a:cs typeface="+mj-cs"/>
              </a:rPr>
              <a:t>for</a:t>
            </a:r>
            <a:r>
              <a:rPr lang="de-AT" sz="2800" dirty="0" smtClean="0">
                <a:solidFill>
                  <a:srgbClr val="4F81BD"/>
                </a:solidFill>
                <a:latin typeface="Calibri" pitchFamily="34" charset="0"/>
                <a:ea typeface="+mj-ea"/>
                <a:cs typeface="+mj-cs"/>
              </a:rPr>
              <a:t> Smoking </a:t>
            </a:r>
            <a:r>
              <a:rPr lang="de-AT" sz="2800" dirty="0" err="1" smtClean="0">
                <a:solidFill>
                  <a:srgbClr val="4F81BD"/>
                </a:solidFill>
                <a:latin typeface="Calibri" pitchFamily="34" charset="0"/>
                <a:ea typeface="+mj-ea"/>
                <a:cs typeface="+mj-cs"/>
              </a:rPr>
              <a:t>Cessation</a:t>
            </a:r>
            <a:endParaRPr lang="en-US" sz="2800" dirty="0" smtClean="0">
              <a:solidFill>
                <a:srgbClr val="4F81BD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Relative Risiken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200" b="1" dirty="0"/>
              <a:t>Relatives Risiko (RR):</a:t>
            </a:r>
            <a:r>
              <a:rPr lang="de-DE" sz="2200" dirty="0"/>
              <a:t> Das Verhältnis der Risiken für ein bestimmtes Ereignis (z.B. Neuropathie) in zwei Vergleichsgruppen </a:t>
            </a:r>
          </a:p>
          <a:p>
            <a:pPr>
              <a:lnSpc>
                <a:spcPct val="90000"/>
              </a:lnSpc>
            </a:pPr>
            <a:r>
              <a:rPr lang="de-DE" sz="2200" b="1" dirty="0"/>
              <a:t>Odds </a:t>
            </a:r>
            <a:r>
              <a:rPr lang="de-DE" sz="2200" b="1" dirty="0" err="1"/>
              <a:t>ratio</a:t>
            </a:r>
            <a:r>
              <a:rPr lang="de-DE" sz="2200" b="1" dirty="0"/>
              <a:t> (OR)</a:t>
            </a:r>
            <a:r>
              <a:rPr lang="de-DE" sz="2200" dirty="0"/>
              <a:t>: «Odds» entspricht der «Chance», dass ein bestimmtes Ereignis eintritt, bezeichnet also etwas Ähnliches wie ein Risiko, wird aber (wie beim Pferderennen) als Verhältnis (z.B. 1:9) angegeben. </a:t>
            </a:r>
          </a:p>
          <a:p>
            <a:pPr>
              <a:lnSpc>
                <a:spcPct val="90000"/>
              </a:lnSpc>
            </a:pPr>
            <a:r>
              <a:rPr lang="de-DE" sz="2200" b="1" dirty="0" err="1"/>
              <a:t>Hazard</a:t>
            </a:r>
            <a:r>
              <a:rPr lang="de-DE" sz="2200" b="1" dirty="0"/>
              <a:t> Ratio (HR)</a:t>
            </a:r>
            <a:r>
              <a:rPr lang="de-DE" sz="2200" dirty="0"/>
              <a:t>: «</a:t>
            </a:r>
            <a:r>
              <a:rPr lang="de-DE" sz="2200" dirty="0" err="1"/>
              <a:t>Hazard</a:t>
            </a:r>
            <a:r>
              <a:rPr lang="de-DE" sz="2200" dirty="0"/>
              <a:t>» bezeichnet die Wahrscheinlichkeit, dass ein bestimmtes Ereignis eintritt. Dabei wird der Zeitpunkt berücksichtigt, wann das Ereignis eintritt. Im Gegensatz zum relativen Risiko wird also mit einer «</a:t>
            </a:r>
            <a:r>
              <a:rPr lang="de-DE" sz="2200" dirty="0" err="1"/>
              <a:t>hazard</a:t>
            </a:r>
            <a:r>
              <a:rPr lang="de-DE" sz="2200" dirty="0"/>
              <a:t> </a:t>
            </a:r>
            <a:r>
              <a:rPr lang="de-DE" sz="2200" dirty="0" err="1"/>
              <a:t>ratio</a:t>
            </a:r>
            <a:r>
              <a:rPr lang="de-DE" sz="2200" dirty="0"/>
              <a:t>» nicht nur ein Ausbleiben, sondern auch ein späteres Eintreffen eines Ereignisses als Effekt erfasst. </a:t>
            </a:r>
            <a:endParaRPr lang="de-AT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A526-4624-4283-B6A1-09BC27403FCC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EC870C64-EACA-401E-93E1-36A9A84C497C}" type="slidenum">
              <a:rPr lang="de-DE" altLang="en-US"/>
              <a:pPr/>
              <a:t>13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9770-BD5A-46F9-BFBF-FA2694655CEA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14</a:t>
            </a:fld>
            <a:endParaRPr lang="de-DE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882015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1714480" y="4500570"/>
            <a:ext cx="6310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z.B. unterschiedliches Alter in den Therapiegruppen</a:t>
            </a:r>
          </a:p>
          <a:p>
            <a:r>
              <a:rPr lang="de-AT" dirty="0" smtClean="0"/>
              <a:t>Alter beeinflusst den Blutdruck und womöglich die Therapie.</a:t>
            </a:r>
          </a:p>
          <a:p>
            <a:endParaRPr lang="de-AT" dirty="0" smtClean="0"/>
          </a:p>
          <a:p>
            <a:r>
              <a:rPr lang="de-AT" dirty="0" smtClean="0"/>
              <a:t>Mögliche Lösung: Adjustierung für Alter</a:t>
            </a:r>
          </a:p>
          <a:p>
            <a:r>
              <a:rPr lang="de-AT" dirty="0" smtClean="0"/>
              <a:t>mittels multivariater Analyse</a:t>
            </a:r>
          </a:p>
          <a:p>
            <a:endParaRPr lang="de-A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B832-265E-4873-9AF4-D33CA03E594A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15</a:t>
            </a:fld>
            <a:endParaRPr lang="de-DE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8964613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598-F0FB-460C-9271-8A2835964608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16</a:t>
            </a:fld>
            <a:endParaRPr lang="de-DE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9B5B-2E88-458B-A392-5026D3AFC03E}" type="datetime1">
              <a:rPr lang="de-AT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61FD966B-ABC8-4CFB-9CB8-329B5F3D8FC7}" type="slidenum">
              <a:rPr lang="de-DE" altLang="en-US"/>
              <a:pPr/>
              <a:t>17</a:t>
            </a:fld>
            <a:endParaRPr lang="de-DE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Logistische Regressionsanalyse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  <a:noFill/>
          <a:ln/>
        </p:spPr>
        <p:txBody>
          <a:bodyPr/>
          <a:lstStyle/>
          <a:p>
            <a:r>
              <a:rPr lang="de-AT" dirty="0"/>
              <a:t>Untersuchung / Modellierung von prognostischen Faktoren für binäre </a:t>
            </a:r>
            <a:r>
              <a:rPr lang="de-AT" dirty="0" err="1"/>
              <a:t>Outcomes</a:t>
            </a:r>
            <a:r>
              <a:rPr lang="de-AT" dirty="0"/>
              <a:t> bei gleichzeitiger Adjustierung für Störfaktoren („</a:t>
            </a:r>
            <a:r>
              <a:rPr lang="de-AT" dirty="0" err="1"/>
              <a:t>confounders</a:t>
            </a:r>
            <a:r>
              <a:rPr lang="de-AT" dirty="0"/>
              <a:t>“)</a:t>
            </a:r>
          </a:p>
          <a:p>
            <a:r>
              <a:rPr lang="de-AT" dirty="0"/>
              <a:t>Multivariate Erweiterung zur Kontingenztafelanalyse und Chi-Quadrat Test </a:t>
            </a:r>
          </a:p>
          <a:p>
            <a:r>
              <a:rPr lang="de-AT" dirty="0"/>
              <a:t>Berechnet wird das adjustierte </a:t>
            </a:r>
            <a:r>
              <a:rPr lang="de-AT" dirty="0" smtClean="0"/>
              <a:t>Odds Ratio</a:t>
            </a:r>
          </a:p>
          <a:p>
            <a:r>
              <a:rPr lang="en-US" dirty="0" err="1" smtClean="0"/>
              <a:t>Cytisine</a:t>
            </a:r>
            <a:r>
              <a:rPr lang="en-US" dirty="0" smtClean="0"/>
              <a:t> for smoking cessation: Adjustment for all baseline characteristics shown in Table 1 had a negligible effect.</a:t>
            </a:r>
            <a:endParaRPr lang="de-AT" dirty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9B5B-2E88-458B-A392-5026D3AFC03E}" type="datetime1">
              <a:rPr lang="de-AT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61FD966B-ABC8-4CFB-9CB8-329B5F3D8FC7}" type="slidenum">
              <a:rPr lang="de-DE" altLang="en-US"/>
              <a:pPr/>
              <a:t>18</a:t>
            </a:fld>
            <a:endParaRPr lang="de-DE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Logistische Regressionsanalyse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206084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1600" dirty="0" smtClean="0"/>
              <a:t>	B	S.E.	Wald	</a:t>
            </a:r>
            <a:r>
              <a:rPr lang="en-US" sz="1600" dirty="0" err="1" smtClean="0"/>
              <a:t>df</a:t>
            </a:r>
            <a:r>
              <a:rPr lang="en-US" sz="1600" dirty="0" smtClean="0"/>
              <a:t>	Sig.	Exp(B)	95% C.I. for EXP(B)	</a:t>
            </a:r>
          </a:p>
          <a:p>
            <a:r>
              <a:rPr lang="en-US" sz="1600" dirty="0" smtClean="0"/>
              <a:t>							Lower	Upper	</a:t>
            </a:r>
          </a:p>
          <a:p>
            <a:r>
              <a:rPr lang="en-US" sz="1600" dirty="0" err="1" smtClean="0"/>
              <a:t>reserpin</a:t>
            </a:r>
            <a:r>
              <a:rPr lang="en-US" sz="1600" dirty="0" smtClean="0"/>
              <a:t>	,280	,242	1,339	1	,247	1,323	,824	2,123	</a:t>
            </a:r>
          </a:p>
          <a:p>
            <a:r>
              <a:rPr lang="fr-FR" sz="1600" dirty="0" smtClean="0"/>
              <a:t>			</a:t>
            </a:r>
          </a:p>
          <a:p>
            <a:endParaRPr lang="en-US" dirty="0" smtClean="0"/>
          </a:p>
        </p:txBody>
      </p:sp>
      <p:sp>
        <p:nvSpPr>
          <p:cNvPr id="9" name="Rechteck 8"/>
          <p:cNvSpPr/>
          <p:nvPr/>
        </p:nvSpPr>
        <p:spPr>
          <a:xfrm>
            <a:off x="179512" y="4005064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1600" dirty="0" smtClean="0"/>
              <a:t>	B	S.E.	Wald	</a:t>
            </a:r>
            <a:r>
              <a:rPr lang="en-US" sz="1600" dirty="0" err="1" smtClean="0"/>
              <a:t>df</a:t>
            </a:r>
            <a:r>
              <a:rPr lang="en-US" sz="1600" dirty="0" smtClean="0"/>
              <a:t>	Sig.	Exp(B)	95% C.I. for EXP(B)	</a:t>
            </a:r>
          </a:p>
          <a:p>
            <a:r>
              <a:rPr lang="en-US" sz="1600" dirty="0" smtClean="0"/>
              <a:t>							Lower	Upper	</a:t>
            </a:r>
          </a:p>
          <a:p>
            <a:r>
              <a:rPr lang="en-US" sz="1600" dirty="0" err="1" smtClean="0"/>
              <a:t>reserpin</a:t>
            </a:r>
            <a:r>
              <a:rPr lang="en-US" sz="1600" dirty="0" smtClean="0"/>
              <a:t>	-,179	,255	,491	1	,483	,836	,507	1,379	</a:t>
            </a:r>
          </a:p>
          <a:p>
            <a:r>
              <a:rPr lang="en-US" sz="1600" dirty="0" smtClean="0"/>
              <a:t>alter50	1,474	,205	51,497	1	,000	4,367	2,920	6,532	</a:t>
            </a:r>
          </a:p>
          <a:p>
            <a:r>
              <a:rPr lang="fr-FR" sz="1600" dirty="0" smtClean="0"/>
              <a:t>	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95536" y="16288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Modell mit </a:t>
            </a:r>
            <a:r>
              <a:rPr lang="de-AT" b="1" dirty="0" err="1" smtClean="0"/>
              <a:t>Reserpin</a:t>
            </a:r>
            <a:r>
              <a:rPr lang="de-AT" b="1" dirty="0" smtClean="0"/>
              <a:t>: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371703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Modell mit </a:t>
            </a:r>
            <a:r>
              <a:rPr lang="de-AT" b="1" dirty="0" err="1" smtClean="0"/>
              <a:t>Reserpin</a:t>
            </a:r>
            <a:r>
              <a:rPr lang="de-AT" b="1" dirty="0" smtClean="0"/>
              <a:t> und Alter: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Interpretation von Studien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19</a:t>
            </a:fld>
            <a:endParaRPr lang="de-DE" alt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380312" cy="499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Medizinische Forschung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2</a:t>
            </a:fld>
            <a:endParaRPr lang="de-DE" altLang="en-US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0199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Systematischer Fehler (Bias)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20</a:t>
            </a:fld>
            <a:endParaRPr lang="de-DE" altLang="en-US"/>
          </a:p>
        </p:txBody>
      </p:sp>
      <p:sp>
        <p:nvSpPr>
          <p:cNvPr id="6" name="Rechteck 5"/>
          <p:cNvSpPr/>
          <p:nvPr/>
        </p:nvSpPr>
        <p:spPr>
          <a:xfrm>
            <a:off x="539552" y="1628800"/>
            <a:ext cx="6840760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Selektionsbias kann auftreten, wenn Vergleiche angestellt werden zwischen Gruppen von Individuen, die unterschiedliche Charakteristika aufweisen (außer dem der untersucht wird)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Informationsbias kann auftreten, wenn </a:t>
            </a:r>
            <a:r>
              <a:rPr lang="de-DE" sz="2400" dirty="0" err="1" smtClean="0">
                <a:latin typeface="+mn-lt"/>
              </a:rPr>
              <a:t>Meß</a:t>
            </a:r>
            <a:r>
              <a:rPr lang="de-DE" sz="2400" dirty="0" smtClean="0">
                <a:latin typeface="+mn-lt"/>
              </a:rPr>
              <a:t>- und Erhebungsmethoden zwischen Gruppen unterschiedlich sind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err="1" smtClean="0">
                <a:latin typeface="+mn-lt"/>
              </a:rPr>
              <a:t>Confounding</a:t>
            </a:r>
            <a:r>
              <a:rPr lang="de-DE" sz="2400" dirty="0" smtClean="0">
                <a:latin typeface="+mn-lt"/>
              </a:rPr>
              <a:t> kann auftreten, wenn zwei Faktoren miteinander assoziiert sind und der Effekt des einen mit dem anderen vermengt oder durch den Effekt des anderen verzerrt wird. </a:t>
            </a:r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de-DE" smtClean="0"/>
              <a:t>Überlebenszeitanalyse (Survival Analysis)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Kaplan-Meier Methode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KAPLAN</a:t>
            </a:r>
            <a:r>
              <a:rPr lang="de-DE" dirty="0"/>
              <a:t>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Log-Rank </a:t>
            </a:r>
            <a:r>
              <a:rPr lang="de-DE" dirty="0"/>
              <a:t>Test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Cox Proportional </a:t>
            </a:r>
            <a:r>
              <a:rPr lang="de-DE" dirty="0" err="1" smtClean="0"/>
              <a:t>Hazards</a:t>
            </a:r>
            <a:r>
              <a:rPr lang="de-DE" dirty="0" smtClean="0"/>
              <a:t> Modelle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Cox, D. R. (1972). Regression Models </a:t>
            </a:r>
            <a:r>
              <a:rPr lang="de-DE" dirty="0" err="1" smtClean="0"/>
              <a:t>and</a:t>
            </a:r>
            <a:r>
              <a:rPr lang="de-DE" dirty="0" smtClean="0"/>
              <a:t> Life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). J. R. </a:t>
            </a:r>
            <a:r>
              <a:rPr lang="de-DE" dirty="0" err="1" smtClean="0"/>
              <a:t>Statistic</a:t>
            </a:r>
            <a:r>
              <a:rPr lang="de-DE" dirty="0" smtClean="0"/>
              <a:t>. </a:t>
            </a:r>
            <a:r>
              <a:rPr lang="de-DE" dirty="0" err="1" smtClean="0"/>
              <a:t>Soc</a:t>
            </a:r>
            <a:r>
              <a:rPr lang="de-DE" dirty="0" smtClean="0"/>
              <a:t>. 34: 187-220. </a:t>
            </a:r>
          </a:p>
          <a:p>
            <a:pPr fontAlgn="auto">
              <a:spcBef>
                <a:spcPct val="80000"/>
              </a:spcBef>
              <a:spcAft>
                <a:spcPts val="0"/>
              </a:spcAft>
              <a:defRPr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D2E0BC-C323-4C12-ACD5-92F98674BE6F}" type="datetime1">
              <a:rPr lang="de-AT"/>
              <a:pPr>
                <a:defRPr/>
              </a:pPr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3B752CFB-F256-4016-A97B-5E014C48DE70}" type="slidenum">
              <a:rPr lang="de-DE" altLang="en-US"/>
              <a:pPr>
                <a:defRPr/>
              </a:pPr>
              <a:t>21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Überlebenszeitanalyse</a:t>
            </a:r>
            <a:br>
              <a:rPr lang="de-DE" smtClean="0"/>
            </a:br>
            <a:r>
              <a:rPr lang="de-DE" smtClean="0"/>
              <a:t>(Survival Analysis)</a:t>
            </a:r>
          </a:p>
        </p:txBody>
      </p:sp>
      <p:sp>
        <p:nvSpPr>
          <p:cNvPr id="7546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r>
              <a:rPr lang="de-DE" dirty="0" smtClean="0"/>
              <a:t>Time-</a:t>
            </a:r>
            <a:r>
              <a:rPr lang="de-DE" dirty="0" err="1" smtClean="0"/>
              <a:t>to</a:t>
            </a:r>
            <a:r>
              <a:rPr lang="de-DE" dirty="0" smtClean="0"/>
              <a:t>-Event Analyse - Ereigniszeitanalyse</a:t>
            </a:r>
          </a:p>
          <a:p>
            <a:r>
              <a:rPr lang="de-DE" dirty="0" smtClean="0"/>
              <a:t>Zwei Variablen: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Zeit</a:t>
            </a:r>
            <a:br>
              <a:rPr lang="de-DE" dirty="0" smtClean="0"/>
            </a:br>
            <a:r>
              <a:rPr lang="de-DE" dirty="0" smtClean="0"/>
              <a:t>- Ereignis: bereits eingetreten</a:t>
            </a:r>
            <a:br>
              <a:rPr lang="de-DE" dirty="0" smtClean="0"/>
            </a:br>
            <a:r>
              <a:rPr lang="de-DE" dirty="0" smtClean="0"/>
              <a:t>		   (noch) nicht eingetreten = zensiert</a:t>
            </a:r>
          </a:p>
          <a:p>
            <a:endParaRPr lang="de-DE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zeitabhängiger</a:t>
            </a:r>
            <a:r>
              <a:rPr lang="en-US" dirty="0" smtClean="0"/>
              <a:t> Outcomes, </a:t>
            </a:r>
            <a:r>
              <a:rPr lang="en-US" dirty="0" err="1" smtClean="0"/>
              <a:t>wie</a:t>
            </a:r>
            <a:r>
              <a:rPr lang="en-US" dirty="0" smtClean="0"/>
              <a:t> Progression, </a:t>
            </a:r>
            <a:r>
              <a:rPr lang="en-US" dirty="0" err="1" smtClean="0"/>
              <a:t>Rezidiv</a:t>
            </a:r>
            <a:r>
              <a:rPr lang="en-US" dirty="0" smtClean="0"/>
              <a:t>, </a:t>
            </a:r>
            <a:r>
              <a:rPr lang="en-US" dirty="0" err="1" smtClean="0"/>
              <a:t>Tod</a:t>
            </a:r>
            <a:r>
              <a:rPr lang="en-US" dirty="0" smtClean="0"/>
              <a:t>, ...</a:t>
            </a:r>
          </a:p>
          <a:p>
            <a:endParaRPr lang="de-DE" dirty="0" smtClean="0"/>
          </a:p>
          <a:p>
            <a:pPr>
              <a:spcBef>
                <a:spcPct val="80000"/>
              </a:spcBef>
            </a:pPr>
            <a:endParaRPr lang="de-DE" sz="2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F65E25-BD8B-4903-8EA0-F7AA31CF5C2A}" type="datetime1">
              <a:rPr lang="de-AT"/>
              <a:pPr>
                <a:defRPr/>
              </a:pPr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F8688659-87D4-447F-8340-BB33BEFB7AEB}" type="slidenum">
              <a:rPr lang="de-DE" altLang="en-US"/>
              <a:pPr>
                <a:defRPr/>
              </a:pPr>
              <a:t>22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5A7101CA-68CC-42C2-91BA-3F84218E504E}" type="slidenum">
              <a:rPr lang="de-DE" altLang="en-US"/>
              <a:pPr/>
              <a:t>23</a:t>
            </a:fld>
            <a:endParaRPr lang="de-DE" altLang="en-US"/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4938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557338"/>
            <a:ext cx="34575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39750" y="620713"/>
            <a:ext cx="428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000036"/>
                </a:solidFill>
              </a:rPr>
              <a:t>Kaplan-Meier Methode</a:t>
            </a:r>
            <a:endParaRPr lang="de-DE" dirty="0">
              <a:solidFill>
                <a:srgbClr val="000036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Modul 2.02</a:t>
            </a:r>
            <a:endParaRPr lang="de-D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888288" cy="595312"/>
          </a:xfrm>
        </p:spPr>
        <p:txBody>
          <a:bodyPr/>
          <a:lstStyle/>
          <a:p>
            <a:r>
              <a:rPr lang="en-GB" sz="2800"/>
              <a:t>Diagnostische Studie</a:t>
            </a:r>
          </a:p>
        </p:txBody>
      </p:sp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98E-2941-4827-B0BC-0B61C4215C77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DB67C847-0448-4E5E-87C3-7C5AAD6D1616}" type="slidenum">
              <a:rPr lang="de-DE" altLang="en-US"/>
              <a:pPr/>
              <a:t>24</a:t>
            </a:fld>
            <a:endParaRPr lang="de-DE" altLang="en-US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8387949" cy="36724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888288" cy="595312"/>
          </a:xfrm>
        </p:spPr>
        <p:txBody>
          <a:bodyPr/>
          <a:lstStyle/>
          <a:p>
            <a:r>
              <a:rPr lang="en-GB" sz="2800"/>
              <a:t>Diagnostische Studie</a:t>
            </a:r>
          </a:p>
        </p:txBody>
      </p:sp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98E-2941-4827-B0BC-0B61C4215C77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DB67C847-0448-4E5E-87C3-7C5AAD6D1616}" type="slidenum">
              <a:rPr lang="de-DE" altLang="en-US"/>
              <a:pPr/>
              <a:t>25</a:t>
            </a:fld>
            <a:endParaRPr lang="de-DE" altLang="en-US"/>
          </a:p>
        </p:txBody>
      </p:sp>
      <p:graphicFrame>
        <p:nvGraphicFramePr>
          <p:cNvPr id="214019" name="Group 3"/>
          <p:cNvGraphicFramePr>
            <a:graphicFrameLocks noGrp="1"/>
          </p:cNvGraphicFramePr>
          <p:nvPr/>
        </p:nvGraphicFramePr>
        <p:xfrm>
          <a:off x="971550" y="1957388"/>
          <a:ext cx="7561263" cy="4064000"/>
        </p:xfrm>
        <a:graphic>
          <a:graphicData uri="http://schemas.openxmlformats.org/drawingml/2006/table">
            <a:tbl>
              <a:tblPr/>
              <a:tblGrid>
                <a:gridCol w="1889125"/>
                <a:gridCol w="1892300"/>
                <a:gridCol w="1890713"/>
                <a:gridCol w="1889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Goldstandard positiv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Goldstandard negativ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Neues Verfahren positiv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Pos. Präd. W.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Neues Verfahren negativ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Neg. Präd. W.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Sensitivität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Spezifität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4046" name="Object 30"/>
          <p:cNvGraphicFramePr>
            <a:graphicFrameLocks noChangeAspect="1"/>
          </p:cNvGraphicFramePr>
          <p:nvPr/>
        </p:nvGraphicFramePr>
        <p:xfrm>
          <a:off x="3090863" y="5353050"/>
          <a:ext cx="12350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6" name="Formel" r:id="rId4" imgW="1155700" imgH="558800" progId="Equation.3">
                  <p:embed/>
                </p:oleObj>
              </mc:Choice>
              <mc:Fallback>
                <p:oleObj name="Formel" r:id="rId4" imgW="1155700" imgH="558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353050"/>
                        <a:ext cx="12350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47" name="Object 31"/>
          <p:cNvGraphicFramePr>
            <a:graphicFrameLocks noChangeAspect="1"/>
          </p:cNvGraphicFramePr>
          <p:nvPr/>
        </p:nvGraphicFramePr>
        <p:xfrm>
          <a:off x="6892925" y="3424238"/>
          <a:ext cx="8810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7" name="Formel" r:id="rId6" imgW="825500" imgH="393700" progId="Equation.3">
                  <p:embed/>
                </p:oleObj>
              </mc:Choice>
              <mc:Fallback>
                <p:oleObj name="Formel" r:id="rId6" imgW="8255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424238"/>
                        <a:ext cx="8810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48" name="Object 32"/>
          <p:cNvGraphicFramePr>
            <a:graphicFrameLocks noChangeAspect="1"/>
          </p:cNvGraphicFramePr>
          <p:nvPr/>
        </p:nvGraphicFramePr>
        <p:xfrm>
          <a:off x="6767513" y="4416425"/>
          <a:ext cx="1260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8" name="Formel" r:id="rId8" imgW="1180588" imgH="558558" progId="Equation.3">
                  <p:embed/>
                </p:oleObj>
              </mc:Choice>
              <mc:Fallback>
                <p:oleObj name="Formel" r:id="rId8" imgW="1180588" imgH="558558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4416425"/>
                        <a:ext cx="12604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49" name="Object 33"/>
          <p:cNvGraphicFramePr>
            <a:graphicFrameLocks noChangeAspect="1"/>
          </p:cNvGraphicFramePr>
          <p:nvPr/>
        </p:nvGraphicFramePr>
        <p:xfrm>
          <a:off x="4819650" y="5353050"/>
          <a:ext cx="1260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9" name="Formel" r:id="rId10" imgW="1180588" imgH="558558" progId="Equation.3">
                  <p:embed/>
                </p:oleObj>
              </mc:Choice>
              <mc:Fallback>
                <p:oleObj name="Formel" r:id="rId10" imgW="1180588" imgH="55855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5353050"/>
                        <a:ext cx="12604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924-8FA2-42A3-99C3-20E5CED3C596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BB180FA-2ED6-42B2-9693-552A2FBBBA85}" type="slidenum">
              <a:rPr lang="de-DE" altLang="en-US"/>
              <a:pPr/>
              <a:t>26</a:t>
            </a:fld>
            <a:endParaRPr lang="de-DE" alt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5" y="188640"/>
            <a:ext cx="3618331" cy="1584176"/>
          </a:xfrm>
          <a:noFill/>
          <a:ln/>
        </p:spPr>
      </p:pic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71550" y="1957388"/>
          <a:ext cx="7561263" cy="4064000"/>
        </p:xfrm>
        <a:graphic>
          <a:graphicData uri="http://schemas.openxmlformats.org/drawingml/2006/table">
            <a:tbl>
              <a:tblPr/>
              <a:tblGrid>
                <a:gridCol w="1889125"/>
                <a:gridCol w="1892300"/>
                <a:gridCol w="1890713"/>
                <a:gridCol w="1889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Goldstandard positiv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Goldstandard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negativ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Neues Verfahren positiv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PPV = 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Neues Verfahren negativ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7043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NPV = 99,9%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Sensitivität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 68,8%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Spezifität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6"/>
                          </a:solidFill>
                          <a:effectLst/>
                          <a:latin typeface="Arial" charset="0"/>
                        </a:rPr>
                        <a:t> 94,4%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Arial" charset="0"/>
                        <a:buNone/>
                        <a:tabLst/>
                      </a:pP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0737" name="Object 1"/>
          <p:cNvGraphicFramePr>
            <a:graphicFrameLocks noChangeAspect="1"/>
          </p:cNvGraphicFramePr>
          <p:nvPr/>
        </p:nvGraphicFramePr>
        <p:xfrm>
          <a:off x="6794500" y="3429000"/>
          <a:ext cx="87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22" name="Formel" r:id="rId5" imgW="825500" imgH="393700" progId="Equation.3">
                  <p:embed/>
                </p:oleObj>
              </mc:Choice>
              <mc:Fallback>
                <p:oleObj name="Formel" r:id="rId5" imgW="8255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3429000"/>
                        <a:ext cx="876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38" name="Object 2"/>
          <p:cNvGraphicFramePr>
            <a:graphicFrameLocks noChangeAspect="1"/>
          </p:cNvGraphicFramePr>
          <p:nvPr/>
        </p:nvGraphicFramePr>
        <p:xfrm>
          <a:off x="6756400" y="4406900"/>
          <a:ext cx="1257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23" name="Formel" r:id="rId7" imgW="1180588" imgH="558558" progId="Equation.3">
                  <p:embed/>
                </p:oleObj>
              </mc:Choice>
              <mc:Fallback>
                <p:oleObj name="Formel" r:id="rId7" imgW="1180588" imgH="55855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4406900"/>
                        <a:ext cx="1257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39" name="Object 3"/>
          <p:cNvGraphicFramePr>
            <a:graphicFrameLocks noChangeAspect="1"/>
          </p:cNvGraphicFramePr>
          <p:nvPr/>
        </p:nvGraphicFramePr>
        <p:xfrm>
          <a:off x="3086100" y="5346700"/>
          <a:ext cx="123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24" name="Formel" r:id="rId9" imgW="1155700" imgH="558800" progId="Equation.3">
                  <p:embed/>
                </p:oleObj>
              </mc:Choice>
              <mc:Fallback>
                <p:oleObj name="Formel" r:id="rId9" imgW="1155700" imgH="558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346700"/>
                        <a:ext cx="123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0" name="Object 4"/>
          <p:cNvGraphicFramePr>
            <a:graphicFrameLocks noChangeAspect="1"/>
          </p:cNvGraphicFramePr>
          <p:nvPr/>
        </p:nvGraphicFramePr>
        <p:xfrm>
          <a:off x="4813300" y="5346700"/>
          <a:ext cx="1257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25" name="Formel" r:id="rId11" imgW="1180588" imgH="558558" progId="Equation.3">
                  <p:embed/>
                </p:oleObj>
              </mc:Choice>
              <mc:Fallback>
                <p:oleObj name="Formel" r:id="rId11" imgW="1180588" imgH="55855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346700"/>
                        <a:ext cx="1257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4A35-8AA2-4E67-B482-596EA7008880}" type="datetime1">
              <a:rPr lang="de-AT"/>
              <a:pPr/>
              <a:t>09.02.2017</a:t>
            </a:fld>
            <a:endParaRPr lang="de-DE" altLang="en-US"/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3159418C-CAEB-4C70-98DC-BD1132C483AF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547813" y="884238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/>
              <a:t>Formel von Bayes</a:t>
            </a:r>
          </a:p>
        </p:txBody>
      </p:sp>
      <p:pic>
        <p:nvPicPr>
          <p:cNvPr id="250883" name="Picture 3" descr="Thomasbay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8750" y="476250"/>
            <a:ext cx="1879600" cy="2016125"/>
          </a:xfrm>
          <a:noFill/>
        </p:spPr>
      </p:pic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300788" y="2420938"/>
            <a:ext cx="246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Thomas Bayes ~1702 - 1761</a:t>
            </a:r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238125" y="2781300"/>
            <a:ext cx="76819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/>
              <a:t>PPV = (Sensitivität x Prävalenz) /</a:t>
            </a:r>
          </a:p>
          <a:p>
            <a:r>
              <a:rPr lang="de-DE" sz="2000" b="1" dirty="0" smtClean="0"/>
              <a:t>           (Sensitivität x Prävalenz +(1- Spezifität) x (1-Prävalenz))</a:t>
            </a:r>
            <a:endParaRPr lang="de-DE" sz="2000" b="1" dirty="0"/>
          </a:p>
        </p:txBody>
      </p:sp>
      <p:sp>
        <p:nvSpPr>
          <p:cNvPr id="250891" name="Text Box 12"/>
          <p:cNvSpPr txBox="1">
            <a:spLocks noChangeArrowheads="1"/>
          </p:cNvSpPr>
          <p:nvPr/>
        </p:nvSpPr>
        <p:spPr bwMode="auto">
          <a:xfrm>
            <a:off x="323850" y="4076700"/>
            <a:ext cx="77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Beispiel Mammografie:</a:t>
            </a:r>
            <a:r>
              <a:rPr lang="de-DE" dirty="0"/>
              <a:t> Prävalenz: </a:t>
            </a:r>
            <a:r>
              <a:rPr lang="de-DE" dirty="0" smtClean="0"/>
              <a:t>1%,  </a:t>
            </a:r>
            <a:r>
              <a:rPr lang="de-DE" dirty="0"/>
              <a:t>Sensitivität: </a:t>
            </a:r>
            <a:r>
              <a:rPr lang="de-DE" dirty="0" smtClean="0"/>
              <a:t>90%,  </a:t>
            </a:r>
            <a:r>
              <a:rPr lang="de-DE" dirty="0"/>
              <a:t>Spezifität</a:t>
            </a:r>
            <a:r>
              <a:rPr lang="de-DE" dirty="0" smtClean="0"/>
              <a:t>: 98%</a:t>
            </a:r>
            <a:endParaRPr lang="de-DE" dirty="0"/>
          </a:p>
        </p:txBody>
      </p:sp>
      <p:sp>
        <p:nvSpPr>
          <p:cNvPr id="250892" name="Line 13"/>
          <p:cNvSpPr>
            <a:spLocks noChangeShapeType="1"/>
          </p:cNvSpPr>
          <p:nvPr/>
        </p:nvSpPr>
        <p:spPr bwMode="auto">
          <a:xfrm>
            <a:off x="3146425" y="5229225"/>
            <a:ext cx="2938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3" name="Text Box 14"/>
          <p:cNvSpPr txBox="1">
            <a:spLocks noChangeArrowheads="1"/>
          </p:cNvSpPr>
          <p:nvPr/>
        </p:nvSpPr>
        <p:spPr bwMode="auto">
          <a:xfrm>
            <a:off x="2282825" y="5032375"/>
            <a:ext cx="78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ppV =</a:t>
            </a:r>
          </a:p>
        </p:txBody>
      </p:sp>
      <p:sp>
        <p:nvSpPr>
          <p:cNvPr id="250894" name="Text Box 15"/>
          <p:cNvSpPr txBox="1">
            <a:spLocks noChangeArrowheads="1"/>
          </p:cNvSpPr>
          <p:nvPr/>
        </p:nvSpPr>
        <p:spPr bwMode="auto">
          <a:xfrm>
            <a:off x="3973513" y="4816475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0.90 </a:t>
            </a:r>
            <a:r>
              <a:rPr lang="de-DE" dirty="0"/>
              <a:t>· </a:t>
            </a:r>
            <a:r>
              <a:rPr lang="de-DE" dirty="0" smtClean="0"/>
              <a:t>0.01</a:t>
            </a:r>
            <a:endParaRPr lang="de-DE" dirty="0"/>
          </a:p>
        </p:txBody>
      </p:sp>
      <p:sp>
        <p:nvSpPr>
          <p:cNvPr id="250895" name="Text Box 16"/>
          <p:cNvSpPr txBox="1">
            <a:spLocks noChangeArrowheads="1"/>
          </p:cNvSpPr>
          <p:nvPr/>
        </p:nvSpPr>
        <p:spPr bwMode="auto">
          <a:xfrm>
            <a:off x="3125788" y="5248275"/>
            <a:ext cx="2627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0.90 </a:t>
            </a:r>
            <a:r>
              <a:rPr lang="de-DE" dirty="0"/>
              <a:t>· </a:t>
            </a:r>
            <a:r>
              <a:rPr lang="de-DE" dirty="0" smtClean="0"/>
              <a:t>0.01 </a:t>
            </a:r>
            <a:r>
              <a:rPr lang="de-DE" dirty="0"/>
              <a:t>+ </a:t>
            </a:r>
            <a:r>
              <a:rPr lang="de-DE" dirty="0" smtClean="0"/>
              <a:t>0.02 </a:t>
            </a:r>
            <a:r>
              <a:rPr lang="de-DE" dirty="0"/>
              <a:t>· </a:t>
            </a:r>
            <a:r>
              <a:rPr lang="de-DE" dirty="0" smtClean="0"/>
              <a:t>0.99</a:t>
            </a:r>
            <a:endParaRPr lang="de-DE" dirty="0"/>
          </a:p>
        </p:txBody>
      </p:sp>
      <p:sp>
        <p:nvSpPr>
          <p:cNvPr id="250896" name="Text Box 17"/>
          <p:cNvSpPr txBox="1">
            <a:spLocks noChangeArrowheads="1"/>
          </p:cNvSpPr>
          <p:nvPr/>
        </p:nvSpPr>
        <p:spPr bwMode="auto">
          <a:xfrm>
            <a:off x="2406650" y="503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0897" name="Text Box 18"/>
          <p:cNvSpPr txBox="1">
            <a:spLocks noChangeArrowheads="1"/>
          </p:cNvSpPr>
          <p:nvPr/>
        </p:nvSpPr>
        <p:spPr bwMode="auto">
          <a:xfrm>
            <a:off x="6227763" y="5013325"/>
            <a:ext cx="960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 =  </a:t>
            </a:r>
            <a:r>
              <a:rPr lang="de-DE" dirty="0" smtClean="0"/>
              <a:t>0.31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888288" cy="595312"/>
          </a:xfrm>
        </p:spPr>
        <p:txBody>
          <a:bodyPr/>
          <a:lstStyle/>
          <a:p>
            <a:r>
              <a:rPr lang="en-GB" sz="2800" dirty="0" smtClean="0"/>
              <a:t>Screening/</a:t>
            </a:r>
            <a:r>
              <a:rPr lang="en-GB" sz="2800" dirty="0" err="1" smtClean="0"/>
              <a:t>Früherkennung</a:t>
            </a:r>
            <a:endParaRPr lang="en-GB" sz="2800" dirty="0"/>
          </a:p>
        </p:txBody>
      </p:sp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98E-2941-4827-B0BC-0B61C4215C77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DB67C847-0448-4E5E-87C3-7C5AAD6D1616}" type="slidenum">
              <a:rPr lang="de-DE" altLang="en-US"/>
              <a:pPr/>
              <a:t>28</a:t>
            </a:fld>
            <a:endParaRPr lang="de-DE" altLang="en-US"/>
          </a:p>
        </p:txBody>
      </p:sp>
      <p:pic>
        <p:nvPicPr>
          <p:cNvPr id="8" name="Picture 2" descr="ScreeningMas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628800"/>
            <a:ext cx="6135589" cy="2592288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1115616" y="429309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AT" kern="0" dirty="0" smtClean="0">
                <a:solidFill>
                  <a:srgbClr val="000036"/>
                </a:solidFill>
              </a:rPr>
              <a:t>Voraussetzungen, Vorteile, Nachteile</a:t>
            </a:r>
          </a:p>
          <a:p>
            <a:pPr lvl="0">
              <a:defRPr/>
            </a:pPr>
            <a:endParaRPr lang="de-AT" kern="0" dirty="0" smtClean="0">
              <a:solidFill>
                <a:srgbClr val="000036"/>
              </a:solidFill>
            </a:endParaRPr>
          </a:p>
          <a:p>
            <a:pPr lvl="0">
              <a:defRPr/>
            </a:pPr>
            <a:r>
              <a:rPr lang="de-AT" kern="0" dirty="0" smtClean="0">
                <a:solidFill>
                  <a:srgbClr val="000036"/>
                </a:solidFill>
              </a:rPr>
              <a:t>Lead Time Bias (live </a:t>
            </a:r>
            <a:r>
              <a:rPr lang="de-AT" kern="0" dirty="0" err="1" smtClean="0">
                <a:solidFill>
                  <a:srgbClr val="000036"/>
                </a:solidFill>
              </a:rPr>
              <a:t>longer</a:t>
            </a:r>
            <a:r>
              <a:rPr lang="de-AT" kern="0" dirty="0" smtClean="0">
                <a:solidFill>
                  <a:srgbClr val="000036"/>
                </a:solidFill>
              </a:rPr>
              <a:t> </a:t>
            </a:r>
            <a:r>
              <a:rPr lang="de-AT" kern="0" dirty="0" err="1" smtClean="0">
                <a:solidFill>
                  <a:srgbClr val="000036"/>
                </a:solidFill>
              </a:rPr>
              <a:t>with</a:t>
            </a:r>
            <a:r>
              <a:rPr lang="de-AT" kern="0" dirty="0" smtClean="0">
                <a:solidFill>
                  <a:srgbClr val="000036"/>
                </a:solidFill>
              </a:rPr>
              <a:t> </a:t>
            </a:r>
            <a:r>
              <a:rPr lang="de-AT" kern="0" dirty="0" err="1" smtClean="0">
                <a:solidFill>
                  <a:srgbClr val="000036"/>
                </a:solidFill>
              </a:rPr>
              <a:t>disease</a:t>
            </a:r>
            <a:r>
              <a:rPr lang="de-AT" kern="0" dirty="0" smtClean="0">
                <a:solidFill>
                  <a:srgbClr val="000036"/>
                </a:solidFill>
              </a:rPr>
              <a:t>), </a:t>
            </a:r>
          </a:p>
          <a:p>
            <a:pPr lvl="0">
              <a:defRPr/>
            </a:pPr>
            <a:r>
              <a:rPr lang="de-AT" kern="0" dirty="0" err="1" smtClean="0">
                <a:solidFill>
                  <a:srgbClr val="000036"/>
                </a:solidFill>
              </a:rPr>
              <a:t>Length</a:t>
            </a:r>
            <a:r>
              <a:rPr lang="de-AT" kern="0" dirty="0" smtClean="0">
                <a:solidFill>
                  <a:srgbClr val="000036"/>
                </a:solidFill>
              </a:rPr>
              <a:t> Bias (</a:t>
            </a:r>
            <a:r>
              <a:rPr lang="de-AT" kern="0" dirty="0" err="1" smtClean="0">
                <a:solidFill>
                  <a:srgbClr val="000036"/>
                </a:solidFill>
              </a:rPr>
              <a:t>slow-growing</a:t>
            </a:r>
            <a:r>
              <a:rPr lang="de-AT" kern="0" dirty="0" smtClean="0">
                <a:solidFill>
                  <a:srgbClr val="000036"/>
                </a:solidFill>
              </a:rPr>
              <a:t> </a:t>
            </a:r>
            <a:r>
              <a:rPr lang="de-AT" kern="0" dirty="0" err="1" smtClean="0">
                <a:solidFill>
                  <a:srgbClr val="000036"/>
                </a:solidFill>
              </a:rPr>
              <a:t>tumours</a:t>
            </a:r>
            <a:r>
              <a:rPr lang="de-AT" kern="0" dirty="0" smtClean="0">
                <a:solidFill>
                  <a:srgbClr val="000036"/>
                </a:solidFill>
              </a:rPr>
              <a:t>),</a:t>
            </a:r>
          </a:p>
          <a:p>
            <a:pPr lvl="0">
              <a:defRPr/>
            </a:pPr>
            <a:r>
              <a:rPr lang="de-AT" kern="0" dirty="0" err="1" smtClean="0">
                <a:solidFill>
                  <a:srgbClr val="000036"/>
                </a:solidFill>
              </a:rPr>
              <a:t>Selection</a:t>
            </a:r>
            <a:r>
              <a:rPr lang="de-AT" kern="0" dirty="0" smtClean="0">
                <a:solidFill>
                  <a:srgbClr val="000036"/>
                </a:solidFill>
              </a:rPr>
              <a:t> Bias (</a:t>
            </a:r>
            <a:r>
              <a:rPr lang="de-AT" kern="0" dirty="0" err="1" smtClean="0">
                <a:solidFill>
                  <a:srgbClr val="000036"/>
                </a:solidFill>
              </a:rPr>
              <a:t>screening</a:t>
            </a:r>
            <a:r>
              <a:rPr lang="de-AT" kern="0" dirty="0" smtClean="0">
                <a:solidFill>
                  <a:srgbClr val="000036"/>
                </a:solidFill>
              </a:rPr>
              <a:t> </a:t>
            </a:r>
            <a:r>
              <a:rPr lang="de-AT" kern="0" dirty="0" err="1" smtClean="0">
                <a:solidFill>
                  <a:srgbClr val="000036"/>
                </a:solidFill>
              </a:rPr>
              <a:t>participation</a:t>
            </a:r>
            <a:r>
              <a:rPr lang="de-AT" kern="0" dirty="0" smtClean="0">
                <a:solidFill>
                  <a:srgbClr val="000036"/>
                </a:solidFill>
              </a:rPr>
              <a:t>)</a:t>
            </a:r>
          </a:p>
          <a:p>
            <a:pPr lvl="0">
              <a:defRPr/>
            </a:pPr>
            <a:endParaRPr lang="de-AT" kern="0" dirty="0" smtClean="0">
              <a:solidFill>
                <a:srgbClr val="000036"/>
              </a:solidFill>
            </a:endParaRPr>
          </a:p>
          <a:p>
            <a:pPr lvl="0">
              <a:defRPr/>
            </a:pPr>
            <a:r>
              <a:rPr lang="de-AT" kern="0" dirty="0" smtClean="0">
                <a:solidFill>
                  <a:srgbClr val="000036"/>
                </a:solidFill>
              </a:rPr>
              <a:t>Trend führt zur Gesundheitsförderung - Diskussion</a:t>
            </a:r>
          </a:p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de-DE" sz="1100" i="1" dirty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1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100" dirty="0"/>
              <a:t>	</a:t>
            </a:r>
            <a:endParaRPr lang="de-DE" sz="17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700" dirty="0"/>
              <a:t>	</a:t>
            </a:r>
            <a:endParaRPr lang="de-DE" sz="17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700" i="1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700" i="1" dirty="0" smtClean="0"/>
              <a:t>	</a:t>
            </a:r>
            <a:r>
              <a:rPr lang="de-DE" sz="7200" i="1" dirty="0" smtClean="0"/>
              <a:t>Deutsches Ärzteblatt, Serie zur Bewertung wissenschaftlicher Publikationen		</a:t>
            </a:r>
            <a:r>
              <a:rPr lang="de-DE" sz="7200" dirty="0" smtClean="0">
                <a:hlinkClick r:id="rId3"/>
              </a:rPr>
              <a:t>http://www.aerzteblatt.de/ </a:t>
            </a:r>
            <a:r>
              <a:rPr lang="de-DE" sz="7200" i="1" dirty="0"/>
              <a:t>	</a:t>
            </a:r>
            <a:endParaRPr lang="de-DE" sz="7200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7200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7200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7200" dirty="0" smtClean="0"/>
              <a:t>	DMW </a:t>
            </a:r>
            <a:r>
              <a:rPr lang="de-DE" sz="7200" dirty="0"/>
              <a:t>Online Supplement Statistik </a:t>
            </a:r>
            <a:r>
              <a:rPr lang="de-DE" sz="7200" dirty="0">
                <a:hlinkClick r:id="rId3"/>
              </a:rPr>
              <a:t>http://www.thieme.de/dmw/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de-DE" sz="7200" dirty="0"/>
              <a:t/>
            </a:r>
            <a:br>
              <a:rPr lang="de-DE" sz="7200" dirty="0"/>
            </a:br>
            <a:endParaRPr lang="de-DE" sz="72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7200" dirty="0"/>
              <a:t>	</a:t>
            </a:r>
            <a:r>
              <a:rPr lang="de-DE" sz="7200" dirty="0" err="1"/>
              <a:t>Statistics</a:t>
            </a:r>
            <a:r>
              <a:rPr lang="de-DE" sz="7200" dirty="0"/>
              <a:t> </a:t>
            </a:r>
            <a:r>
              <a:rPr lang="de-DE" sz="7200" dirty="0" err="1"/>
              <a:t>at</a:t>
            </a:r>
            <a:r>
              <a:rPr lang="de-DE" sz="7200" dirty="0"/>
              <a:t> Square </a:t>
            </a:r>
            <a:r>
              <a:rPr lang="de-DE" sz="7200" dirty="0" err="1"/>
              <a:t>One</a:t>
            </a:r>
            <a:r>
              <a:rPr lang="de-DE" sz="7200" dirty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7200" dirty="0"/>
              <a:t>	</a:t>
            </a:r>
            <a:r>
              <a:rPr lang="de-DE" sz="7200" dirty="0">
                <a:hlinkClick r:id="rId4"/>
              </a:rPr>
              <a:t>http://</a:t>
            </a:r>
            <a:r>
              <a:rPr lang="de-DE" sz="7200" dirty="0" smtClean="0">
                <a:hlinkClick r:id="rId4"/>
              </a:rPr>
              <a:t>bmj.bmjjournals.com/collections/statsbk/index.shtml</a:t>
            </a:r>
            <a:endParaRPr lang="de-DE" sz="7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7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7200" dirty="0"/>
              <a:t/>
            </a:r>
            <a:br>
              <a:rPr lang="de-DE" sz="7200" dirty="0"/>
            </a:br>
            <a:r>
              <a:rPr lang="de-DE" sz="7200" dirty="0" smtClean="0"/>
              <a:t>Jumbo Münster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7200" dirty="0" smtClean="0"/>
              <a:t>	</a:t>
            </a:r>
            <a:r>
              <a:rPr lang="de-DE" sz="7200" dirty="0" smtClean="0">
                <a:hlinkClick r:id="rId5"/>
              </a:rPr>
              <a:t>http://medweb.uni-muenster.de/institute/imib/lehre/skripte/biomathe/bio/bio.html</a:t>
            </a:r>
            <a:endParaRPr lang="de-DE" sz="7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7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7200" dirty="0" smtClean="0"/>
              <a:t/>
            </a:r>
            <a:br>
              <a:rPr lang="de-DE" sz="7200" dirty="0" smtClean="0"/>
            </a:br>
            <a:r>
              <a:rPr lang="de-DE" sz="7200" dirty="0" err="1" smtClean="0"/>
              <a:t>Herkner</a:t>
            </a:r>
            <a:r>
              <a:rPr lang="de-DE" sz="7200" dirty="0" smtClean="0"/>
              <a:t>, Müllner, Erfolgreich  wissenschaftlich arbeiten in der Klinik, 3. Aufl. Springer 2011</a:t>
            </a:r>
            <a:br>
              <a:rPr lang="de-DE" sz="7200" dirty="0" smtClean="0"/>
            </a:br>
            <a:endParaRPr lang="de-DE" sz="7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900" dirty="0"/>
              <a:t/>
            </a:r>
            <a:br>
              <a:rPr lang="de-DE" sz="2900" dirty="0"/>
            </a:br>
            <a:endParaRPr lang="de-DE" sz="29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900" dirty="0"/>
              <a:t>	</a:t>
            </a:r>
            <a:br>
              <a:rPr lang="de-DE" sz="2900" dirty="0"/>
            </a:br>
            <a:endParaRPr lang="de-DE" sz="2900" dirty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7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1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29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Auswahl des Studientyps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09.02.2017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3</a:t>
            </a:fld>
            <a:endParaRPr lang="de-DE" altLang="en-US"/>
          </a:p>
        </p:txBody>
      </p:sp>
      <p:pic>
        <p:nvPicPr>
          <p:cNvPr id="536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00808"/>
            <a:ext cx="54539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30861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E4F8-4A7B-424C-840A-542EC3CBA214}" type="datetime1">
              <a:rPr lang="de-AT"/>
              <a:pPr/>
              <a:t>09.02.2017</a:t>
            </a:fld>
            <a:endParaRPr lang="de-DE" altLang="en-US"/>
          </a:p>
        </p:txBody>
      </p:sp>
      <p:sp>
        <p:nvSpPr>
          <p:cNvPr id="9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9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9AE1321D-9A30-449F-AEC0-3514C8474F42}" type="slidenum">
              <a:rPr lang="de-DE" altLang="en-US"/>
              <a:pPr/>
              <a:t>4</a:t>
            </a:fld>
            <a:endParaRPr lang="de-DE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685800"/>
            <a:ext cx="4267200" cy="609600"/>
            <a:chOff x="96" y="432"/>
            <a:chExt cx="2688" cy="384"/>
          </a:xfrm>
        </p:grpSpPr>
        <p:sp>
          <p:nvSpPr>
            <p:cNvPr id="267267" name="Line 3"/>
            <p:cNvSpPr>
              <a:spLocks noChangeShapeType="1"/>
            </p:cNvSpPr>
            <p:nvPr/>
          </p:nvSpPr>
          <p:spPr bwMode="auto">
            <a:xfrm flipV="1">
              <a:off x="96" y="816"/>
              <a:ext cx="2688" cy="0"/>
            </a:xfrm>
            <a:prstGeom prst="line">
              <a:avLst/>
            </a:prstGeom>
            <a:noFill/>
            <a:ln w="76200">
              <a:pattFill prst="trellis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8" name="Rectangle 4"/>
            <p:cNvSpPr>
              <a:spLocks noChangeArrowheads="1"/>
            </p:cNvSpPr>
            <p:nvPr/>
          </p:nvSpPr>
          <p:spPr bwMode="auto">
            <a:xfrm>
              <a:off x="384" y="432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400" b="1">
                  <a:solidFill>
                    <a:srgbClr val="FF3300"/>
                  </a:solidFill>
                  <a:latin typeface="Comic Sans MS" pitchFamily="66" charset="0"/>
                  <a:cs typeface="Times New Roman" pitchFamily="18" charset="0"/>
                </a:rPr>
                <a:t>prospektiv</a:t>
              </a:r>
              <a:r>
                <a:rPr lang="de-DE" sz="1400">
                  <a:solidFill>
                    <a:srgbClr val="4D4D4D"/>
                  </a:solidFill>
                  <a:latin typeface="Comic Sans MS" pitchFamily="66" charset="0"/>
                </a:rPr>
                <a:t> </a:t>
              </a:r>
              <a:endParaRPr lang="de-DE" sz="2400">
                <a:solidFill>
                  <a:srgbClr val="4D4D4D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648200" y="685800"/>
            <a:ext cx="4267200" cy="609600"/>
            <a:chOff x="2928" y="432"/>
            <a:chExt cx="2688" cy="384"/>
          </a:xfrm>
        </p:grpSpPr>
        <p:sp>
          <p:nvSpPr>
            <p:cNvPr id="267270" name="Line 6"/>
            <p:cNvSpPr>
              <a:spLocks noChangeShapeType="1"/>
            </p:cNvSpPr>
            <p:nvPr/>
          </p:nvSpPr>
          <p:spPr bwMode="auto">
            <a:xfrm>
              <a:off x="2928" y="816"/>
              <a:ext cx="2688" cy="0"/>
            </a:xfrm>
            <a:prstGeom prst="line">
              <a:avLst/>
            </a:prstGeom>
            <a:noFill/>
            <a:ln w="76200">
              <a:pattFill prst="trellis">
                <a:fgClr>
                  <a:srgbClr val="FF3300"/>
                </a:fgClr>
                <a:bgClr>
                  <a:srgbClr val="FFFFFF"/>
                </a:bgClr>
              </a:patt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1" name="Rectangle 7"/>
            <p:cNvSpPr>
              <a:spLocks noChangeArrowheads="1"/>
            </p:cNvSpPr>
            <p:nvPr/>
          </p:nvSpPr>
          <p:spPr bwMode="auto">
            <a:xfrm>
              <a:off x="4176" y="432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400" b="1">
                  <a:solidFill>
                    <a:srgbClr val="FF3300"/>
                  </a:solidFill>
                  <a:latin typeface="Comic Sans MS" pitchFamily="66" charset="0"/>
                  <a:cs typeface="Times New Roman" pitchFamily="18" charset="0"/>
                </a:rPr>
                <a:t>retrospektiv</a:t>
              </a:r>
              <a:r>
                <a:rPr lang="de-DE" sz="1400">
                  <a:solidFill>
                    <a:srgbClr val="4D4D4D"/>
                  </a:solidFill>
                  <a:latin typeface="Comic Sans MS" pitchFamily="66" charset="0"/>
                </a:rPr>
                <a:t> </a:t>
              </a:r>
              <a:endParaRPr lang="de-DE" sz="2400">
                <a:solidFill>
                  <a:srgbClr val="4D4D4D"/>
                </a:solidFill>
                <a:latin typeface="Comic Sans MS" pitchFamily="66" charset="0"/>
              </a:endParaRPr>
            </a:p>
          </p:txBody>
        </p:sp>
      </p:grp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533400" y="106363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rPr>
              <a:t>Kohortenstudie</a:t>
            </a:r>
            <a:r>
              <a:rPr lang="de-DE" sz="3200">
                <a:solidFill>
                  <a:srgbClr val="4D4D4D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4876800" y="106363"/>
            <a:ext cx="449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rPr>
              <a:t>Fall-Kontroll-Studie</a:t>
            </a:r>
            <a:r>
              <a:rPr lang="de-DE" sz="3200">
                <a:solidFill>
                  <a:srgbClr val="4D4D4D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71600" y="1585913"/>
            <a:ext cx="1981200" cy="2300287"/>
            <a:chOff x="864" y="999"/>
            <a:chExt cx="1248" cy="1449"/>
          </a:xfrm>
        </p:grpSpPr>
        <p:sp>
          <p:nvSpPr>
            <p:cNvPr id="267275" name="Line 11"/>
            <p:cNvSpPr>
              <a:spLocks noChangeShapeType="1"/>
            </p:cNvSpPr>
            <p:nvPr/>
          </p:nvSpPr>
          <p:spPr bwMode="auto">
            <a:xfrm flipH="1" flipV="1">
              <a:off x="908" y="1278"/>
              <a:ext cx="4" cy="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6" name="Rectangle 12"/>
            <p:cNvSpPr>
              <a:spLocks noChangeArrowheads="1"/>
            </p:cNvSpPr>
            <p:nvPr/>
          </p:nvSpPr>
          <p:spPr bwMode="auto">
            <a:xfrm>
              <a:off x="864" y="999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Risikofaktor +</a:t>
              </a:r>
              <a:endParaRPr lang="de-DE" sz="2000">
                <a:solidFill>
                  <a:srgbClr val="4D4D4D"/>
                </a:solidFill>
                <a:latin typeface="Arial Narrow" pitchFamily="34" charset="0"/>
              </a:endParaRPr>
            </a:p>
          </p:txBody>
        </p:sp>
        <p:sp>
          <p:nvSpPr>
            <p:cNvPr id="267277" name="Rectangle 13"/>
            <p:cNvSpPr>
              <a:spLocks noChangeArrowheads="1"/>
            </p:cNvSpPr>
            <p:nvPr/>
          </p:nvSpPr>
          <p:spPr bwMode="auto">
            <a:xfrm>
              <a:off x="864" y="2198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Risikofaktor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sz="2000" b="1">
                  <a:solidFill>
                    <a:srgbClr val="4D4D4D"/>
                  </a:solidFill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49388" y="1508125"/>
            <a:ext cx="3046412" cy="2530475"/>
            <a:chOff x="913" y="950"/>
            <a:chExt cx="1919" cy="1594"/>
          </a:xfrm>
        </p:grpSpPr>
        <p:sp>
          <p:nvSpPr>
            <p:cNvPr id="267279" name="Line 15"/>
            <p:cNvSpPr>
              <a:spLocks noChangeShapeType="1"/>
            </p:cNvSpPr>
            <p:nvPr/>
          </p:nvSpPr>
          <p:spPr bwMode="auto">
            <a:xfrm flipV="1">
              <a:off x="1763" y="1021"/>
              <a:ext cx="344" cy="2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0" name="Line 16"/>
            <p:cNvSpPr>
              <a:spLocks noChangeShapeType="1"/>
            </p:cNvSpPr>
            <p:nvPr/>
          </p:nvSpPr>
          <p:spPr bwMode="auto">
            <a:xfrm>
              <a:off x="1764" y="1284"/>
              <a:ext cx="34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1" name="Line 17"/>
            <p:cNvSpPr>
              <a:spLocks noChangeShapeType="1"/>
            </p:cNvSpPr>
            <p:nvPr/>
          </p:nvSpPr>
          <p:spPr bwMode="auto">
            <a:xfrm flipV="1">
              <a:off x="1773" y="1872"/>
              <a:ext cx="339" cy="2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2" name="Line 18"/>
            <p:cNvSpPr>
              <a:spLocks noChangeShapeType="1"/>
            </p:cNvSpPr>
            <p:nvPr/>
          </p:nvSpPr>
          <p:spPr bwMode="auto">
            <a:xfrm>
              <a:off x="1776" y="2160"/>
              <a:ext cx="329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3" name="Line 19"/>
            <p:cNvSpPr>
              <a:spLocks noChangeShapeType="1"/>
            </p:cNvSpPr>
            <p:nvPr/>
          </p:nvSpPr>
          <p:spPr bwMode="auto">
            <a:xfrm flipH="1">
              <a:off x="918" y="1278"/>
              <a:ext cx="8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4" name="Line 20"/>
            <p:cNvSpPr>
              <a:spLocks noChangeShapeType="1"/>
            </p:cNvSpPr>
            <p:nvPr/>
          </p:nvSpPr>
          <p:spPr bwMode="auto">
            <a:xfrm flipH="1">
              <a:off x="913" y="2160"/>
              <a:ext cx="8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5" name="Rectangle 21"/>
            <p:cNvSpPr>
              <a:spLocks noChangeArrowheads="1"/>
            </p:cNvSpPr>
            <p:nvPr/>
          </p:nvSpPr>
          <p:spPr bwMode="auto">
            <a:xfrm>
              <a:off x="2112" y="950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Krank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286" name="Rectangle 22"/>
            <p:cNvSpPr>
              <a:spLocks noChangeArrowheads="1"/>
            </p:cNvSpPr>
            <p:nvPr/>
          </p:nvSpPr>
          <p:spPr bwMode="auto">
            <a:xfrm>
              <a:off x="2112" y="14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Gesund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287" name="Rectangle 23"/>
            <p:cNvSpPr>
              <a:spLocks noChangeArrowheads="1"/>
            </p:cNvSpPr>
            <p:nvPr/>
          </p:nvSpPr>
          <p:spPr bwMode="auto">
            <a:xfrm>
              <a:off x="2064" y="2294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Gesund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288" name="Rectangle 24"/>
            <p:cNvSpPr>
              <a:spLocks noChangeArrowheads="1"/>
            </p:cNvSpPr>
            <p:nvPr/>
          </p:nvSpPr>
          <p:spPr bwMode="auto">
            <a:xfrm>
              <a:off x="2112" y="1766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Krank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800600" y="1600200"/>
            <a:ext cx="2849563" cy="2586038"/>
            <a:chOff x="3024" y="1008"/>
            <a:chExt cx="1795" cy="1629"/>
          </a:xfrm>
        </p:grpSpPr>
        <p:sp>
          <p:nvSpPr>
            <p:cNvPr id="267290" name="Line 26"/>
            <p:cNvSpPr>
              <a:spLocks noChangeShapeType="1"/>
            </p:cNvSpPr>
            <p:nvPr/>
          </p:nvSpPr>
          <p:spPr bwMode="auto">
            <a:xfrm>
              <a:off x="4032" y="1144"/>
              <a:ext cx="78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1" name="Line 27"/>
            <p:cNvSpPr>
              <a:spLocks noChangeShapeType="1"/>
            </p:cNvSpPr>
            <p:nvPr/>
          </p:nvSpPr>
          <p:spPr bwMode="auto">
            <a:xfrm flipV="1">
              <a:off x="4033" y="1326"/>
              <a:ext cx="786" cy="2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2" name="Line 28"/>
            <p:cNvSpPr>
              <a:spLocks noChangeShapeType="1"/>
            </p:cNvSpPr>
            <p:nvPr/>
          </p:nvSpPr>
          <p:spPr bwMode="auto">
            <a:xfrm>
              <a:off x="4080" y="2064"/>
              <a:ext cx="732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3" name="Line 29"/>
            <p:cNvSpPr>
              <a:spLocks noChangeShapeType="1"/>
            </p:cNvSpPr>
            <p:nvPr/>
          </p:nvSpPr>
          <p:spPr bwMode="auto">
            <a:xfrm flipV="1">
              <a:off x="4113" y="2246"/>
              <a:ext cx="702" cy="2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4" name="Rectangle 30"/>
            <p:cNvSpPr>
              <a:spLocks noChangeArrowheads="1"/>
            </p:cNvSpPr>
            <p:nvPr/>
          </p:nvSpPr>
          <p:spPr bwMode="auto">
            <a:xfrm>
              <a:off x="3024" y="1008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Risikofaktor +</a:t>
              </a: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295" name="Rectangle 31"/>
            <p:cNvSpPr>
              <a:spLocks noChangeArrowheads="1"/>
            </p:cNvSpPr>
            <p:nvPr/>
          </p:nvSpPr>
          <p:spPr bwMode="auto">
            <a:xfrm>
              <a:off x="3024" y="1402"/>
              <a:ext cx="9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Risikofaktor</a:t>
              </a:r>
              <a:r>
                <a:rPr lang="de-DE" sz="2000">
                  <a:solidFill>
                    <a:srgbClr val="FF3300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sz="2000" b="1">
                  <a:solidFill>
                    <a:srgbClr val="4D4D4D"/>
                  </a:solidFill>
                  <a:cs typeface="Times New Roman" pitchFamily="18" charset="0"/>
                </a:rPr>
                <a:t>-</a:t>
              </a:r>
            </a:p>
          </p:txBody>
        </p:sp>
        <p:sp>
          <p:nvSpPr>
            <p:cNvPr id="267296" name="Rectangle 32"/>
            <p:cNvSpPr>
              <a:spLocks noChangeArrowheads="1"/>
            </p:cNvSpPr>
            <p:nvPr/>
          </p:nvSpPr>
          <p:spPr bwMode="auto">
            <a:xfrm>
              <a:off x="3072" y="1958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Risikofaktor +</a:t>
              </a: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297" name="Rectangle 33"/>
            <p:cNvSpPr>
              <a:spLocks noChangeArrowheads="1"/>
            </p:cNvSpPr>
            <p:nvPr/>
          </p:nvSpPr>
          <p:spPr bwMode="auto">
            <a:xfrm>
              <a:off x="3072" y="2387"/>
              <a:ext cx="9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Risikofaktor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sz="2000" b="1">
                  <a:solidFill>
                    <a:srgbClr val="4D4D4D"/>
                  </a:solidFill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696200" y="1676400"/>
            <a:ext cx="1371600" cy="2225675"/>
            <a:chOff x="4848" y="1056"/>
            <a:chExt cx="864" cy="1402"/>
          </a:xfrm>
        </p:grpSpPr>
        <p:sp>
          <p:nvSpPr>
            <p:cNvPr id="267299" name="Rectangle 35"/>
            <p:cNvSpPr>
              <a:spLocks noChangeArrowheads="1"/>
            </p:cNvSpPr>
            <p:nvPr/>
          </p:nvSpPr>
          <p:spPr bwMode="auto">
            <a:xfrm>
              <a:off x="4848" y="1056"/>
              <a:ext cx="72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Fälle</a:t>
              </a:r>
            </a:p>
            <a:p>
              <a:pPr>
                <a:lnSpc>
                  <a:spcPct val="105000"/>
                </a:lnSpc>
              </a:pP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(Krank)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300" name="Rectangle 36"/>
            <p:cNvSpPr>
              <a:spLocks noChangeArrowheads="1"/>
            </p:cNvSpPr>
            <p:nvPr/>
          </p:nvSpPr>
          <p:spPr bwMode="auto">
            <a:xfrm>
              <a:off x="4848" y="1996"/>
              <a:ext cx="864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Kontrollen</a:t>
              </a:r>
            </a:p>
            <a:p>
              <a:pPr>
                <a:lnSpc>
                  <a:spcPct val="105000"/>
                </a:lnSpc>
              </a:pP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(Gesund)</a:t>
              </a:r>
              <a:endParaRPr lang="de-DE" sz="2000" b="1">
                <a:solidFill>
                  <a:srgbClr val="4D4D4D"/>
                </a:solidFill>
                <a:latin typeface="Arial Narrow" pitchFamily="34" charset="0"/>
              </a:endParaRPr>
            </a:p>
          </p:txBody>
        </p:sp>
      </p:grpSp>
      <p:sp>
        <p:nvSpPr>
          <p:cNvPr id="267301" name="Line 37"/>
          <p:cNvSpPr>
            <a:spLocks noChangeShapeType="1"/>
          </p:cNvSpPr>
          <p:nvPr/>
        </p:nvSpPr>
        <p:spPr bwMode="auto">
          <a:xfrm>
            <a:off x="4495800" y="0"/>
            <a:ext cx="0" cy="685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6200" y="4343400"/>
            <a:ext cx="4495800" cy="1371600"/>
            <a:chOff x="144" y="2640"/>
            <a:chExt cx="2832" cy="864"/>
          </a:xfrm>
        </p:grpSpPr>
        <p:sp>
          <p:nvSpPr>
            <p:cNvPr id="267303" name="Rectangle 39"/>
            <p:cNvSpPr>
              <a:spLocks noChangeArrowheads="1"/>
            </p:cNvSpPr>
            <p:nvPr/>
          </p:nvSpPr>
          <p:spPr bwMode="auto">
            <a:xfrm>
              <a:off x="1152" y="264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Kranke</a:t>
              </a:r>
              <a:r>
                <a:rPr lang="de-DE" sz="1400">
                  <a:solidFill>
                    <a:srgbClr val="4D4D4D"/>
                  </a:solidFill>
                  <a:latin typeface="Comic Sans MS" pitchFamily="66" charset="0"/>
                </a:rPr>
                <a:t> </a:t>
              </a:r>
              <a:endParaRPr lang="de-DE" sz="2400">
                <a:solidFill>
                  <a:srgbClr val="4D4D4D"/>
                </a:solidFill>
                <a:latin typeface="Comic Sans MS" pitchFamily="66" charset="0"/>
              </a:endParaRPr>
            </a:p>
          </p:txBody>
        </p:sp>
        <p:sp>
          <p:nvSpPr>
            <p:cNvPr id="267304" name="Rectangle 40"/>
            <p:cNvSpPr>
              <a:spLocks noChangeArrowheads="1"/>
            </p:cNvSpPr>
            <p:nvPr/>
          </p:nvSpPr>
          <p:spPr bwMode="auto">
            <a:xfrm>
              <a:off x="1728" y="264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Gesunde</a:t>
              </a:r>
              <a:r>
                <a:rPr lang="de-DE" sz="1400">
                  <a:solidFill>
                    <a:srgbClr val="4D4D4D"/>
                  </a:solidFill>
                  <a:latin typeface="Comic Sans MS" pitchFamily="66" charset="0"/>
                </a:rPr>
                <a:t> </a:t>
              </a:r>
              <a:endParaRPr lang="de-DE" sz="2400">
                <a:solidFill>
                  <a:srgbClr val="4D4D4D"/>
                </a:solidFill>
                <a:latin typeface="Comic Sans MS" pitchFamily="66" charset="0"/>
              </a:endParaRPr>
            </a:p>
          </p:txBody>
        </p:sp>
        <p:sp>
          <p:nvSpPr>
            <p:cNvPr id="267305" name="Rectangle 41"/>
            <p:cNvSpPr>
              <a:spLocks noChangeArrowheads="1"/>
            </p:cNvSpPr>
            <p:nvPr/>
          </p:nvSpPr>
          <p:spPr bwMode="auto">
            <a:xfrm>
              <a:off x="144" y="2880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Risikofaktor </a:t>
              </a:r>
              <a:r>
                <a:rPr lang="de-DE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+</a:t>
              </a:r>
              <a:r>
                <a:rPr lang="de-DE" b="1">
                  <a:solidFill>
                    <a:srgbClr val="4D4D4D"/>
                  </a:solidFill>
                  <a:latin typeface="Helvetica" pitchFamily="34" charset="0"/>
                </a:rPr>
                <a:t> </a:t>
              </a:r>
            </a:p>
          </p:txBody>
        </p:sp>
        <p:sp>
          <p:nvSpPr>
            <p:cNvPr id="267306" name="Rectangle 42"/>
            <p:cNvSpPr>
              <a:spLocks noChangeArrowheads="1"/>
            </p:cNvSpPr>
            <p:nvPr/>
          </p:nvSpPr>
          <p:spPr bwMode="auto">
            <a:xfrm>
              <a:off x="144" y="3120"/>
              <a:ext cx="9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Risikofaktor</a:t>
              </a:r>
              <a:r>
                <a:rPr lang="de-DE" sz="1600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 </a:t>
              </a:r>
              <a:r>
                <a:rPr lang="de-DE" sz="24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67307" name="Rectangle 43"/>
            <p:cNvSpPr>
              <a:spLocks noChangeArrowheads="1"/>
            </p:cNvSpPr>
            <p:nvPr/>
          </p:nvSpPr>
          <p:spPr bwMode="auto">
            <a:xfrm>
              <a:off x="2400" y="290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A + B</a:t>
              </a:r>
              <a:r>
                <a:rPr lang="de-DE" sz="1400">
                  <a:solidFill>
                    <a:srgbClr val="4D4D4D"/>
                  </a:solidFill>
                </a:rPr>
                <a:t> </a:t>
              </a:r>
              <a:endParaRPr lang="de-DE" sz="2400">
                <a:solidFill>
                  <a:srgbClr val="4D4D4D"/>
                </a:solidFill>
                <a:latin typeface="Times New Roman" pitchFamily="18" charset="0"/>
              </a:endParaRPr>
            </a:p>
          </p:txBody>
        </p:sp>
        <p:sp>
          <p:nvSpPr>
            <p:cNvPr id="267308" name="Text Box 44"/>
            <p:cNvSpPr txBox="1">
              <a:spLocks noChangeArrowheads="1"/>
            </p:cNvSpPr>
            <p:nvPr/>
          </p:nvSpPr>
          <p:spPr bwMode="auto">
            <a:xfrm>
              <a:off x="1286" y="291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A</a:t>
              </a:r>
            </a:p>
          </p:txBody>
        </p:sp>
        <p:sp>
          <p:nvSpPr>
            <p:cNvPr id="267309" name="Text Box 45"/>
            <p:cNvSpPr txBox="1">
              <a:spLocks noChangeArrowheads="1"/>
            </p:cNvSpPr>
            <p:nvPr/>
          </p:nvSpPr>
          <p:spPr bwMode="auto">
            <a:xfrm>
              <a:off x="1920" y="290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B</a:t>
              </a:r>
            </a:p>
          </p:txBody>
        </p:sp>
        <p:sp>
          <p:nvSpPr>
            <p:cNvPr id="267310" name="Text Box 46"/>
            <p:cNvSpPr txBox="1">
              <a:spLocks noChangeArrowheads="1"/>
            </p:cNvSpPr>
            <p:nvPr/>
          </p:nvSpPr>
          <p:spPr bwMode="auto">
            <a:xfrm>
              <a:off x="1296" y="319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C</a:t>
              </a:r>
            </a:p>
          </p:txBody>
        </p:sp>
        <p:sp>
          <p:nvSpPr>
            <p:cNvPr id="267311" name="Text Box 47"/>
            <p:cNvSpPr txBox="1">
              <a:spLocks noChangeArrowheads="1"/>
            </p:cNvSpPr>
            <p:nvPr/>
          </p:nvSpPr>
          <p:spPr bwMode="auto">
            <a:xfrm>
              <a:off x="1920" y="319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D</a:t>
              </a:r>
            </a:p>
          </p:txBody>
        </p:sp>
        <p:sp>
          <p:nvSpPr>
            <p:cNvPr id="267312" name="Rectangle 48"/>
            <p:cNvSpPr>
              <a:spLocks noChangeArrowheads="1"/>
            </p:cNvSpPr>
            <p:nvPr/>
          </p:nvSpPr>
          <p:spPr bwMode="auto">
            <a:xfrm>
              <a:off x="2400" y="319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C + D</a:t>
              </a:r>
              <a:r>
                <a:rPr lang="de-DE" sz="1400">
                  <a:solidFill>
                    <a:srgbClr val="4D4D4D"/>
                  </a:solidFill>
                </a:rPr>
                <a:t> </a:t>
              </a:r>
              <a:endParaRPr lang="de-DE" sz="2400">
                <a:solidFill>
                  <a:srgbClr val="4D4D4D"/>
                </a:solidFill>
                <a:latin typeface="Times New Roman" pitchFamily="18" charset="0"/>
              </a:endParaRPr>
            </a:p>
          </p:txBody>
        </p:sp>
        <p:sp>
          <p:nvSpPr>
            <p:cNvPr id="267313" name="Line 49"/>
            <p:cNvSpPr>
              <a:spLocks noChangeShapeType="1"/>
            </p:cNvSpPr>
            <p:nvPr/>
          </p:nvSpPr>
          <p:spPr bwMode="auto">
            <a:xfrm>
              <a:off x="144" y="3168"/>
              <a:ext cx="2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4" name="Line 50"/>
            <p:cNvSpPr>
              <a:spLocks noChangeShapeType="1"/>
            </p:cNvSpPr>
            <p:nvPr/>
          </p:nvSpPr>
          <p:spPr bwMode="auto">
            <a:xfrm>
              <a:off x="1680" y="2880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5" name="Line 51"/>
            <p:cNvSpPr>
              <a:spLocks noChangeShapeType="1"/>
            </p:cNvSpPr>
            <p:nvPr/>
          </p:nvSpPr>
          <p:spPr bwMode="auto">
            <a:xfrm>
              <a:off x="2352" y="2880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6" name="Line 52"/>
            <p:cNvSpPr>
              <a:spLocks noChangeShapeType="1"/>
            </p:cNvSpPr>
            <p:nvPr/>
          </p:nvSpPr>
          <p:spPr bwMode="auto">
            <a:xfrm>
              <a:off x="1104" y="2880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7" name="Line 53"/>
            <p:cNvSpPr>
              <a:spLocks noChangeShapeType="1"/>
            </p:cNvSpPr>
            <p:nvPr/>
          </p:nvSpPr>
          <p:spPr bwMode="auto">
            <a:xfrm>
              <a:off x="144" y="2880"/>
              <a:ext cx="2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8" name="Line 54"/>
            <p:cNvSpPr>
              <a:spLocks noChangeShapeType="1"/>
            </p:cNvSpPr>
            <p:nvPr/>
          </p:nvSpPr>
          <p:spPr bwMode="auto">
            <a:xfrm>
              <a:off x="144" y="3504"/>
              <a:ext cx="2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572000" y="4343400"/>
            <a:ext cx="4495800" cy="1371600"/>
            <a:chOff x="144" y="2640"/>
            <a:chExt cx="2832" cy="864"/>
          </a:xfrm>
        </p:grpSpPr>
        <p:sp>
          <p:nvSpPr>
            <p:cNvPr id="267320" name="Rectangle 56"/>
            <p:cNvSpPr>
              <a:spLocks noChangeArrowheads="1"/>
            </p:cNvSpPr>
            <p:nvPr/>
          </p:nvSpPr>
          <p:spPr bwMode="auto">
            <a:xfrm>
              <a:off x="1152" y="264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Kranke</a:t>
              </a:r>
              <a:r>
                <a:rPr lang="de-DE" sz="1400">
                  <a:solidFill>
                    <a:srgbClr val="4D4D4D"/>
                  </a:solidFill>
                  <a:latin typeface="Comic Sans MS" pitchFamily="66" charset="0"/>
                </a:rPr>
                <a:t> </a:t>
              </a:r>
              <a:endParaRPr lang="de-DE" sz="2400">
                <a:solidFill>
                  <a:srgbClr val="4D4D4D"/>
                </a:solidFill>
                <a:latin typeface="Comic Sans MS" pitchFamily="66" charset="0"/>
              </a:endParaRPr>
            </a:p>
          </p:txBody>
        </p:sp>
        <p:sp>
          <p:nvSpPr>
            <p:cNvPr id="267321" name="Rectangle 57"/>
            <p:cNvSpPr>
              <a:spLocks noChangeArrowheads="1"/>
            </p:cNvSpPr>
            <p:nvPr/>
          </p:nvSpPr>
          <p:spPr bwMode="auto">
            <a:xfrm>
              <a:off x="1728" y="264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Gesunde</a:t>
              </a:r>
              <a:r>
                <a:rPr lang="de-DE" sz="1400">
                  <a:solidFill>
                    <a:srgbClr val="4D4D4D"/>
                  </a:solidFill>
                  <a:latin typeface="Comic Sans MS" pitchFamily="66" charset="0"/>
                </a:rPr>
                <a:t> </a:t>
              </a:r>
              <a:endParaRPr lang="de-DE" sz="2400">
                <a:solidFill>
                  <a:srgbClr val="4D4D4D"/>
                </a:solidFill>
                <a:latin typeface="Comic Sans MS" pitchFamily="66" charset="0"/>
              </a:endParaRPr>
            </a:p>
          </p:txBody>
        </p:sp>
        <p:sp>
          <p:nvSpPr>
            <p:cNvPr id="267322" name="Rectangle 58"/>
            <p:cNvSpPr>
              <a:spLocks noChangeArrowheads="1"/>
            </p:cNvSpPr>
            <p:nvPr/>
          </p:nvSpPr>
          <p:spPr bwMode="auto">
            <a:xfrm>
              <a:off x="144" y="2880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Risikofaktor </a:t>
              </a:r>
              <a:r>
                <a:rPr lang="de-DE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+</a:t>
              </a:r>
              <a:r>
                <a:rPr lang="de-DE" b="1">
                  <a:solidFill>
                    <a:srgbClr val="4D4D4D"/>
                  </a:solidFill>
                  <a:latin typeface="Helvetica" pitchFamily="34" charset="0"/>
                </a:rPr>
                <a:t> </a:t>
              </a:r>
            </a:p>
          </p:txBody>
        </p:sp>
        <p:sp>
          <p:nvSpPr>
            <p:cNvPr id="267323" name="Rectangle 59"/>
            <p:cNvSpPr>
              <a:spLocks noChangeArrowheads="1"/>
            </p:cNvSpPr>
            <p:nvPr/>
          </p:nvSpPr>
          <p:spPr bwMode="auto">
            <a:xfrm>
              <a:off x="144" y="3120"/>
              <a:ext cx="9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Risikofaktor</a:t>
              </a:r>
              <a:r>
                <a:rPr lang="de-DE" sz="1600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 </a:t>
              </a:r>
              <a:r>
                <a:rPr lang="de-DE" sz="24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67324" name="Rectangle 60"/>
            <p:cNvSpPr>
              <a:spLocks noChangeArrowheads="1"/>
            </p:cNvSpPr>
            <p:nvPr/>
          </p:nvSpPr>
          <p:spPr bwMode="auto">
            <a:xfrm>
              <a:off x="2400" y="290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A + B</a:t>
              </a:r>
              <a:r>
                <a:rPr lang="de-DE" sz="1400">
                  <a:solidFill>
                    <a:srgbClr val="4D4D4D"/>
                  </a:solidFill>
                </a:rPr>
                <a:t> </a:t>
              </a:r>
              <a:endParaRPr lang="de-DE" sz="2400">
                <a:solidFill>
                  <a:srgbClr val="4D4D4D"/>
                </a:solidFill>
                <a:latin typeface="Times New Roman" pitchFamily="18" charset="0"/>
              </a:endParaRPr>
            </a:p>
          </p:txBody>
        </p:sp>
        <p:sp>
          <p:nvSpPr>
            <p:cNvPr id="267325" name="Text Box 61"/>
            <p:cNvSpPr txBox="1">
              <a:spLocks noChangeArrowheads="1"/>
            </p:cNvSpPr>
            <p:nvPr/>
          </p:nvSpPr>
          <p:spPr bwMode="auto">
            <a:xfrm>
              <a:off x="1286" y="291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A</a:t>
              </a:r>
            </a:p>
          </p:txBody>
        </p:sp>
        <p:sp>
          <p:nvSpPr>
            <p:cNvPr id="267326" name="Text Box 62"/>
            <p:cNvSpPr txBox="1">
              <a:spLocks noChangeArrowheads="1"/>
            </p:cNvSpPr>
            <p:nvPr/>
          </p:nvSpPr>
          <p:spPr bwMode="auto">
            <a:xfrm>
              <a:off x="1920" y="290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B</a:t>
              </a:r>
            </a:p>
          </p:txBody>
        </p:sp>
        <p:sp>
          <p:nvSpPr>
            <p:cNvPr id="267327" name="Text Box 63"/>
            <p:cNvSpPr txBox="1">
              <a:spLocks noChangeArrowheads="1"/>
            </p:cNvSpPr>
            <p:nvPr/>
          </p:nvSpPr>
          <p:spPr bwMode="auto">
            <a:xfrm>
              <a:off x="1296" y="319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C</a:t>
              </a:r>
            </a:p>
          </p:txBody>
        </p:sp>
        <p:sp>
          <p:nvSpPr>
            <p:cNvPr id="267328" name="Text Box 64"/>
            <p:cNvSpPr txBox="1">
              <a:spLocks noChangeArrowheads="1"/>
            </p:cNvSpPr>
            <p:nvPr/>
          </p:nvSpPr>
          <p:spPr bwMode="auto">
            <a:xfrm>
              <a:off x="1920" y="319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</a:rPr>
                <a:t>D</a:t>
              </a:r>
            </a:p>
          </p:txBody>
        </p:sp>
        <p:sp>
          <p:nvSpPr>
            <p:cNvPr id="267329" name="Rectangle 65"/>
            <p:cNvSpPr>
              <a:spLocks noChangeArrowheads="1"/>
            </p:cNvSpPr>
            <p:nvPr/>
          </p:nvSpPr>
          <p:spPr bwMode="auto">
            <a:xfrm>
              <a:off x="2400" y="319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rgbClr val="4D4D4D"/>
                  </a:solidFill>
                  <a:latin typeface="Helvetica" pitchFamily="34" charset="0"/>
                  <a:cs typeface="Times New Roman" pitchFamily="18" charset="0"/>
                </a:rPr>
                <a:t>C + D</a:t>
              </a:r>
              <a:r>
                <a:rPr lang="de-DE" sz="1400">
                  <a:solidFill>
                    <a:srgbClr val="4D4D4D"/>
                  </a:solidFill>
                </a:rPr>
                <a:t> </a:t>
              </a:r>
              <a:endParaRPr lang="de-DE" sz="2400">
                <a:solidFill>
                  <a:srgbClr val="4D4D4D"/>
                </a:solidFill>
                <a:latin typeface="Times New Roman" pitchFamily="18" charset="0"/>
              </a:endParaRPr>
            </a:p>
          </p:txBody>
        </p:sp>
        <p:sp>
          <p:nvSpPr>
            <p:cNvPr id="267330" name="Line 66"/>
            <p:cNvSpPr>
              <a:spLocks noChangeShapeType="1"/>
            </p:cNvSpPr>
            <p:nvPr/>
          </p:nvSpPr>
          <p:spPr bwMode="auto">
            <a:xfrm>
              <a:off x="144" y="3168"/>
              <a:ext cx="2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1" name="Line 67"/>
            <p:cNvSpPr>
              <a:spLocks noChangeShapeType="1"/>
            </p:cNvSpPr>
            <p:nvPr/>
          </p:nvSpPr>
          <p:spPr bwMode="auto">
            <a:xfrm>
              <a:off x="1680" y="2880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2" name="Line 68"/>
            <p:cNvSpPr>
              <a:spLocks noChangeShapeType="1"/>
            </p:cNvSpPr>
            <p:nvPr/>
          </p:nvSpPr>
          <p:spPr bwMode="auto">
            <a:xfrm>
              <a:off x="2352" y="2880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3" name="Line 69"/>
            <p:cNvSpPr>
              <a:spLocks noChangeShapeType="1"/>
            </p:cNvSpPr>
            <p:nvPr/>
          </p:nvSpPr>
          <p:spPr bwMode="auto">
            <a:xfrm>
              <a:off x="1104" y="2880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4" name="Line 70"/>
            <p:cNvSpPr>
              <a:spLocks noChangeShapeType="1"/>
            </p:cNvSpPr>
            <p:nvPr/>
          </p:nvSpPr>
          <p:spPr bwMode="auto">
            <a:xfrm>
              <a:off x="144" y="2880"/>
              <a:ext cx="2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5" name="Line 71"/>
            <p:cNvSpPr>
              <a:spLocks noChangeShapeType="1"/>
            </p:cNvSpPr>
            <p:nvPr/>
          </p:nvSpPr>
          <p:spPr bwMode="auto">
            <a:xfrm>
              <a:off x="144" y="3504"/>
              <a:ext cx="26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72000" y="5867400"/>
            <a:ext cx="4637088" cy="838200"/>
            <a:chOff x="2880" y="3648"/>
            <a:chExt cx="2745" cy="528"/>
          </a:xfrm>
        </p:grpSpPr>
        <p:sp>
          <p:nvSpPr>
            <p:cNvPr id="267337" name="Line 73"/>
            <p:cNvSpPr>
              <a:spLocks noChangeShapeType="1"/>
            </p:cNvSpPr>
            <p:nvPr/>
          </p:nvSpPr>
          <p:spPr bwMode="auto">
            <a:xfrm>
              <a:off x="3600" y="3936"/>
              <a:ext cx="129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8" name="Line 74"/>
            <p:cNvSpPr>
              <a:spLocks noChangeShapeType="1"/>
            </p:cNvSpPr>
            <p:nvPr/>
          </p:nvSpPr>
          <p:spPr bwMode="auto">
            <a:xfrm>
              <a:off x="5136" y="3936"/>
              <a:ext cx="43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2880" y="3648"/>
              <a:ext cx="2745" cy="528"/>
              <a:chOff x="2887" y="3610"/>
              <a:chExt cx="2745" cy="528"/>
            </a:xfrm>
          </p:grpSpPr>
          <p:sp>
            <p:nvSpPr>
              <p:cNvPr id="267340" name="Text Box 76"/>
              <p:cNvSpPr txBox="1">
                <a:spLocks noChangeArrowheads="1"/>
              </p:cNvSpPr>
              <p:nvPr/>
            </p:nvSpPr>
            <p:spPr bwMode="auto">
              <a:xfrm>
                <a:off x="4907" y="3830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4D4D4D"/>
                    </a:solidFill>
                    <a:latin typeface="Arial Narrow" pitchFamily="34" charset="0"/>
                  </a:rPr>
                  <a:t> =</a:t>
                </a:r>
              </a:p>
            </p:txBody>
          </p:sp>
          <p:sp>
            <p:nvSpPr>
              <p:cNvPr id="267341" name="Text Box 77"/>
              <p:cNvSpPr txBox="1">
                <a:spLocks noChangeArrowheads="1"/>
              </p:cNvSpPr>
              <p:nvPr/>
            </p:nvSpPr>
            <p:spPr bwMode="auto">
              <a:xfrm>
                <a:off x="3564" y="3638"/>
                <a:ext cx="16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2000" b="1">
                    <a:solidFill>
                      <a:srgbClr val="4D4D4D"/>
                    </a:solidFill>
                    <a:latin typeface="Helvetica Condensed" pitchFamily="34" charset="0"/>
                  </a:rPr>
                  <a:t>(A / A+B) / (B / A+B) </a:t>
                </a:r>
              </a:p>
            </p:txBody>
          </p:sp>
          <p:sp>
            <p:nvSpPr>
              <p:cNvPr id="267342" name="Text Box 78"/>
              <p:cNvSpPr txBox="1">
                <a:spLocks noChangeArrowheads="1"/>
              </p:cNvSpPr>
              <p:nvPr/>
            </p:nvSpPr>
            <p:spPr bwMode="auto">
              <a:xfrm>
                <a:off x="3552" y="3888"/>
                <a:ext cx="16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2000" b="1">
                    <a:solidFill>
                      <a:srgbClr val="4D4D4D"/>
                    </a:solidFill>
                    <a:latin typeface="Helvetica Condensed" pitchFamily="34" charset="0"/>
                  </a:rPr>
                  <a:t>(C / C+D) / (D / C+D) </a:t>
                </a:r>
              </a:p>
            </p:txBody>
          </p:sp>
          <p:sp>
            <p:nvSpPr>
              <p:cNvPr id="267343" name="Text Box 79"/>
              <p:cNvSpPr txBox="1">
                <a:spLocks noChangeArrowheads="1"/>
              </p:cNvSpPr>
              <p:nvPr/>
            </p:nvSpPr>
            <p:spPr bwMode="auto">
              <a:xfrm>
                <a:off x="2887" y="3610"/>
                <a:ext cx="53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b="1">
                    <a:solidFill>
                      <a:srgbClr val="FF3300"/>
                    </a:solidFill>
                    <a:latin typeface="Helvetica" pitchFamily="34" charset="0"/>
                  </a:rPr>
                  <a:t>O</a:t>
                </a:r>
                <a:r>
                  <a:rPr lang="de-DE" sz="2000" b="1">
                    <a:solidFill>
                      <a:srgbClr val="4D4D4D"/>
                    </a:solidFill>
                    <a:latin typeface="Helvetica" pitchFamily="34" charset="0"/>
                  </a:rPr>
                  <a:t>dds 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b="1">
                    <a:solidFill>
                      <a:srgbClr val="FF3300"/>
                    </a:solidFill>
                    <a:latin typeface="Helvetica" pitchFamily="34" charset="0"/>
                  </a:rPr>
                  <a:t>R</a:t>
                </a:r>
                <a:r>
                  <a:rPr lang="de-DE" sz="2000" b="1">
                    <a:solidFill>
                      <a:srgbClr val="4D4D4D"/>
                    </a:solidFill>
                    <a:latin typeface="Helvetica" pitchFamily="34" charset="0"/>
                  </a:rPr>
                  <a:t>atio</a:t>
                </a:r>
              </a:p>
            </p:txBody>
          </p:sp>
          <p:sp>
            <p:nvSpPr>
              <p:cNvPr id="267344" name="Text Box 80"/>
              <p:cNvSpPr txBox="1">
                <a:spLocks noChangeArrowheads="1"/>
              </p:cNvSpPr>
              <p:nvPr/>
            </p:nvSpPr>
            <p:spPr bwMode="auto">
              <a:xfrm>
                <a:off x="5139" y="3638"/>
                <a:ext cx="49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4D4D4D"/>
                    </a:solidFill>
                    <a:latin typeface="Helvetica Condensed" pitchFamily="34" charset="0"/>
                  </a:rPr>
                  <a:t>A x D</a:t>
                </a:r>
              </a:p>
            </p:txBody>
          </p:sp>
          <p:sp>
            <p:nvSpPr>
              <p:cNvPr id="267345" name="Text Box 81"/>
              <p:cNvSpPr txBox="1">
                <a:spLocks noChangeArrowheads="1"/>
              </p:cNvSpPr>
              <p:nvPr/>
            </p:nvSpPr>
            <p:spPr bwMode="auto">
              <a:xfrm>
                <a:off x="5136" y="3888"/>
                <a:ext cx="4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4D4D4D"/>
                    </a:solidFill>
                    <a:latin typeface="Helvetica Condensed" pitchFamily="34" charset="0"/>
                  </a:rPr>
                  <a:t>B x C</a:t>
                </a:r>
              </a:p>
            </p:txBody>
          </p:sp>
          <p:sp>
            <p:nvSpPr>
              <p:cNvPr id="267346" name="Text Box 82"/>
              <p:cNvSpPr txBox="1">
                <a:spLocks noChangeArrowheads="1"/>
              </p:cNvSpPr>
              <p:nvPr/>
            </p:nvSpPr>
            <p:spPr bwMode="auto">
              <a:xfrm>
                <a:off x="3323" y="3782"/>
                <a:ext cx="2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2000" b="1">
                    <a:solidFill>
                      <a:srgbClr val="4D4D4D"/>
                    </a:solidFill>
                    <a:latin typeface="Arial Narrow" pitchFamily="34" charset="0"/>
                  </a:rPr>
                  <a:t> =</a:t>
                </a:r>
              </a:p>
            </p:txBody>
          </p:sp>
        </p:grpSp>
      </p:grp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685800" y="5807075"/>
            <a:ext cx="2597150" cy="838200"/>
            <a:chOff x="544" y="3658"/>
            <a:chExt cx="1636" cy="528"/>
          </a:xfrm>
        </p:grpSpPr>
        <p:sp>
          <p:nvSpPr>
            <p:cNvPr id="267348" name="Text Box 84"/>
            <p:cNvSpPr txBox="1">
              <a:spLocks noChangeArrowheads="1"/>
            </p:cNvSpPr>
            <p:nvPr/>
          </p:nvSpPr>
          <p:spPr bwMode="auto">
            <a:xfrm>
              <a:off x="1588" y="3696"/>
              <a:ext cx="5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Helvetica Condensed" pitchFamily="34" charset="0"/>
                </a:rPr>
                <a:t>A / A+B</a:t>
              </a:r>
            </a:p>
          </p:txBody>
        </p:sp>
        <p:sp>
          <p:nvSpPr>
            <p:cNvPr id="267349" name="Line 85"/>
            <p:cNvSpPr>
              <a:spLocks noChangeShapeType="1"/>
            </p:cNvSpPr>
            <p:nvPr/>
          </p:nvSpPr>
          <p:spPr bwMode="auto">
            <a:xfrm>
              <a:off x="1584" y="3936"/>
              <a:ext cx="57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50" name="Rectangle 86"/>
            <p:cNvSpPr>
              <a:spLocks noChangeArrowheads="1"/>
            </p:cNvSpPr>
            <p:nvPr/>
          </p:nvSpPr>
          <p:spPr bwMode="auto">
            <a:xfrm>
              <a:off x="1584" y="3936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Helvetica Condensed" pitchFamily="34" charset="0"/>
                </a:rPr>
                <a:t>C / C+D</a:t>
              </a:r>
            </a:p>
          </p:txBody>
        </p:sp>
        <p:sp>
          <p:nvSpPr>
            <p:cNvPr id="267351" name="Text Box 87"/>
            <p:cNvSpPr txBox="1">
              <a:spLocks noChangeArrowheads="1"/>
            </p:cNvSpPr>
            <p:nvPr/>
          </p:nvSpPr>
          <p:spPr bwMode="auto">
            <a:xfrm>
              <a:off x="544" y="3658"/>
              <a:ext cx="8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2000" b="1" dirty="0">
                  <a:solidFill>
                    <a:srgbClr val="FF3300"/>
                  </a:solidFill>
                  <a:latin typeface="Helvetica" pitchFamily="34" charset="0"/>
                </a:rPr>
                <a:t>R</a:t>
              </a:r>
              <a:r>
                <a:rPr lang="de-DE" sz="2000" b="1" dirty="0">
                  <a:solidFill>
                    <a:srgbClr val="4D4D4D"/>
                  </a:solidFill>
                  <a:latin typeface="Helvetica" pitchFamily="34" charset="0"/>
                </a:rPr>
                <a:t>elatives </a:t>
              </a:r>
            </a:p>
            <a:p>
              <a:pPr>
                <a:lnSpc>
                  <a:spcPct val="120000"/>
                </a:lnSpc>
              </a:pPr>
              <a:r>
                <a:rPr lang="de-DE" sz="2000" b="1" dirty="0">
                  <a:solidFill>
                    <a:srgbClr val="FF3300"/>
                  </a:solidFill>
                  <a:latin typeface="Helvetica" pitchFamily="34" charset="0"/>
                </a:rPr>
                <a:t>R</a:t>
              </a:r>
              <a:r>
                <a:rPr lang="de-DE" sz="2000" b="1" dirty="0">
                  <a:solidFill>
                    <a:srgbClr val="4D4D4D"/>
                  </a:solidFill>
                  <a:latin typeface="Helvetica" pitchFamily="34" charset="0"/>
                </a:rPr>
                <a:t>isiko </a:t>
              </a:r>
            </a:p>
          </p:txBody>
        </p:sp>
        <p:sp>
          <p:nvSpPr>
            <p:cNvPr id="267352" name="Text Box 88"/>
            <p:cNvSpPr txBox="1">
              <a:spLocks noChangeArrowheads="1"/>
            </p:cNvSpPr>
            <p:nvPr/>
          </p:nvSpPr>
          <p:spPr bwMode="auto">
            <a:xfrm>
              <a:off x="1307" y="3790"/>
              <a:ext cx="2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</a:rPr>
                <a:t> =</a:t>
              </a: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76200" y="2117725"/>
            <a:ext cx="1489075" cy="1311275"/>
            <a:chOff x="48" y="1334"/>
            <a:chExt cx="938" cy="826"/>
          </a:xfrm>
        </p:grpSpPr>
        <p:sp>
          <p:nvSpPr>
            <p:cNvPr id="267354" name="Rectangle 90"/>
            <p:cNvSpPr>
              <a:spLocks noChangeArrowheads="1"/>
            </p:cNvSpPr>
            <p:nvPr/>
          </p:nvSpPr>
          <p:spPr bwMode="auto">
            <a:xfrm>
              <a:off x="48" y="1334"/>
              <a:ext cx="81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Studien-</a:t>
              </a:r>
            </a:p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population </a:t>
              </a:r>
            </a:p>
            <a:p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von </a:t>
              </a:r>
              <a:b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</a:br>
              <a:r>
                <a:rPr lang="de-DE" sz="2000" b="1">
                  <a:solidFill>
                    <a:srgbClr val="4D4D4D"/>
                  </a:solidFill>
                  <a:latin typeface="Arial Narrow" pitchFamily="34" charset="0"/>
                  <a:cs typeface="Times New Roman" pitchFamily="18" charset="0"/>
                </a:rPr>
                <a:t>Gesunden</a:t>
              </a:r>
              <a:r>
                <a:rPr lang="de-DE" sz="2000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67355" name="Oval 91"/>
            <p:cNvSpPr>
              <a:spLocks noChangeArrowheads="1"/>
            </p:cNvSpPr>
            <p:nvPr/>
          </p:nvSpPr>
          <p:spPr bwMode="auto">
            <a:xfrm>
              <a:off x="819" y="1632"/>
              <a:ext cx="167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CAC804-CEEA-4826-8D83-846C731BF1AC}" type="datetime1">
              <a:rPr lang="de-DE"/>
              <a:pPr/>
              <a:t>09.02.2017</a:t>
            </a:fld>
            <a:endParaRPr lang="de-DE"/>
          </a:p>
        </p:txBody>
      </p:sp>
      <p:sp>
        <p:nvSpPr>
          <p:cNvPr id="430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altLang="en-US" dirty="0" smtClean="0"/>
              <a:t>hanno.ulmer@i-med.ac.at</a:t>
            </a:r>
            <a:endParaRPr lang="de-DE" altLang="en-US" dirty="0"/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C17BF-A17A-4E30-B19C-4021E9CFB1E1}" type="slidenum">
              <a:rPr lang="de-DE"/>
              <a:pPr/>
              <a:t>5</a:t>
            </a:fld>
            <a:endParaRPr lang="de-DE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Hierarchie von Medizinischen Studien</a:t>
            </a:r>
            <a:endParaRPr lang="de-AT" dirty="0" smtClean="0"/>
          </a:p>
        </p:txBody>
      </p:sp>
      <p:pic>
        <p:nvPicPr>
          <p:cNvPr id="43016" name="Picture 9" descr="pyramid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593248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Beispiel: </a:t>
            </a:r>
            <a:r>
              <a:rPr lang="de-AT" sz="2800" dirty="0" err="1" smtClean="0">
                <a:latin typeface="Calibri" pitchFamily="34" charset="0"/>
              </a:rPr>
              <a:t>Cytisine</a:t>
            </a:r>
            <a:r>
              <a:rPr lang="de-AT" sz="2800" dirty="0" smtClean="0">
                <a:latin typeface="Calibri" pitchFamily="34" charset="0"/>
              </a:rPr>
              <a:t> </a:t>
            </a:r>
            <a:r>
              <a:rPr lang="de-AT" sz="2800" dirty="0" err="1" smtClean="0">
                <a:latin typeface="Calibri" pitchFamily="34" charset="0"/>
              </a:rPr>
              <a:t>for</a:t>
            </a:r>
            <a:r>
              <a:rPr lang="de-AT" sz="2800" dirty="0" smtClean="0">
                <a:latin typeface="Calibri" pitchFamily="34" charset="0"/>
              </a:rPr>
              <a:t> Smoking </a:t>
            </a:r>
            <a:r>
              <a:rPr lang="de-AT" sz="2800" dirty="0" err="1" smtClean="0">
                <a:latin typeface="Calibri" pitchFamily="34" charset="0"/>
              </a:rPr>
              <a:t>Cessation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6</a:t>
            </a:fld>
            <a:endParaRPr lang="de-AT">
              <a:latin typeface="+mj-lt"/>
            </a:endParaRP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7715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Beispiel: </a:t>
            </a:r>
            <a:r>
              <a:rPr lang="de-AT" sz="2800" dirty="0" err="1" smtClean="0">
                <a:latin typeface="Calibri" pitchFamily="34" charset="0"/>
              </a:rPr>
              <a:t>Cytisine</a:t>
            </a:r>
            <a:r>
              <a:rPr lang="de-AT" sz="2800" dirty="0" smtClean="0">
                <a:latin typeface="Calibri" pitchFamily="34" charset="0"/>
              </a:rPr>
              <a:t> </a:t>
            </a:r>
            <a:r>
              <a:rPr lang="de-AT" sz="2800" dirty="0" err="1" smtClean="0">
                <a:latin typeface="Calibri" pitchFamily="34" charset="0"/>
              </a:rPr>
              <a:t>for</a:t>
            </a:r>
            <a:r>
              <a:rPr lang="de-AT" sz="2800" dirty="0" smtClean="0">
                <a:latin typeface="Calibri" pitchFamily="34" charset="0"/>
              </a:rPr>
              <a:t> Smoking </a:t>
            </a:r>
            <a:r>
              <a:rPr lang="de-AT" sz="2800" dirty="0" err="1" smtClean="0">
                <a:latin typeface="Calibri" pitchFamily="34" charset="0"/>
              </a:rPr>
              <a:t>Cessation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7</a:t>
            </a:fld>
            <a:endParaRPr lang="de-AT">
              <a:latin typeface="+mj-lt"/>
            </a:endParaRP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54768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33123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Beispiel: </a:t>
            </a:r>
            <a:r>
              <a:rPr lang="de-AT" sz="2800" dirty="0" err="1" smtClean="0">
                <a:latin typeface="Calibri" pitchFamily="34" charset="0"/>
              </a:rPr>
              <a:t>Cytisine</a:t>
            </a:r>
            <a:r>
              <a:rPr lang="de-AT" sz="2800" dirty="0" smtClean="0">
                <a:latin typeface="Calibri" pitchFamily="34" charset="0"/>
              </a:rPr>
              <a:t> </a:t>
            </a:r>
            <a:r>
              <a:rPr lang="de-AT" sz="2800" dirty="0" err="1" smtClean="0">
                <a:latin typeface="Calibri" pitchFamily="34" charset="0"/>
              </a:rPr>
              <a:t>for</a:t>
            </a:r>
            <a:r>
              <a:rPr lang="de-AT" sz="2800" dirty="0" smtClean="0">
                <a:latin typeface="Calibri" pitchFamily="34" charset="0"/>
              </a:rPr>
              <a:t> Smoking </a:t>
            </a:r>
            <a:r>
              <a:rPr lang="de-AT" sz="2800" dirty="0" err="1" smtClean="0">
                <a:latin typeface="Calibri" pitchFamily="34" charset="0"/>
              </a:rPr>
              <a:t>Cessation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8</a:t>
            </a:fld>
            <a:endParaRPr lang="de-AT">
              <a:latin typeface="+mj-lt"/>
            </a:endParaRP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056784" cy="506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Beispiel: </a:t>
            </a:r>
            <a:r>
              <a:rPr lang="de-AT" sz="2800" dirty="0" err="1" smtClean="0">
                <a:latin typeface="Calibri" pitchFamily="34" charset="0"/>
              </a:rPr>
              <a:t>Cytisine</a:t>
            </a:r>
            <a:r>
              <a:rPr lang="de-AT" sz="2800" dirty="0" smtClean="0">
                <a:latin typeface="Calibri" pitchFamily="34" charset="0"/>
              </a:rPr>
              <a:t> </a:t>
            </a:r>
            <a:r>
              <a:rPr lang="de-AT" sz="2800" dirty="0" err="1" smtClean="0">
                <a:latin typeface="Calibri" pitchFamily="34" charset="0"/>
              </a:rPr>
              <a:t>for</a:t>
            </a:r>
            <a:r>
              <a:rPr lang="de-AT" sz="2800" dirty="0" smtClean="0">
                <a:latin typeface="Calibri" pitchFamily="34" charset="0"/>
              </a:rPr>
              <a:t> Smoking </a:t>
            </a:r>
            <a:r>
              <a:rPr lang="de-AT" sz="2800" dirty="0" err="1" smtClean="0">
                <a:latin typeface="Calibri" pitchFamily="34" charset="0"/>
              </a:rPr>
              <a:t>Cessation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9</a:t>
            </a:fld>
            <a:endParaRPr lang="de-AT">
              <a:latin typeface="+mj-lt"/>
            </a:endParaRPr>
          </a:p>
        </p:txBody>
      </p:sp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2109788"/>
            <a:ext cx="8582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820</Words>
  <Application>Microsoft Office PowerPoint</Application>
  <PresentationFormat>Bildschirmpräsentation (4:3)</PresentationFormat>
  <Paragraphs>302</Paragraphs>
  <Slides>29</Slides>
  <Notes>21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Template_MSIG</vt:lpstr>
      <vt:lpstr>Formel</vt:lpstr>
      <vt:lpstr>Klinische Epidemiologie  und Strategien der Prävention   </vt:lpstr>
      <vt:lpstr>Medizinische Forschung</vt:lpstr>
      <vt:lpstr>Auswahl des Studientyps</vt:lpstr>
      <vt:lpstr>PowerPoint-Präsentation</vt:lpstr>
      <vt:lpstr>Hierarchie von Medizinischen Studien</vt:lpstr>
      <vt:lpstr>Beispiel: Cytisine for Smoking Cessation</vt:lpstr>
      <vt:lpstr>Beispiel: Cytisine for Smoking Cessation</vt:lpstr>
      <vt:lpstr>Beispiel: Cytisine for Smoking Cessation</vt:lpstr>
      <vt:lpstr>Beispiel: Cytisine for Smoking Cessation</vt:lpstr>
      <vt:lpstr>Beispiel: Cytisine for Smoking Cessation</vt:lpstr>
      <vt:lpstr>Therapiestudie, epidemiologische Studie</vt:lpstr>
      <vt:lpstr>PowerPoint-Präsentation</vt:lpstr>
      <vt:lpstr>Relative Risiken</vt:lpstr>
      <vt:lpstr>PowerPoint-Präsentation</vt:lpstr>
      <vt:lpstr>PowerPoint-Präsentation</vt:lpstr>
      <vt:lpstr>PowerPoint-Präsentation</vt:lpstr>
      <vt:lpstr>Logistische Regressionsanalyse</vt:lpstr>
      <vt:lpstr>Logistische Regressionsanalyse</vt:lpstr>
      <vt:lpstr>Interpretation von Studien</vt:lpstr>
      <vt:lpstr>Systematischer Fehler (Bias)</vt:lpstr>
      <vt:lpstr>Überlebenszeitanalyse (Survival Analysis)</vt:lpstr>
      <vt:lpstr>Überlebenszeitanalyse (Survival Analysis)</vt:lpstr>
      <vt:lpstr>PowerPoint-Präsentation</vt:lpstr>
      <vt:lpstr>Diagnostische Studie</vt:lpstr>
      <vt:lpstr>Diagnostische Studie</vt:lpstr>
      <vt:lpstr>PowerPoint-Präsentation</vt:lpstr>
      <vt:lpstr>PowerPoint-Präsentation</vt:lpstr>
      <vt:lpstr>Screening/Früherkennung</vt:lpstr>
      <vt:lpstr>Literaturhinweise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Ulmer Hanno</cp:lastModifiedBy>
  <cp:revision>470</cp:revision>
  <dcterms:created xsi:type="dcterms:W3CDTF">2006-05-13T17:31:32Z</dcterms:created>
  <dcterms:modified xsi:type="dcterms:W3CDTF">2017-02-09T07:19:40Z</dcterms:modified>
</cp:coreProperties>
</file>