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  <p:sldMasterId id="2147483686" r:id="rId2"/>
    <p:sldMasterId id="2147483701" r:id="rId3"/>
  </p:sldMasterIdLst>
  <p:notesMasterIdLst>
    <p:notesMasterId r:id="rId25"/>
  </p:notesMasterIdLst>
  <p:handoutMasterIdLst>
    <p:handoutMasterId r:id="rId26"/>
  </p:handoutMasterIdLst>
  <p:sldIdLst>
    <p:sldId id="256" r:id="rId4"/>
    <p:sldId id="263" r:id="rId5"/>
    <p:sldId id="338" r:id="rId6"/>
    <p:sldId id="537" r:id="rId7"/>
    <p:sldId id="499" r:id="rId8"/>
    <p:sldId id="385" r:id="rId9"/>
    <p:sldId id="327" r:id="rId10"/>
    <p:sldId id="526" r:id="rId11"/>
    <p:sldId id="437" r:id="rId12"/>
    <p:sldId id="300" r:id="rId13"/>
    <p:sldId id="550" r:id="rId14"/>
    <p:sldId id="510" r:id="rId15"/>
    <p:sldId id="509" r:id="rId16"/>
    <p:sldId id="513" r:id="rId17"/>
    <p:sldId id="514" r:id="rId18"/>
    <p:sldId id="355" r:id="rId19"/>
    <p:sldId id="577" r:id="rId20"/>
    <p:sldId id="560" r:id="rId21"/>
    <p:sldId id="561" r:id="rId22"/>
    <p:sldId id="562" r:id="rId23"/>
    <p:sldId id="578" r:id="rId24"/>
  </p:sldIdLst>
  <p:sldSz cx="9144000" cy="6858000" type="screen4x3"/>
  <p:notesSz cx="6794500" cy="99822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59" autoAdjust="0"/>
    <p:restoredTop sz="94717" autoAdjust="0"/>
  </p:normalViewPr>
  <p:slideViewPr>
    <p:cSldViewPr>
      <p:cViewPr>
        <p:scale>
          <a:sx n="61" d="100"/>
          <a:sy n="61" d="100"/>
        </p:scale>
        <p:origin x="-1828" y="-1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82138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82138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200AF1D-984C-41E1-ABCD-32D24942A49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174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49300"/>
            <a:ext cx="49911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41863"/>
            <a:ext cx="5435600" cy="449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82138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82138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67E13CB-9724-48A8-8F93-6352444F531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7730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BD2D28-3C3A-485F-A047-B68F757A4B37}" type="slidenum">
              <a:rPr lang="de-DE"/>
              <a:pPr/>
              <a:t>1</a:t>
            </a:fld>
            <a:endParaRPr lang="de-DE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33B67F-D115-4F06-BDEC-30A87BB0AF94}" type="slidenum">
              <a:rPr lang="de-DE"/>
              <a:pPr/>
              <a:t>11</a:t>
            </a:fld>
            <a:endParaRPr lang="de-DE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35B571-794A-4740-9A42-C0D080324FDC}" type="slidenum">
              <a:rPr lang="de-DE"/>
              <a:pPr/>
              <a:t>17</a:t>
            </a:fld>
            <a:endParaRPr lang="de-DE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09450F-2605-43E4-B91B-42B53966EA8C}" type="slidenum">
              <a:rPr lang="de-DE"/>
              <a:pPr/>
              <a:t>21</a:t>
            </a:fld>
            <a:endParaRPr lang="de-DE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2AF930-35AF-4960-9297-54194CBC2C87}" type="slidenum">
              <a:rPr lang="de-DE"/>
              <a:pPr/>
              <a:t>2</a:t>
            </a:fld>
            <a:endParaRPr lang="de-DE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09450F-2605-43E4-B91B-42B53966EA8C}" type="slidenum">
              <a:rPr lang="de-DE"/>
              <a:pPr/>
              <a:t>3</a:t>
            </a:fld>
            <a:endParaRPr lang="de-DE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FA2CA-B736-432F-9467-0C937C017757}" type="slidenum">
              <a:rPr lang="de-DE"/>
              <a:pPr/>
              <a:t>4</a:t>
            </a:fld>
            <a:endParaRPr lang="de-DE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FA2CA-B736-432F-9467-0C937C017757}" type="slidenum">
              <a:rPr lang="de-DE"/>
              <a:pPr/>
              <a:t>5</a:t>
            </a:fld>
            <a:endParaRPr lang="de-DE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1A9AFD-25BB-4D62-A040-9E92E0033878}" type="slidenum">
              <a:rPr lang="de-DE"/>
              <a:pPr/>
              <a:t>7</a:t>
            </a:fld>
            <a:endParaRPr lang="de-DE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40275"/>
            <a:ext cx="5435600" cy="44926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1D2136-DD1F-429B-92A0-96A75D2929E7}" type="slidenum">
              <a:rPr lang="de-DE"/>
              <a:pPr/>
              <a:t>8</a:t>
            </a:fld>
            <a:endParaRPr lang="de-DE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35B571-794A-4740-9A42-C0D080324FDC}" type="slidenum">
              <a:rPr lang="de-DE"/>
              <a:pPr/>
              <a:t>9</a:t>
            </a:fld>
            <a:endParaRPr lang="de-DE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E7F20E-2AB4-496E-BE25-8AE8A787657B}" type="slidenum">
              <a:rPr lang="de-DE"/>
              <a:pPr/>
              <a:t>10</a:t>
            </a:fld>
            <a:endParaRPr lang="de-DE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71613"/>
            <a:ext cx="4672018" cy="2028838"/>
          </a:xfrm>
        </p:spPr>
        <p:txBody>
          <a:bodyPr>
            <a:normAutofit/>
          </a:bodyPr>
          <a:lstStyle>
            <a:lvl1pPr>
              <a:defRPr sz="3600">
                <a:solidFill>
                  <a:srgbClr val="4F81BD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DB848-23E2-4CAD-B5CD-8F6753B40006}" type="datetime1">
              <a:rPr lang="de-AT" smtClean="0"/>
              <a:pPr/>
              <a:t>31.01.2017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 smtClean="0"/>
              <a:t>hanno.ulmer@i-med.ac.at</a:t>
            </a:r>
            <a:endParaRPr lang="de-DE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0CD7A-BA10-4B84-A201-1D61352CF74D}" type="slidenum">
              <a:rPr lang="de-DE" altLang="en-US" smtClean="0"/>
              <a:pPr/>
              <a:t>‹Nr.›</a:t>
            </a:fld>
            <a:endParaRPr lang="de-DE" altLang="en-US"/>
          </a:p>
        </p:txBody>
      </p:sp>
      <p:cxnSp>
        <p:nvCxnSpPr>
          <p:cNvPr id="9" name="Gerade Verbindung 8"/>
          <p:cNvCxnSpPr/>
          <p:nvPr/>
        </p:nvCxnSpPr>
        <p:spPr>
          <a:xfrm>
            <a:off x="714348" y="3571876"/>
            <a:ext cx="7715304" cy="0"/>
          </a:xfrm>
          <a:prstGeom prst="line">
            <a:avLst/>
          </a:prstGeom>
          <a:ln w="22225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logo_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7358" y="1357298"/>
            <a:ext cx="3188805" cy="216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Gerade Verbindung 9"/>
          <p:cNvCxnSpPr/>
          <p:nvPr/>
        </p:nvCxnSpPr>
        <p:spPr>
          <a:xfrm>
            <a:off x="642910" y="5429264"/>
            <a:ext cx="7715304" cy="0"/>
          </a:xfrm>
          <a:prstGeom prst="line">
            <a:avLst/>
          </a:prstGeom>
          <a:ln w="15875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7100" y="1535113"/>
            <a:ext cx="35702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7100" y="2174875"/>
            <a:ext cx="35702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4100" y="1535113"/>
            <a:ext cx="38227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174875"/>
            <a:ext cx="381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782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604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746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273050"/>
            <a:ext cx="4800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55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6968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0219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369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425" y="274638"/>
            <a:ext cx="1730375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63713" y="274638"/>
            <a:ext cx="5040312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096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63713" y="274638"/>
            <a:ext cx="6923087" cy="585152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01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274638"/>
            <a:ext cx="77089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77901" y="1600200"/>
            <a:ext cx="7708900" cy="21859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7901" y="3938588"/>
            <a:ext cx="7708900" cy="21875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81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713" y="274638"/>
            <a:ext cx="6923087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63713" y="1600200"/>
            <a:ext cx="338455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0663" y="1600200"/>
            <a:ext cx="3386137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81750"/>
            <a:ext cx="2133600" cy="3397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063BFBD-7148-4DA3-8AC9-D5D7C51A748E}" type="datetimeFigureOut">
              <a:rPr lang="en-US" smtClean="0">
                <a:solidFill>
                  <a:prstClr val="black"/>
                </a:solidFill>
                <a:latin typeface="Century Gothic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1/31/2017</a:t>
            </a:fld>
            <a:endParaRPr lang="en-GB">
              <a:solidFill>
                <a:prstClr val="black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34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86502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4F81BD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CD19-B8E7-4B92-AA63-E361BAB7E52A}" type="datetime1">
              <a:rPr lang="de-AT" smtClean="0"/>
              <a:pPr/>
              <a:t>31.01.2017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 smtClean="0"/>
              <a:t>hanno.ulmer@i-med.ac.at</a:t>
            </a:r>
            <a:endParaRPr lang="de-DE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 smtClean="0"/>
              <a:t>Seite </a:t>
            </a:r>
            <a:fld id="{BE0F3011-52C4-4BC1-A5CB-FF9A0F79CDD4}" type="slidenum">
              <a:rPr lang="de-DE" altLang="en-US" smtClean="0"/>
              <a:pPr/>
              <a:t>‹Nr.›</a:t>
            </a:fld>
            <a:endParaRPr lang="de-DE" altLang="en-US"/>
          </a:p>
        </p:txBody>
      </p:sp>
      <p:pic>
        <p:nvPicPr>
          <p:cNvPr id="2050" name="Picture 2" descr="logo_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7944" y="0"/>
            <a:ext cx="21367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Gerade Verbindung 8"/>
          <p:cNvCxnSpPr/>
          <p:nvPr/>
        </p:nvCxnSpPr>
        <p:spPr>
          <a:xfrm>
            <a:off x="428596" y="1428736"/>
            <a:ext cx="8286808" cy="0"/>
          </a:xfrm>
          <a:prstGeom prst="line">
            <a:avLst/>
          </a:prstGeom>
          <a:ln w="3175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7600" y="2130425"/>
            <a:ext cx="73406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4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622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599" y="4406900"/>
            <a:ext cx="73771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599" y="2906713"/>
            <a:ext cx="737711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838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36972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1901" y="1600200"/>
            <a:ext cx="3644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309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7100" y="1535113"/>
            <a:ext cx="35702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7100" y="2174875"/>
            <a:ext cx="35702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4100" y="1535113"/>
            <a:ext cx="38227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174875"/>
            <a:ext cx="381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70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66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98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273050"/>
            <a:ext cx="4800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55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3644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099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6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57940" cy="1143000"/>
          </a:xfrm>
        </p:spPr>
        <p:txBody>
          <a:bodyPr>
            <a:normAutofit/>
          </a:bodyPr>
          <a:lstStyle>
            <a:lvl1pPr algn="l">
              <a:defRPr lang="de-DE" sz="3200" kern="1200" dirty="0" smtClean="0">
                <a:solidFill>
                  <a:srgbClr val="4F81B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77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77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AA24-A546-4220-830B-0727B150A643}" type="datetime1">
              <a:rPr lang="de-AT" smtClean="0"/>
              <a:pPr/>
              <a:t>31.01.2017</a:t>
            </a:fld>
            <a:endParaRPr lang="de-DE" alt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 smtClean="0"/>
              <a:t>hanno.ulmer@i-med.ac.at</a:t>
            </a:r>
            <a:endParaRPr lang="de-DE" alt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 smtClean="0"/>
              <a:t>Seite </a:t>
            </a:r>
            <a:fld id="{C4E3EE93-887C-4FD7-8049-BDB2035FF5F2}" type="slidenum">
              <a:rPr lang="de-DE" altLang="en-US" smtClean="0"/>
              <a:pPr/>
              <a:t>‹Nr.›</a:t>
            </a:fld>
            <a:endParaRPr lang="de-DE" altLang="en-US"/>
          </a:p>
        </p:txBody>
      </p:sp>
      <p:pic>
        <p:nvPicPr>
          <p:cNvPr id="8" name="Picture 2" descr="logo_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7944" y="0"/>
            <a:ext cx="21367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Gerade Verbindung 8"/>
          <p:cNvCxnSpPr/>
          <p:nvPr/>
        </p:nvCxnSpPr>
        <p:spPr>
          <a:xfrm>
            <a:off x="428596" y="1428736"/>
            <a:ext cx="8286808" cy="0"/>
          </a:xfrm>
          <a:prstGeom prst="line">
            <a:avLst/>
          </a:prstGeom>
          <a:ln w="3175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425" y="274638"/>
            <a:ext cx="1730375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63713" y="274638"/>
            <a:ext cx="5040312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09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63713" y="274638"/>
            <a:ext cx="6923087" cy="585152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085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274638"/>
            <a:ext cx="77089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77901" y="1600200"/>
            <a:ext cx="7708900" cy="21859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7901" y="3938588"/>
            <a:ext cx="7708900" cy="21875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142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57940" cy="1154098"/>
          </a:xfrm>
        </p:spPr>
        <p:txBody>
          <a:bodyPr>
            <a:normAutofit/>
          </a:bodyPr>
          <a:lstStyle>
            <a:lvl1pPr algn="l">
              <a:defRPr lang="de-DE" sz="3200" kern="1200" dirty="0" smtClean="0">
                <a:solidFill>
                  <a:srgbClr val="4F81B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947E-E2B1-447B-92C9-68B1426AE906}" type="datetime1">
              <a:rPr lang="de-AT" smtClean="0"/>
              <a:pPr/>
              <a:t>31.01.2017</a:t>
            </a:fld>
            <a:endParaRPr lang="de-DE" alt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 smtClean="0"/>
              <a:t>hanno.ulmer@i-med.ac.at</a:t>
            </a:r>
            <a:endParaRPr lang="de-DE" alt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 smtClean="0"/>
              <a:t>Seite </a:t>
            </a:r>
            <a:fld id="{EE29F858-1221-4A12-AB43-D242F2C02AC7}" type="slidenum">
              <a:rPr lang="de-DE" altLang="en-US" smtClean="0"/>
              <a:pPr/>
              <a:t>‹Nr.›</a:t>
            </a:fld>
            <a:endParaRPr lang="de-DE" altLang="en-US"/>
          </a:p>
        </p:txBody>
      </p:sp>
      <p:pic>
        <p:nvPicPr>
          <p:cNvPr id="6" name="Picture 2" descr="logo_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7944" y="0"/>
            <a:ext cx="21367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Gerade Verbindung 6"/>
          <p:cNvCxnSpPr/>
          <p:nvPr/>
        </p:nvCxnSpPr>
        <p:spPr>
          <a:xfrm>
            <a:off x="428596" y="1428736"/>
            <a:ext cx="8286808" cy="0"/>
          </a:xfrm>
          <a:prstGeom prst="line">
            <a:avLst/>
          </a:prstGeom>
          <a:ln w="3175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EA0B-995C-418D-8FBD-A414591A3DD7}" type="datetime1">
              <a:rPr lang="de-AT" smtClean="0"/>
              <a:pPr/>
              <a:t>31.01.2017</a:t>
            </a:fld>
            <a:endParaRPr lang="de-DE" alt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 smtClean="0"/>
              <a:t>hanno.ulmer@i-med.ac.at</a:t>
            </a:r>
            <a:endParaRPr lang="de-DE" alt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 smtClean="0"/>
              <a:t>Seite </a:t>
            </a:r>
            <a:fld id="{868A1E8A-DB60-4AF5-B189-6B5C31AFD598}" type="slidenum">
              <a:rPr lang="de-DE" altLang="en-US" smtClean="0"/>
              <a:pPr/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7600" y="2130425"/>
            <a:ext cx="73406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67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136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599" y="4406900"/>
            <a:ext cx="73771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599" y="2906713"/>
            <a:ext cx="737711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7644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36972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1901" y="1600200"/>
            <a:ext cx="3644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3691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8BE37-A6B4-4AA2-9FA8-A1365D73CC40}" type="datetime1">
              <a:rPr lang="de-AT" smtClean="0"/>
              <a:pPr/>
              <a:t>31.01.2017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altLang="en-US" smtClean="0"/>
              <a:t>hanno.ulmer@i-med.ac.at</a:t>
            </a:r>
            <a:endParaRPr lang="de-DE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altLang="en-US" smtClean="0"/>
              <a:t>Seite </a:t>
            </a:r>
            <a:fld id="{B7FB2C29-9651-485E-BCB4-E404F19011D2}" type="slidenum">
              <a:rPr lang="de-DE" altLang="en-US" smtClean="0"/>
              <a:pPr/>
              <a:t>‹Nr.›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1" y="274638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Heading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55701" y="1600200"/>
            <a:ext cx="75311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694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>
              <a:lumMod val="50000"/>
            </a:schemeClr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rebuchet MS" pitchFamily="34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rebuchet MS" pitchFamily="34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rebuchet MS" pitchFamily="34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rebuchet MS" pitchFamily="34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accent2">
              <a:lumMod val="75000"/>
            </a:schemeClr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accent1">
              <a:lumMod val="50000"/>
            </a:schemeClr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1">
              <a:lumMod val="50000"/>
            </a:schemeClr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1">
              <a:lumMod val="50000"/>
            </a:schemeClr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1">
              <a:lumMod val="50000"/>
            </a:schemeClr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1" y="274638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Heading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55701" y="1600200"/>
            <a:ext cx="75311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41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>
              <a:lumMod val="50000"/>
            </a:schemeClr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rebuchet MS" pitchFamily="34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rebuchet MS" pitchFamily="34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rebuchet MS" pitchFamily="34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rebuchet MS" pitchFamily="34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accent2">
              <a:lumMod val="75000"/>
            </a:schemeClr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accent1">
              <a:lumMod val="50000"/>
            </a:schemeClr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1">
              <a:lumMod val="50000"/>
            </a:schemeClr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1">
              <a:lumMod val="50000"/>
            </a:schemeClr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1">
              <a:lumMod val="50000"/>
            </a:schemeClr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nno.ulmer@i-med.ac.a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524000"/>
            <a:ext cx="7905750" cy="2120900"/>
          </a:xfrm>
        </p:spPr>
        <p:txBody>
          <a:bodyPr>
            <a:normAutofit/>
          </a:bodyPr>
          <a:lstStyle/>
          <a:p>
            <a:pPr algn="l"/>
            <a:r>
              <a:rPr lang="en-US" b="1" dirty="0" err="1" smtClean="0"/>
              <a:t>Medizinische</a:t>
            </a:r>
            <a:r>
              <a:rPr lang="en-US" b="1" dirty="0" smtClean="0"/>
              <a:t> </a:t>
            </a:r>
            <a:r>
              <a:rPr lang="en-US" b="1" dirty="0" err="1" smtClean="0"/>
              <a:t>Statistik</a:t>
            </a:r>
            <a:r>
              <a:rPr lang="de-DE" sz="4000" b="1" i="1" dirty="0" smtClean="0"/>
              <a:t> </a:t>
            </a:r>
            <a:br>
              <a:rPr lang="de-DE" sz="4000" b="1" i="1" dirty="0" smtClean="0"/>
            </a:br>
            <a:endParaRPr lang="de-DE" sz="2000" b="1" i="1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9850" y="5589240"/>
            <a:ext cx="6400800" cy="985664"/>
          </a:xfrm>
        </p:spPr>
        <p:txBody>
          <a:bodyPr>
            <a:normAutofit/>
          </a:bodyPr>
          <a:lstStyle/>
          <a:p>
            <a:pPr algn="ctr"/>
            <a:r>
              <a:rPr lang="de-DE" sz="2000" dirty="0" smtClean="0"/>
              <a:t>Department </a:t>
            </a:r>
            <a:r>
              <a:rPr lang="de-DE" sz="2000" dirty="0"/>
              <a:t>für Medizinische Statistik, Informatik und Gesundheitsökonomie, Medizinische Universität Innsbruck</a:t>
            </a:r>
          </a:p>
          <a:p>
            <a:endParaRPr lang="de-DE" sz="2400" dirty="0"/>
          </a:p>
          <a:p>
            <a:pPr algn="ctr"/>
            <a:endParaRPr lang="de-DE" sz="24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331640" y="4149080"/>
            <a:ext cx="6553200" cy="1007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err="1" smtClean="0"/>
              <a:t>ao</a:t>
            </a:r>
            <a:r>
              <a:rPr lang="de-DE" sz="2000" dirty="0" smtClean="0"/>
              <a:t>. Univ.-Prof. Mag. Dr. Hanno Ulmer</a:t>
            </a:r>
          </a:p>
          <a:p>
            <a:r>
              <a:rPr lang="de-AT" sz="1600" i="1" dirty="0" smtClean="0">
                <a:hlinkClick r:id="rId3"/>
              </a:rPr>
              <a:t>hanno.ulmer@i-med.ac.at</a:t>
            </a:r>
            <a:endParaRPr lang="de-DE" sz="1600" i="1" dirty="0" smtClean="0"/>
          </a:p>
          <a:p>
            <a:endParaRPr lang="de-DE" sz="2000" dirty="0" smtClean="0"/>
          </a:p>
          <a:p>
            <a:endParaRPr lang="de-DE" sz="2400" dirty="0" smtClean="0"/>
          </a:p>
          <a:p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de-DE" dirty="0"/>
              <a:t>Überlebenszeitanalyse (</a:t>
            </a:r>
            <a:r>
              <a:rPr lang="de-DE" dirty="0" err="1"/>
              <a:t>Survival</a:t>
            </a:r>
            <a:r>
              <a:rPr lang="de-DE" dirty="0"/>
              <a:t> Analysis)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9138"/>
            <a:ext cx="8229600" cy="4141787"/>
          </a:xfrm>
        </p:spPr>
        <p:txBody>
          <a:bodyPr>
            <a:normAutofit fontScale="92500"/>
          </a:bodyPr>
          <a:lstStyle/>
          <a:p>
            <a:r>
              <a:rPr lang="de-DE" dirty="0"/>
              <a:t>Kaplan-Meier Methode</a:t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KAPLAN</a:t>
            </a:r>
            <a:r>
              <a:rPr lang="de-DE" dirty="0"/>
              <a:t>, E. L. </a:t>
            </a:r>
            <a:r>
              <a:rPr lang="de-DE" dirty="0" err="1"/>
              <a:t>and</a:t>
            </a:r>
            <a:r>
              <a:rPr lang="de-DE" dirty="0"/>
              <a:t> MEIER, P. (1958). </a:t>
            </a:r>
            <a:r>
              <a:rPr lang="de-DE" dirty="0" err="1"/>
              <a:t>Nonparametric</a:t>
            </a:r>
            <a:r>
              <a:rPr lang="de-DE" dirty="0"/>
              <a:t> </a:t>
            </a:r>
            <a:r>
              <a:rPr lang="de-DE" dirty="0" err="1"/>
              <a:t>estimation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incomplete</a:t>
            </a:r>
            <a:r>
              <a:rPr lang="de-DE" dirty="0"/>
              <a:t> </a:t>
            </a:r>
            <a:r>
              <a:rPr lang="de-DE" dirty="0" err="1"/>
              <a:t>observations</a:t>
            </a:r>
            <a:r>
              <a:rPr lang="de-DE" dirty="0"/>
              <a:t>. J. Amer. Statist. </a:t>
            </a:r>
            <a:r>
              <a:rPr lang="de-DE" dirty="0" err="1"/>
              <a:t>Assoc</a:t>
            </a:r>
            <a:r>
              <a:rPr lang="de-DE" dirty="0"/>
              <a:t>. 53 457-481. </a:t>
            </a:r>
          </a:p>
          <a:p>
            <a:endParaRPr lang="de-DE" dirty="0" smtClean="0"/>
          </a:p>
          <a:p>
            <a:r>
              <a:rPr lang="de-DE" dirty="0" smtClean="0"/>
              <a:t>Log-Rank </a:t>
            </a:r>
            <a:r>
              <a:rPr lang="de-DE" dirty="0"/>
              <a:t>Test</a:t>
            </a:r>
          </a:p>
          <a:p>
            <a:endParaRPr lang="de-DE" dirty="0" smtClean="0"/>
          </a:p>
          <a:p>
            <a:r>
              <a:rPr lang="de-DE" dirty="0" smtClean="0"/>
              <a:t>Cox Proportional </a:t>
            </a:r>
            <a:r>
              <a:rPr lang="de-DE" dirty="0" err="1" smtClean="0"/>
              <a:t>Hazards</a:t>
            </a:r>
            <a:r>
              <a:rPr lang="de-DE" dirty="0" smtClean="0"/>
              <a:t> Modelle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Cox, D. R. (1972). Regression Models </a:t>
            </a:r>
            <a:r>
              <a:rPr lang="de-DE" dirty="0" err="1" smtClean="0"/>
              <a:t>and</a:t>
            </a:r>
            <a:r>
              <a:rPr lang="de-DE" dirty="0" smtClean="0"/>
              <a:t> Life </a:t>
            </a:r>
            <a:r>
              <a:rPr lang="de-DE" dirty="0" err="1" smtClean="0"/>
              <a:t>Tables</a:t>
            </a:r>
            <a:r>
              <a:rPr lang="de-DE" dirty="0" smtClean="0"/>
              <a:t> (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discussion</a:t>
            </a:r>
            <a:r>
              <a:rPr lang="de-DE" dirty="0" smtClean="0"/>
              <a:t>). J. R. </a:t>
            </a:r>
            <a:r>
              <a:rPr lang="de-DE" dirty="0" err="1" smtClean="0"/>
              <a:t>Statistic</a:t>
            </a:r>
            <a:r>
              <a:rPr lang="de-DE" dirty="0" smtClean="0"/>
              <a:t>. </a:t>
            </a:r>
            <a:r>
              <a:rPr lang="de-DE" dirty="0" err="1" smtClean="0"/>
              <a:t>Soc</a:t>
            </a:r>
            <a:r>
              <a:rPr lang="de-DE" dirty="0" smtClean="0"/>
              <a:t>. 34: 187-220. </a:t>
            </a:r>
          </a:p>
          <a:p>
            <a:pPr>
              <a:spcBef>
                <a:spcPct val="80000"/>
              </a:spcBef>
            </a:pPr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E0BC-C323-4C12-ACD5-92F98674BE6F}" type="datetime1">
              <a:rPr lang="de-AT" smtClean="0"/>
              <a:pPr/>
              <a:t>31.01.2017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B5125A47-4E8A-44C4-9007-1C81D5E01E7A}" type="slidenum">
              <a:rPr lang="de-DE" altLang="en-US"/>
              <a:pPr/>
              <a:t>10</a:t>
            </a:fld>
            <a:endParaRPr lang="de-DE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02" name="Rectangle 10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543800" cy="1008112"/>
          </a:xfrm>
          <a:noFill/>
          <a:ln/>
        </p:spPr>
        <p:txBody>
          <a:bodyPr anchor="ctr">
            <a:normAutofit fontScale="90000"/>
          </a:bodyPr>
          <a:lstStyle/>
          <a:p>
            <a:r>
              <a:rPr lang="de-DE" dirty="0" smtClean="0">
                <a:sym typeface="Symbol" pitchFamily="18" charset="2"/>
              </a:rPr>
              <a:t>Statistische Assoziation</a:t>
            </a:r>
            <a:r>
              <a:rPr lang="de-DE" dirty="0" smtClean="0"/>
              <a:t> </a:t>
            </a:r>
            <a:r>
              <a:rPr lang="de-DE" dirty="0"/>
              <a:t>oder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Kausalität </a:t>
            </a:r>
            <a:r>
              <a:rPr lang="de-DE" dirty="0">
                <a:sym typeface="Symbol" pitchFamily="18" charset="2"/>
              </a:rPr>
              <a:t>??</a:t>
            </a:r>
          </a:p>
        </p:txBody>
      </p:sp>
      <p:sp>
        <p:nvSpPr>
          <p:cNvPr id="289803" name="Rectangle 11"/>
          <p:cNvSpPr>
            <a:spLocks noGrp="1" noChangeArrowheads="1"/>
          </p:cNvSpPr>
          <p:nvPr>
            <p:ph idx="1"/>
          </p:nvPr>
        </p:nvSpPr>
        <p:spPr>
          <a:xfrm>
            <a:off x="457200" y="1700213"/>
            <a:ext cx="8458200" cy="4752975"/>
          </a:xfrm>
          <a:noFill/>
          <a:ln/>
        </p:spPr>
        <p:txBody>
          <a:bodyPr/>
          <a:lstStyle/>
          <a:p>
            <a:r>
              <a:rPr lang="de-DE"/>
              <a:t>Kausalitätskriterien nach</a:t>
            </a:r>
          </a:p>
          <a:p>
            <a:r>
              <a:rPr lang="de-DE"/>
              <a:t>Sir Austin Bradford-Hill:</a:t>
            </a:r>
          </a:p>
          <a:p>
            <a:pPr lvl="1"/>
            <a:r>
              <a:rPr lang="de-DE" b="1"/>
              <a:t>Temporalität</a:t>
            </a:r>
            <a:endParaRPr lang="de-DE"/>
          </a:p>
          <a:p>
            <a:pPr lvl="1"/>
            <a:r>
              <a:rPr lang="de-DE" b="1"/>
              <a:t>Konsistenz (Meta-Analysen,</a:t>
            </a:r>
            <a:br>
              <a:rPr lang="de-DE" b="1"/>
            </a:br>
            <a:r>
              <a:rPr lang="de-DE" b="1"/>
              <a:t>Systematische Reviews)</a:t>
            </a:r>
            <a:r>
              <a:rPr lang="de-DE"/>
              <a:t> </a:t>
            </a:r>
          </a:p>
          <a:p>
            <a:pPr lvl="1"/>
            <a:r>
              <a:rPr lang="de-DE" b="1"/>
              <a:t>Biologischer Gradient</a:t>
            </a:r>
            <a:r>
              <a:rPr lang="de-DE"/>
              <a:t> </a:t>
            </a:r>
          </a:p>
          <a:p>
            <a:pPr lvl="1"/>
            <a:r>
              <a:rPr lang="de-DE" b="1"/>
              <a:t>Stärke des Effekts</a:t>
            </a:r>
            <a:r>
              <a:rPr lang="de-DE"/>
              <a:t> (z.B. doppeltes Risiko)</a:t>
            </a:r>
          </a:p>
          <a:p>
            <a:pPr lvl="1"/>
            <a:r>
              <a:rPr lang="de-DE"/>
              <a:t>u.a.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09F1F2D7-4484-4A15-A4E3-5F7D1031C1FF}" type="slidenum">
              <a:rPr lang="de-DE" altLang="en-US"/>
              <a:pPr/>
              <a:t>11</a:t>
            </a:fld>
            <a:endParaRPr lang="de-DE" altLang="en-US"/>
          </a:p>
        </p:txBody>
      </p:sp>
      <p:pic>
        <p:nvPicPr>
          <p:cNvPr id="289804" name="Picture 12"/>
          <p:cNvPicPr>
            <a:picLocks noChangeAspect="1" noChangeArrowheads="1"/>
          </p:cNvPicPr>
          <p:nvPr/>
        </p:nvPicPr>
        <p:blipFill>
          <a:blip r:embed="rId3" cstate="print"/>
          <a:srcRect l="3615"/>
          <a:stretch>
            <a:fillRect/>
          </a:stretch>
        </p:blipFill>
        <p:spPr bwMode="auto">
          <a:xfrm>
            <a:off x="6300192" y="1700808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5419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Systematische Fehler, </a:t>
            </a:r>
            <a:r>
              <a:rPr lang="de-AT" dirty="0" err="1" smtClean="0"/>
              <a:t>Confounding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Selection Bias</a:t>
            </a:r>
            <a:br>
              <a:rPr lang="en-US" b="1" dirty="0" smtClean="0"/>
            </a:br>
            <a:r>
              <a:rPr lang="en-US" b="1" dirty="0" smtClean="0"/>
              <a:t>-  </a:t>
            </a:r>
            <a:r>
              <a:rPr lang="en-US" dirty="0" err="1" smtClean="0"/>
              <a:t>Nichterreichen</a:t>
            </a:r>
            <a:r>
              <a:rPr lang="en-US" dirty="0" smtClean="0"/>
              <a:t> von </a:t>
            </a:r>
            <a:r>
              <a:rPr lang="en-US" dirty="0" err="1" smtClean="0"/>
              <a:t>Berufstätigen</a:t>
            </a:r>
            <a:r>
              <a:rPr lang="en-US" dirty="0" smtClean="0"/>
              <a:t> </a:t>
            </a:r>
            <a:r>
              <a:rPr lang="en-US" dirty="0" err="1" smtClean="0"/>
              <a:t>bei</a:t>
            </a:r>
            <a:r>
              <a:rPr lang="en-US" dirty="0" smtClean="0"/>
              <a:t> </a:t>
            </a:r>
            <a:r>
              <a:rPr lang="en-US" dirty="0" err="1" smtClean="0"/>
              <a:t>Telefonumfragen</a:t>
            </a:r>
            <a:endParaRPr lang="en-US" dirty="0" smtClean="0"/>
          </a:p>
          <a:p>
            <a:r>
              <a:rPr lang="en-US" b="1" dirty="0" smtClean="0"/>
              <a:t>Information Bias</a:t>
            </a:r>
            <a:br>
              <a:rPr lang="en-US" b="1" dirty="0" smtClean="0"/>
            </a:br>
            <a:r>
              <a:rPr lang="en-US" b="1" dirty="0" smtClean="0"/>
              <a:t>-  </a:t>
            </a:r>
            <a:r>
              <a:rPr lang="en-US" dirty="0" err="1" smtClean="0"/>
              <a:t>Fehlklassifikation</a:t>
            </a:r>
            <a:r>
              <a:rPr lang="en-US" dirty="0" smtClean="0"/>
              <a:t> / </a:t>
            </a:r>
            <a:r>
              <a:rPr lang="en-US" dirty="0" err="1" smtClean="0"/>
              <a:t>Fehldiagnosen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 - </a:t>
            </a:r>
            <a:r>
              <a:rPr lang="en-US" dirty="0" err="1" smtClean="0"/>
              <a:t>Messfehler</a:t>
            </a:r>
            <a:endParaRPr lang="en-US" dirty="0" smtClean="0"/>
          </a:p>
          <a:p>
            <a:r>
              <a:rPr lang="en-US" b="1" dirty="0" smtClean="0"/>
              <a:t>Confounding</a:t>
            </a:r>
            <a:br>
              <a:rPr lang="en-US" b="1" dirty="0" smtClean="0"/>
            </a:br>
            <a:r>
              <a:rPr lang="en-US" dirty="0" smtClean="0"/>
              <a:t>- </a:t>
            </a:r>
            <a:r>
              <a:rPr lang="en-US" dirty="0" err="1" smtClean="0"/>
              <a:t>Mangelnde</a:t>
            </a:r>
            <a:r>
              <a:rPr lang="en-US" dirty="0" smtClean="0"/>
              <a:t> </a:t>
            </a:r>
            <a:r>
              <a:rPr lang="en-US" dirty="0" err="1" smtClean="0"/>
              <a:t>Berücksichtigung</a:t>
            </a:r>
            <a:r>
              <a:rPr lang="en-US" dirty="0" smtClean="0"/>
              <a:t> von </a:t>
            </a:r>
            <a:r>
              <a:rPr lang="en-US" dirty="0" err="1" smtClean="0"/>
              <a:t>Störgrößen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</a:t>
            </a:r>
            <a:r>
              <a:rPr lang="en-US" dirty="0" err="1" smtClean="0"/>
              <a:t>Scheinassoziation</a:t>
            </a:r>
            <a:r>
              <a:rPr lang="en-US" dirty="0" smtClean="0"/>
              <a:t> von </a:t>
            </a:r>
            <a:r>
              <a:rPr lang="en-US" dirty="0" err="1" smtClean="0"/>
              <a:t>Alkohol</a:t>
            </a:r>
            <a:r>
              <a:rPr lang="en-US" dirty="0" smtClean="0"/>
              <a:t> und </a:t>
            </a:r>
            <a:r>
              <a:rPr lang="en-US" dirty="0" err="1" smtClean="0"/>
              <a:t>Lungenkarzinom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dirty="0" err="1" smtClean="0"/>
              <a:t>über</a:t>
            </a:r>
            <a:r>
              <a:rPr lang="en-US" dirty="0" smtClean="0"/>
              <a:t> </a:t>
            </a:r>
            <a:r>
              <a:rPr lang="en-US" dirty="0" err="1" smtClean="0"/>
              <a:t>Rauchen</a:t>
            </a:r>
            <a:r>
              <a:rPr lang="en-US" dirty="0" smtClean="0"/>
              <a:t> </a:t>
            </a:r>
            <a:r>
              <a:rPr lang="en-US" dirty="0" err="1" smtClean="0"/>
              <a:t>erklärbar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CD19-B8E7-4B92-AA63-E361BAB7E52A}" type="datetime1">
              <a:rPr lang="de-AT" smtClean="0"/>
              <a:pPr/>
              <a:t>31.01.2017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 smtClean="0"/>
              <a:t>hanno.ulmer@i-med.ac.at</a:t>
            </a:r>
            <a:endParaRPr lang="de-DE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 smtClean="0"/>
              <a:t>Seite </a:t>
            </a:r>
            <a:fld id="{BE0F3011-52C4-4BC1-A5CB-FF9A0F79CDD4}" type="slidenum">
              <a:rPr lang="de-DE" altLang="en-US" smtClean="0"/>
              <a:pPr/>
              <a:t>12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897971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Systematische versus zufällige Fehler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Systematische Fehler führen zu einer Verzerrung (Bias) der Effektschätzer (RR, OR etc.)</a:t>
            </a:r>
            <a:br>
              <a:rPr lang="de-AT" dirty="0" smtClean="0"/>
            </a:br>
            <a:endParaRPr lang="de-AT" dirty="0" smtClean="0"/>
          </a:p>
          <a:p>
            <a:r>
              <a:rPr lang="de-AT" dirty="0" smtClean="0"/>
              <a:t>Zufällige Fehler (durch zu geringe Fallzahl, siehe Kapitel Fallzahlschätzung) erniedrigen die Präzision</a:t>
            </a:r>
          </a:p>
          <a:p>
            <a:endParaRPr lang="de-AT" dirty="0" smtClean="0"/>
          </a:p>
          <a:p>
            <a:r>
              <a:rPr lang="de-AT" dirty="0" smtClean="0"/>
              <a:t>Systematische Fehler erniedrigen die Validität</a:t>
            </a:r>
          </a:p>
          <a:p>
            <a:endParaRPr lang="de-AT" dirty="0" smtClean="0"/>
          </a:p>
          <a:p>
            <a:r>
              <a:rPr lang="de-AT" dirty="0" smtClean="0"/>
              <a:t>Die Validität hat Priorität vor der Präzision.</a:t>
            </a:r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CD19-B8E7-4B92-AA63-E361BAB7E52A}" type="datetime1">
              <a:rPr lang="de-AT" smtClean="0"/>
              <a:pPr/>
              <a:t>31.01.2017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 smtClean="0"/>
              <a:t>hanno.ulmer@i-med.ac.at</a:t>
            </a:r>
            <a:endParaRPr lang="de-DE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 smtClean="0"/>
              <a:t>Seite </a:t>
            </a:r>
            <a:fld id="{BE0F3011-52C4-4BC1-A5CB-FF9A0F79CDD4}" type="slidenum">
              <a:rPr lang="de-DE" altLang="en-US" smtClean="0"/>
              <a:pPr/>
              <a:t>13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49215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69770-BD5A-46F9-BFBF-FA2694655CEA}" type="datetime1">
              <a:rPr lang="de-AT" smtClean="0"/>
              <a:pPr/>
              <a:t>31.01.2017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 smtClean="0"/>
              <a:t>hanno.ulmer@i-med.ac.at</a:t>
            </a:r>
            <a:endParaRPr lang="de-DE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 smtClean="0"/>
              <a:t>Seite </a:t>
            </a:r>
            <a:fld id="{BE0F3011-52C4-4BC1-A5CB-FF9A0F79CDD4}" type="slidenum">
              <a:rPr lang="de-DE" altLang="en-US" smtClean="0"/>
              <a:pPr/>
              <a:t>14</a:t>
            </a:fld>
            <a:endParaRPr lang="de-DE" alt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8820150" cy="623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feld 7"/>
          <p:cNvSpPr txBox="1"/>
          <p:nvPr/>
        </p:nvSpPr>
        <p:spPr>
          <a:xfrm>
            <a:off x="1714480" y="4500570"/>
            <a:ext cx="631038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z.B. unterschiedliches Alter in den Therapiegruppen</a:t>
            </a:r>
          </a:p>
          <a:p>
            <a:r>
              <a:rPr lang="de-AT" dirty="0" smtClean="0"/>
              <a:t>Alter beeinflusst den Blutdruck und womöglich die Therapie.</a:t>
            </a:r>
          </a:p>
          <a:p>
            <a:endParaRPr lang="de-AT" dirty="0" smtClean="0"/>
          </a:p>
          <a:p>
            <a:r>
              <a:rPr lang="de-AT" dirty="0" smtClean="0"/>
              <a:t>Mögliche Lösung: Adjustierung für Alter</a:t>
            </a:r>
          </a:p>
          <a:p>
            <a:r>
              <a:rPr lang="de-AT" dirty="0" smtClean="0"/>
              <a:t>mittels multivariater Analyse</a:t>
            </a:r>
          </a:p>
          <a:p>
            <a:endParaRPr lang="de-AT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177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B832-265E-4873-9AF4-D33CA03E594A}" type="datetime1">
              <a:rPr lang="de-AT" smtClean="0"/>
              <a:pPr/>
              <a:t>31.01.2017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 smtClean="0"/>
              <a:t>hanno.ulmer@i-med.ac.at</a:t>
            </a:r>
            <a:endParaRPr lang="de-DE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 smtClean="0"/>
              <a:t>Seite </a:t>
            </a:r>
            <a:fld id="{BE0F3011-52C4-4BC1-A5CB-FF9A0F79CDD4}" type="slidenum">
              <a:rPr lang="de-DE" altLang="en-US" smtClean="0"/>
              <a:pPr/>
              <a:t>15</a:t>
            </a:fld>
            <a:endParaRPr lang="de-DE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888"/>
            <a:ext cx="8964613" cy="633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14275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49598-F0FB-460C-9271-8A2835964608}" type="datetime1">
              <a:rPr lang="de-AT" smtClean="0"/>
              <a:pPr/>
              <a:t>31.01.2017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 smtClean="0"/>
              <a:t>hanno.ulmer@i-med.ac.at</a:t>
            </a:r>
            <a:endParaRPr lang="de-DE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 smtClean="0"/>
              <a:t>Seite </a:t>
            </a:r>
            <a:fld id="{BE0F3011-52C4-4BC1-A5CB-FF9A0F79CDD4}" type="slidenum">
              <a:rPr lang="de-DE" altLang="en-US" smtClean="0"/>
              <a:pPr/>
              <a:t>16</a:t>
            </a:fld>
            <a:endParaRPr lang="de-DE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E9B5B-2E88-458B-A392-5026D3AFC03E}" type="datetime1">
              <a:rPr lang="de-AT"/>
              <a:pPr/>
              <a:t>31.01.2017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61FD966B-ABC8-4CFB-9CB8-329B5F3D8FC7}" type="slidenum">
              <a:rPr lang="de-DE" altLang="en-US"/>
              <a:pPr/>
              <a:t>17</a:t>
            </a:fld>
            <a:endParaRPr lang="de-DE" altLang="en-US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Logistische Regressionsanalyse</a:t>
            </a:r>
          </a:p>
        </p:txBody>
      </p:sp>
      <p:sp>
        <p:nvSpPr>
          <p:cNvPr id="8" name="Rechteck 7"/>
          <p:cNvSpPr/>
          <p:nvPr/>
        </p:nvSpPr>
        <p:spPr>
          <a:xfrm>
            <a:off x="251520" y="2060848"/>
            <a:ext cx="87129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r>
              <a:rPr lang="en-US" sz="1600" dirty="0" smtClean="0"/>
              <a:t>	B	S.E.	Wald	</a:t>
            </a:r>
            <a:r>
              <a:rPr lang="en-US" sz="1600" dirty="0" err="1" smtClean="0"/>
              <a:t>df</a:t>
            </a:r>
            <a:r>
              <a:rPr lang="en-US" sz="1600" dirty="0" smtClean="0"/>
              <a:t>	Sig.	Exp(B)	95% C.I. for EXP(B)	</a:t>
            </a:r>
          </a:p>
          <a:p>
            <a:r>
              <a:rPr lang="en-US" sz="1600" dirty="0" smtClean="0"/>
              <a:t>							Lower	Upper	</a:t>
            </a:r>
          </a:p>
          <a:p>
            <a:r>
              <a:rPr lang="en-US" sz="1600" dirty="0" err="1" smtClean="0"/>
              <a:t>reserpin</a:t>
            </a:r>
            <a:r>
              <a:rPr lang="en-US" sz="1600" dirty="0" smtClean="0"/>
              <a:t>	,280	,242	1,339	1	,247	1,323	,824	2,123	</a:t>
            </a:r>
          </a:p>
          <a:p>
            <a:r>
              <a:rPr lang="fr-FR" sz="1600" dirty="0" smtClean="0"/>
              <a:t>			</a:t>
            </a:r>
          </a:p>
          <a:p>
            <a:endParaRPr lang="en-US" dirty="0" smtClean="0"/>
          </a:p>
        </p:txBody>
      </p:sp>
      <p:sp>
        <p:nvSpPr>
          <p:cNvPr id="9" name="Rechteck 8"/>
          <p:cNvSpPr/>
          <p:nvPr/>
        </p:nvSpPr>
        <p:spPr>
          <a:xfrm>
            <a:off x="179512" y="4005064"/>
            <a:ext cx="871296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r>
              <a:rPr lang="en-US" sz="1600" dirty="0" smtClean="0"/>
              <a:t>	B	S.E.	Wald	</a:t>
            </a:r>
            <a:r>
              <a:rPr lang="en-US" sz="1600" dirty="0" err="1" smtClean="0"/>
              <a:t>df</a:t>
            </a:r>
            <a:r>
              <a:rPr lang="en-US" sz="1600" dirty="0" smtClean="0"/>
              <a:t>	Sig.	Exp(B)	95% C.I. for EXP(B)	</a:t>
            </a:r>
          </a:p>
          <a:p>
            <a:r>
              <a:rPr lang="en-US" sz="1600" dirty="0" smtClean="0"/>
              <a:t>							Lower	Upper	</a:t>
            </a:r>
          </a:p>
          <a:p>
            <a:r>
              <a:rPr lang="en-US" sz="1600" dirty="0" err="1" smtClean="0"/>
              <a:t>reserpin</a:t>
            </a:r>
            <a:r>
              <a:rPr lang="en-US" sz="1600" dirty="0" smtClean="0"/>
              <a:t>	-,179	,255	,491	1	,483	,836	,507	1,379	</a:t>
            </a:r>
          </a:p>
          <a:p>
            <a:r>
              <a:rPr lang="en-US" sz="1600" dirty="0" smtClean="0"/>
              <a:t>alter50	1,474	,205	51,497	1	,000	4,367	2,920	6,532	</a:t>
            </a:r>
          </a:p>
          <a:p>
            <a:r>
              <a:rPr lang="fr-FR" sz="1600" dirty="0" smtClean="0"/>
              <a:t>	</a:t>
            </a:r>
            <a:endParaRPr lang="en-US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395536" y="1628800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smtClean="0"/>
              <a:t>Modell mit </a:t>
            </a:r>
            <a:r>
              <a:rPr lang="de-AT" b="1" dirty="0" err="1" smtClean="0"/>
              <a:t>Reserpin</a:t>
            </a:r>
            <a:r>
              <a:rPr lang="de-AT" b="1" dirty="0" smtClean="0"/>
              <a:t>:</a:t>
            </a:r>
            <a:endParaRPr lang="en-US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251520" y="3717032"/>
            <a:ext cx="3523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smtClean="0"/>
              <a:t>Modell mit </a:t>
            </a:r>
            <a:r>
              <a:rPr lang="de-AT" b="1" dirty="0" err="1" smtClean="0"/>
              <a:t>Reserpin</a:t>
            </a:r>
            <a:r>
              <a:rPr lang="de-AT" b="1" dirty="0" smtClean="0"/>
              <a:t> und Alter: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3608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AT" sz="2800" dirty="0" err="1" smtClean="0"/>
              <a:t>Confounding</a:t>
            </a:r>
            <a:r>
              <a:rPr lang="de-AT" sz="2800" dirty="0" smtClean="0"/>
              <a:t>, Moderation, Mediation</a:t>
            </a:r>
            <a:br>
              <a:rPr lang="de-AT" sz="2800" dirty="0" smtClean="0"/>
            </a:br>
            <a:r>
              <a:rPr lang="de-AT" sz="2800" dirty="0" smtClean="0"/>
              <a:t>anhand einer Fallstudie erklärt</a:t>
            </a:r>
            <a:endParaRPr lang="en-US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192F-082F-493A-AABD-D0869F49B4B1}" type="datetime1">
              <a:rPr lang="de-AT" smtClean="0"/>
              <a:pPr/>
              <a:t>31.01.2017</a:t>
            </a:fld>
            <a:endParaRPr lang="de-DE" alt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 dirty="0" smtClean="0"/>
              <a:t>hanno.ulmer@i-med.ac.at</a:t>
            </a:r>
            <a:endParaRPr lang="de-DE" alt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 dirty="0" smtClean="0"/>
              <a:t>Seite </a:t>
            </a:r>
            <a:fld id="{BE0F3011-52C4-4BC1-A5CB-FF9A0F79CDD4}" type="slidenum">
              <a:rPr lang="de-DE" altLang="en-US" smtClean="0"/>
              <a:pPr/>
              <a:t>18</a:t>
            </a:fld>
            <a:endParaRPr lang="de-DE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768752" cy="470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48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Regressionsanalyse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Regressionsanalyse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statistische</a:t>
            </a:r>
            <a:r>
              <a:rPr lang="en-US" dirty="0" smtClean="0"/>
              <a:t> </a:t>
            </a:r>
            <a:r>
              <a:rPr lang="en-US" dirty="0" err="1" smtClean="0"/>
              <a:t>Methode</a:t>
            </a:r>
            <a:r>
              <a:rPr lang="en-US" dirty="0" smtClean="0"/>
              <a:t>  um </a:t>
            </a:r>
            <a:r>
              <a:rPr lang="en-US" dirty="0" err="1" smtClean="0"/>
              <a:t>Zusammenhänge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beschreiben</a:t>
            </a:r>
            <a:r>
              <a:rPr lang="en-US" dirty="0" smtClean="0"/>
              <a:t> :  </a:t>
            </a:r>
            <a:endParaRPr lang="en-US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Exposition (</a:t>
            </a:r>
            <a:r>
              <a:rPr lang="en-GB" dirty="0" err="1" smtClean="0"/>
              <a:t>z.B</a:t>
            </a:r>
            <a:r>
              <a:rPr lang="en-GB" dirty="0" smtClean="0"/>
              <a:t>. </a:t>
            </a:r>
            <a:r>
              <a:rPr lang="en-GB" dirty="0" err="1" smtClean="0"/>
              <a:t>Risikofaktor</a:t>
            </a:r>
            <a:r>
              <a:rPr lang="en-GB" dirty="0" smtClean="0"/>
              <a:t>, </a:t>
            </a:r>
            <a:r>
              <a:rPr lang="en-GB" dirty="0" err="1" smtClean="0"/>
              <a:t>Therapie</a:t>
            </a:r>
            <a:r>
              <a:rPr lang="en-GB" dirty="0" smtClean="0"/>
              <a:t>) -- &gt; Outcome (</a:t>
            </a:r>
            <a:r>
              <a:rPr lang="en-GB" dirty="0" err="1" smtClean="0"/>
              <a:t>z.B</a:t>
            </a:r>
            <a:r>
              <a:rPr lang="en-GB" dirty="0" smtClean="0"/>
              <a:t>. </a:t>
            </a:r>
            <a:r>
              <a:rPr lang="en-GB" dirty="0" err="1" smtClean="0"/>
              <a:t>Erkrankung</a:t>
            </a:r>
            <a:r>
              <a:rPr lang="en-GB" dirty="0" smtClean="0"/>
              <a:t>) </a:t>
            </a:r>
            <a:endParaRPr lang="en-GB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Multivariable </a:t>
            </a:r>
            <a:r>
              <a:rPr lang="en-US" dirty="0" err="1" smtClean="0"/>
              <a:t>Analyse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k </a:t>
            </a:r>
            <a:r>
              <a:rPr lang="en-US" dirty="0" err="1" smtClean="0"/>
              <a:t>unabhängige</a:t>
            </a:r>
            <a:r>
              <a:rPr lang="en-US" dirty="0" smtClean="0"/>
              <a:t> Variable (</a:t>
            </a:r>
            <a:r>
              <a:rPr lang="en-US" dirty="0" err="1" smtClean="0"/>
              <a:t>Prädiktoren</a:t>
            </a:r>
            <a:r>
              <a:rPr lang="en-US" dirty="0" smtClean="0"/>
              <a:t>) -- &gt;  1 </a:t>
            </a:r>
            <a:r>
              <a:rPr lang="en-US" dirty="0" err="1" smtClean="0"/>
              <a:t>abhängige</a:t>
            </a:r>
            <a:r>
              <a:rPr lang="en-US" dirty="0" smtClean="0"/>
              <a:t> Variable (Outcome)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Verschiedene</a:t>
            </a:r>
            <a:r>
              <a:rPr lang="en-US" dirty="0" smtClean="0"/>
              <a:t> </a:t>
            </a:r>
            <a:r>
              <a:rPr lang="en-US" dirty="0" err="1" smtClean="0"/>
              <a:t>Arten</a:t>
            </a:r>
            <a:r>
              <a:rPr lang="en-US" dirty="0" smtClean="0"/>
              <a:t> und </a:t>
            </a:r>
            <a:r>
              <a:rPr lang="en-US" dirty="0" err="1" smtClean="0"/>
              <a:t>Berechnungsweisen</a:t>
            </a:r>
            <a:r>
              <a:rPr lang="en-US" dirty="0" smtClean="0"/>
              <a:t> von </a:t>
            </a:r>
            <a:r>
              <a:rPr lang="en-US" dirty="0" err="1" smtClean="0"/>
              <a:t>Regressionsanalysen</a:t>
            </a:r>
            <a:r>
              <a:rPr lang="en-US" dirty="0" smtClean="0"/>
              <a:t>:</a:t>
            </a:r>
            <a:r>
              <a:rPr lang="en-US" dirty="0"/>
              <a:t> 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Bereits</a:t>
            </a:r>
            <a:r>
              <a:rPr lang="en-US" dirty="0" smtClean="0"/>
              <a:t> 1805 </a:t>
            </a:r>
            <a:r>
              <a:rPr lang="en-US" dirty="0" err="1" smtClean="0"/>
              <a:t>wurde</a:t>
            </a:r>
            <a:r>
              <a:rPr lang="en-US" dirty="0" smtClean="0"/>
              <a:t> </a:t>
            </a:r>
            <a:r>
              <a:rPr lang="en-US" dirty="0" err="1" smtClean="0"/>
              <a:t>beispielsweise</a:t>
            </a:r>
            <a:r>
              <a:rPr lang="en-US" dirty="0" smtClean="0"/>
              <a:t> die </a:t>
            </a:r>
            <a:r>
              <a:rPr lang="en-US" dirty="0" err="1" smtClean="0"/>
              <a:t>Methode</a:t>
            </a:r>
            <a:r>
              <a:rPr lang="en-US" dirty="0" smtClean="0"/>
              <a:t> der </a:t>
            </a:r>
            <a:r>
              <a:rPr lang="en-US" dirty="0" err="1" smtClean="0"/>
              <a:t>kleinsten</a:t>
            </a:r>
            <a:r>
              <a:rPr lang="en-US" dirty="0" smtClean="0"/>
              <a:t> Quadrate von Legendre </a:t>
            </a:r>
            <a:r>
              <a:rPr lang="en-US" dirty="0" err="1" smtClean="0"/>
              <a:t>publiziert</a:t>
            </a:r>
            <a:r>
              <a:rPr lang="en-US" dirty="0" smtClean="0"/>
              <a:t>.</a:t>
            </a:r>
            <a:r>
              <a:rPr lang="en-US" dirty="0"/>
              <a:t> </a:t>
            </a: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404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0A52-2714-4FF9-82EF-8D73DBBA488E}" type="datetime1">
              <a:rPr lang="de-AT" smtClean="0"/>
              <a:pPr/>
              <a:t>31.01.2017</a:t>
            </a:fld>
            <a:endParaRPr lang="de-DE" altLang="en-US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A2CAC88C-1CC7-4AF2-8684-ED3F4309E9D4}" type="slidenum">
              <a:rPr lang="de-DE" altLang="en-US"/>
              <a:pPr/>
              <a:t>2</a:t>
            </a:fld>
            <a:endParaRPr lang="de-DE" altLang="en-US"/>
          </a:p>
        </p:txBody>
      </p:sp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9" y="1484784"/>
            <a:ext cx="6120680" cy="499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2843808" y="1772816"/>
            <a:ext cx="24479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000" dirty="0"/>
              <a:t>Kategorien nach</a:t>
            </a:r>
          </a:p>
          <a:p>
            <a:r>
              <a:rPr lang="de-DE" sz="1000" dirty="0"/>
              <a:t>Emerson/Colditz 1985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274638"/>
            <a:ext cx="618650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4F81B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 smtClean="0"/>
              <a:t>Statistische Verfahren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Die wichtigsten Regressionsanalysen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/>
              <a:t>Multivariable Analyse: Regression von  k  </a:t>
            </a:r>
            <a:r>
              <a:rPr lang="en-GB" dirty="0" err="1" smtClean="0"/>
              <a:t>unabhängigen</a:t>
            </a:r>
            <a:r>
              <a:rPr lang="en-GB" dirty="0" smtClean="0"/>
              <a:t> auf  1 </a:t>
            </a:r>
            <a:r>
              <a:rPr lang="en-GB" dirty="0" err="1" smtClean="0"/>
              <a:t>abhängige</a:t>
            </a:r>
            <a:r>
              <a:rPr lang="en-GB" dirty="0" smtClean="0"/>
              <a:t> Variable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err="1" smtClean="0"/>
              <a:t>Abhängige</a:t>
            </a:r>
            <a:r>
              <a:rPr lang="en-GB" dirty="0" smtClean="0"/>
              <a:t> Variable </a:t>
            </a:r>
            <a:r>
              <a:rPr lang="en-GB" dirty="0" err="1" smtClean="0"/>
              <a:t>ist</a:t>
            </a:r>
            <a:r>
              <a:rPr lang="en-GB" dirty="0" smtClean="0"/>
              <a:t> </a:t>
            </a:r>
            <a:r>
              <a:rPr lang="en-GB" dirty="0" err="1" smtClean="0"/>
              <a:t>metrisch</a:t>
            </a:r>
            <a:r>
              <a:rPr lang="en-GB" dirty="0" smtClean="0"/>
              <a:t> (</a:t>
            </a:r>
            <a:r>
              <a:rPr lang="en-GB" dirty="0" err="1" smtClean="0"/>
              <a:t>stetig</a:t>
            </a:r>
            <a:r>
              <a:rPr lang="en-GB" dirty="0" smtClean="0"/>
              <a:t>): Linear Regression</a:t>
            </a:r>
          </a:p>
          <a:p>
            <a:pPr marL="0" indent="0">
              <a:buNone/>
            </a:pPr>
            <a:r>
              <a:rPr lang="en-GB" dirty="0" err="1" smtClean="0"/>
              <a:t>z.B</a:t>
            </a:r>
            <a:r>
              <a:rPr lang="en-GB" dirty="0" smtClean="0"/>
              <a:t>. </a:t>
            </a:r>
            <a:r>
              <a:rPr lang="en-GB" dirty="0" err="1" smtClean="0"/>
              <a:t>Geschlecht</a:t>
            </a:r>
            <a:r>
              <a:rPr lang="en-GB" dirty="0" smtClean="0"/>
              <a:t>, Alter, BMI		-&gt; </a:t>
            </a:r>
            <a:r>
              <a:rPr lang="en-GB" dirty="0" err="1" smtClean="0"/>
              <a:t>systolischer</a:t>
            </a:r>
            <a:r>
              <a:rPr lang="en-GB" dirty="0" smtClean="0"/>
              <a:t> </a:t>
            </a:r>
            <a:r>
              <a:rPr lang="en-GB" dirty="0" err="1" smtClean="0"/>
              <a:t>Blutdruck</a:t>
            </a:r>
            <a:endParaRPr lang="en-GB" dirty="0" smtClean="0"/>
          </a:p>
          <a:p>
            <a:pPr marL="0" indent="0">
              <a:buNone/>
            </a:pPr>
            <a:r>
              <a:rPr lang="en-GB" dirty="0" err="1" smtClean="0"/>
              <a:t>Geschätzt</a:t>
            </a:r>
            <a:r>
              <a:rPr lang="en-GB" dirty="0" smtClean="0"/>
              <a:t> (</a:t>
            </a:r>
            <a:r>
              <a:rPr lang="en-GB" dirty="0" err="1" smtClean="0"/>
              <a:t>berechnet</a:t>
            </a:r>
            <a:r>
              <a:rPr lang="en-GB" dirty="0" smtClean="0"/>
              <a:t>) </a:t>
            </a:r>
            <a:r>
              <a:rPr lang="en-GB" dirty="0" err="1" smtClean="0"/>
              <a:t>wird</a:t>
            </a:r>
            <a:r>
              <a:rPr lang="en-GB" dirty="0" smtClean="0"/>
              <a:t> das (</a:t>
            </a:r>
            <a:r>
              <a:rPr lang="en-GB" dirty="0" err="1" smtClean="0"/>
              <a:t>standardisierte</a:t>
            </a:r>
            <a:r>
              <a:rPr lang="en-GB" dirty="0" smtClean="0"/>
              <a:t>) Beta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err="1" smtClean="0"/>
              <a:t>Abhängige</a:t>
            </a:r>
            <a:r>
              <a:rPr lang="en-GB" dirty="0" smtClean="0"/>
              <a:t> Variable </a:t>
            </a:r>
            <a:r>
              <a:rPr lang="en-GB" dirty="0" err="1" smtClean="0"/>
              <a:t>ist</a:t>
            </a:r>
            <a:r>
              <a:rPr lang="en-GB" dirty="0" smtClean="0"/>
              <a:t>  </a:t>
            </a:r>
            <a:r>
              <a:rPr lang="en-GB" dirty="0" err="1" smtClean="0"/>
              <a:t>kategoriell</a:t>
            </a:r>
            <a:r>
              <a:rPr lang="en-GB" dirty="0" smtClean="0"/>
              <a:t> : </a:t>
            </a:r>
            <a:r>
              <a:rPr lang="en-GB" dirty="0" err="1" smtClean="0"/>
              <a:t>Logistische</a:t>
            </a:r>
            <a:r>
              <a:rPr lang="en-GB" dirty="0" smtClean="0"/>
              <a:t> Regression</a:t>
            </a:r>
          </a:p>
          <a:p>
            <a:pPr marL="0" indent="0">
              <a:buNone/>
            </a:pPr>
            <a:r>
              <a:rPr lang="en-GB" dirty="0" err="1"/>
              <a:t>z.B</a:t>
            </a:r>
            <a:r>
              <a:rPr lang="en-GB" dirty="0"/>
              <a:t>. </a:t>
            </a:r>
            <a:r>
              <a:rPr lang="en-GB" dirty="0" err="1"/>
              <a:t>Geschlecht</a:t>
            </a:r>
            <a:r>
              <a:rPr lang="en-GB" dirty="0"/>
              <a:t>, Alter, BMI	</a:t>
            </a:r>
            <a:r>
              <a:rPr lang="en-GB" dirty="0" smtClean="0"/>
              <a:t>	-&gt; KHK in den </a:t>
            </a:r>
            <a:r>
              <a:rPr lang="en-GB" dirty="0" err="1" smtClean="0"/>
              <a:t>nächsten</a:t>
            </a:r>
            <a:r>
              <a:rPr lang="en-GB" dirty="0" smtClean="0"/>
              <a:t> 10 </a:t>
            </a:r>
            <a:r>
              <a:rPr lang="en-GB" dirty="0" err="1" smtClean="0"/>
              <a:t>Jahren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en-GB" dirty="0" err="1" smtClean="0"/>
              <a:t>Geschätzt</a:t>
            </a:r>
            <a:r>
              <a:rPr lang="en-GB" dirty="0" smtClean="0"/>
              <a:t> </a:t>
            </a:r>
            <a:r>
              <a:rPr lang="en-GB" dirty="0" err="1" smtClean="0"/>
              <a:t>wird</a:t>
            </a:r>
            <a:r>
              <a:rPr lang="en-GB" dirty="0" smtClean="0"/>
              <a:t> das Odds Ratio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err="1" smtClean="0"/>
              <a:t>Abhängige</a:t>
            </a:r>
            <a:r>
              <a:rPr lang="en-GB" dirty="0" smtClean="0"/>
              <a:t> Variable </a:t>
            </a:r>
            <a:r>
              <a:rPr lang="en-GB" dirty="0" err="1" smtClean="0"/>
              <a:t>ist</a:t>
            </a:r>
            <a:r>
              <a:rPr lang="en-GB" dirty="0" smtClean="0"/>
              <a:t> </a:t>
            </a:r>
            <a:r>
              <a:rPr lang="en-GB" dirty="0" err="1" smtClean="0"/>
              <a:t>eine</a:t>
            </a:r>
            <a:r>
              <a:rPr lang="en-GB" dirty="0" smtClean="0"/>
              <a:t> </a:t>
            </a:r>
            <a:r>
              <a:rPr lang="en-GB" dirty="0" err="1" smtClean="0"/>
              <a:t>Ereigniszeit</a:t>
            </a:r>
            <a:r>
              <a:rPr lang="en-GB" dirty="0" smtClean="0"/>
              <a:t>:  Cox proportional hazards Regression</a:t>
            </a:r>
          </a:p>
          <a:p>
            <a:pPr marL="0" indent="0">
              <a:buNone/>
            </a:pPr>
            <a:r>
              <a:rPr lang="en-GB" dirty="0" err="1"/>
              <a:t>z.B</a:t>
            </a:r>
            <a:r>
              <a:rPr lang="en-GB" dirty="0"/>
              <a:t>. </a:t>
            </a:r>
            <a:r>
              <a:rPr lang="en-GB" dirty="0" err="1"/>
              <a:t>Geschlecht</a:t>
            </a:r>
            <a:r>
              <a:rPr lang="en-GB" dirty="0"/>
              <a:t>, Alter, BMI	</a:t>
            </a:r>
            <a:r>
              <a:rPr lang="en-GB" dirty="0" smtClean="0"/>
              <a:t>	-&gt; </a:t>
            </a:r>
            <a:r>
              <a:rPr lang="en-GB" dirty="0" err="1" smtClean="0"/>
              <a:t>Zeit</a:t>
            </a:r>
            <a:r>
              <a:rPr lang="en-GB" dirty="0" smtClean="0"/>
              <a:t> </a:t>
            </a:r>
            <a:r>
              <a:rPr lang="en-GB" dirty="0" err="1" smtClean="0"/>
              <a:t>bis</a:t>
            </a:r>
            <a:r>
              <a:rPr lang="en-GB" dirty="0" smtClean="0"/>
              <a:t> KHK (survival analysis)</a:t>
            </a:r>
          </a:p>
          <a:p>
            <a:pPr marL="0" indent="0">
              <a:buNone/>
            </a:pPr>
            <a:r>
              <a:rPr lang="en-GB" dirty="0" err="1" smtClean="0"/>
              <a:t>Geschätzt</a:t>
            </a:r>
            <a:r>
              <a:rPr lang="en-GB" dirty="0" smtClean="0"/>
              <a:t> </a:t>
            </a:r>
            <a:r>
              <a:rPr lang="en-GB" dirty="0" err="1" smtClean="0"/>
              <a:t>wird</a:t>
            </a:r>
            <a:r>
              <a:rPr lang="en-GB" dirty="0" smtClean="0"/>
              <a:t> das Hazard </a:t>
            </a:r>
            <a:r>
              <a:rPr lang="en-GB" dirty="0"/>
              <a:t> </a:t>
            </a:r>
            <a:r>
              <a:rPr lang="en-GB" dirty="0" smtClean="0"/>
              <a:t>Ratio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213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52" name="Rectangle 1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de-DE" dirty="0" smtClean="0"/>
              <a:t>Praktische Übungen mit SPSS</a:t>
            </a:r>
            <a:endParaRPr lang="de-DE" dirty="0"/>
          </a:p>
        </p:txBody>
      </p:sp>
      <p:sp>
        <p:nvSpPr>
          <p:cNvPr id="87054" name="Rectangle 14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de-DE" sz="3600" dirty="0" smtClean="0"/>
              <a:t>Dateneigabe/Labels/Variablenspezifizierung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de-DE" sz="3600" dirty="0" smtClean="0"/>
              <a:t>Datenmanagement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de-DE" sz="3600" dirty="0" smtClean="0"/>
              <a:t>Deskriptive Statistik </a:t>
            </a:r>
            <a:r>
              <a:rPr lang="de-DE" sz="3600" dirty="0" smtClean="0">
                <a:sym typeface="Wingdings" panose="05000000000000000000" pitchFamily="2" charset="2"/>
              </a:rPr>
              <a:t> Benutzerdefinierte Tabellen, Kaplan-Meier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de-DE" sz="3600" dirty="0" smtClean="0">
                <a:sym typeface="Wingdings" panose="05000000000000000000" pitchFamily="2" charset="2"/>
              </a:rPr>
              <a:t>Signifikanztests, Konfidenzintervalle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de-DE" sz="3600" dirty="0" smtClean="0">
                <a:sym typeface="Wingdings" panose="05000000000000000000" pitchFamily="2" charset="2"/>
              </a:rPr>
              <a:t>Regressionsanalysen: logistische Regression, Cox Regression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de-DE" sz="3600" dirty="0" smtClean="0">
                <a:sym typeface="Wingdings" panose="05000000000000000000" pitchFamily="2" charset="2"/>
              </a:rPr>
              <a:t>Spezialthema: </a:t>
            </a:r>
            <a:r>
              <a:rPr lang="de-DE" sz="3600" dirty="0" err="1" smtClean="0">
                <a:sym typeface="Wingdings" panose="05000000000000000000" pitchFamily="2" charset="2"/>
              </a:rPr>
              <a:t>Propensity</a:t>
            </a:r>
            <a:r>
              <a:rPr lang="de-DE" sz="3600" dirty="0" smtClean="0">
                <a:sym typeface="Wingdings" panose="05000000000000000000" pitchFamily="2" charset="2"/>
              </a:rPr>
              <a:t> Score </a:t>
            </a:r>
            <a:r>
              <a:rPr lang="de-DE" sz="3600" dirty="0" err="1" smtClean="0">
                <a:sym typeface="Wingdings" panose="05000000000000000000" pitchFamily="2" charset="2"/>
              </a:rPr>
              <a:t>Matching</a:t>
            </a:r>
            <a:endParaRPr lang="de-DE" sz="3600" dirty="0" smtClean="0"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de-DE" sz="3600" dirty="0"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de-DE" sz="3600" dirty="0" smtClean="0">
                <a:sym typeface="Wingdings" panose="05000000000000000000" pitchFamily="2" charset="2"/>
              </a:rPr>
              <a:t>Datensätze: Leber TX, </a:t>
            </a:r>
            <a:r>
              <a:rPr lang="de-DE" sz="3600" dirty="0" err="1" smtClean="0">
                <a:sym typeface="Wingdings" panose="05000000000000000000" pitchFamily="2" charset="2"/>
              </a:rPr>
              <a:t>Simpson`s</a:t>
            </a:r>
            <a:r>
              <a:rPr lang="de-DE" sz="3600" dirty="0" smtClean="0">
                <a:sym typeface="Wingdings" panose="05000000000000000000" pitchFamily="2" charset="2"/>
              </a:rPr>
              <a:t> Paradoxon, Hep C</a:t>
            </a:r>
            <a:r>
              <a:rPr lang="de-DE" sz="2600" dirty="0" smtClean="0"/>
              <a:t/>
            </a:r>
            <a:br>
              <a:rPr lang="de-DE" sz="2600" dirty="0" smtClean="0"/>
            </a:br>
            <a:r>
              <a:rPr lang="de-DE" sz="2600" dirty="0" smtClean="0"/>
              <a:t/>
            </a:r>
            <a:br>
              <a:rPr lang="de-DE" sz="2600" dirty="0" smtClean="0"/>
            </a:br>
            <a:endParaRPr lang="de-DE" sz="36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26DE-E8E2-4501-874E-BCEAF4B89A19}" type="datetime1">
              <a:rPr lang="de-AT" smtClean="0"/>
              <a:pPr/>
              <a:t>31.01.2017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95D63553-5213-497C-9F24-1F5140A9900A}" type="slidenum">
              <a:rPr lang="de-DE" altLang="en-US"/>
              <a:pPr/>
              <a:t>21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4897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52" name="Rectangle 1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dirty="0"/>
              <a:t>Häufig</a:t>
            </a:r>
            <a:r>
              <a:rPr lang="de-DE" sz="2400" b="1" dirty="0" smtClean="0"/>
              <a:t> </a:t>
            </a:r>
            <a:r>
              <a:rPr lang="de-DE" dirty="0"/>
              <a:t>verwendete</a:t>
            </a:r>
            <a:r>
              <a:rPr lang="de-DE" sz="2400" b="1" dirty="0" smtClean="0"/>
              <a:t> </a:t>
            </a:r>
            <a:r>
              <a:rPr lang="de-DE" dirty="0"/>
              <a:t>statistische</a:t>
            </a:r>
            <a:r>
              <a:rPr lang="de-DE" sz="2400" b="1" dirty="0" smtClean="0"/>
              <a:t> </a:t>
            </a:r>
            <a:r>
              <a:rPr lang="de-DE" dirty="0"/>
              <a:t>Methoden</a:t>
            </a:r>
          </a:p>
        </p:txBody>
      </p:sp>
      <p:sp>
        <p:nvSpPr>
          <p:cNvPr id="87054" name="Rectangle 14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de-DE" sz="3600" dirty="0" smtClean="0"/>
              <a:t>Studienplanung</a:t>
            </a:r>
          </a:p>
          <a:p>
            <a:pPr>
              <a:lnSpc>
                <a:spcPct val="80000"/>
              </a:lnSpc>
            </a:pPr>
            <a:r>
              <a:rPr lang="de-DE" sz="2800" dirty="0" smtClean="0"/>
              <a:t>Fragestellung</a:t>
            </a:r>
          </a:p>
          <a:p>
            <a:pPr>
              <a:lnSpc>
                <a:spcPct val="80000"/>
              </a:lnSpc>
            </a:pPr>
            <a:r>
              <a:rPr lang="de-DE" sz="2800" dirty="0" smtClean="0"/>
              <a:t>Hypothesen</a:t>
            </a:r>
          </a:p>
          <a:p>
            <a:pPr>
              <a:lnSpc>
                <a:spcPct val="80000"/>
              </a:lnSpc>
            </a:pPr>
            <a:r>
              <a:rPr lang="de-DE" sz="2800" dirty="0" smtClean="0"/>
              <a:t>Studiendesign</a:t>
            </a:r>
          </a:p>
          <a:p>
            <a:pPr>
              <a:lnSpc>
                <a:spcPct val="80000"/>
              </a:lnSpc>
            </a:pPr>
            <a:r>
              <a:rPr lang="de-DE" sz="2800" dirty="0" smtClean="0"/>
              <a:t>Fallzahlschätzung</a:t>
            </a:r>
          </a:p>
          <a:p>
            <a:pPr>
              <a:lnSpc>
                <a:spcPct val="80000"/>
              </a:lnSpc>
            </a:pPr>
            <a:r>
              <a:rPr lang="de-DE" sz="2800" dirty="0" smtClean="0"/>
              <a:t>Datenerhebung</a:t>
            </a:r>
            <a:r>
              <a:rPr lang="de-DE" sz="2600" dirty="0" smtClean="0"/>
              <a:t/>
            </a:r>
            <a:br>
              <a:rPr lang="de-DE" sz="2600" dirty="0" smtClean="0"/>
            </a:br>
            <a:r>
              <a:rPr lang="de-DE" sz="2600" dirty="0" smtClean="0"/>
              <a:t/>
            </a:r>
            <a:br>
              <a:rPr lang="de-DE" sz="2600" dirty="0" smtClean="0"/>
            </a:br>
            <a:endParaRPr lang="de-DE" sz="3600" dirty="0" smtClean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de-DE" sz="3600" dirty="0" smtClean="0"/>
              <a:t>Statistische Auswertung</a:t>
            </a:r>
          </a:p>
          <a:p>
            <a:pPr>
              <a:lnSpc>
                <a:spcPct val="80000"/>
              </a:lnSpc>
            </a:pPr>
            <a:r>
              <a:rPr lang="de-DE" sz="2800" dirty="0" smtClean="0"/>
              <a:t>Deskriptive Statistik</a:t>
            </a:r>
            <a:endParaRPr lang="de-DE" sz="2800" dirty="0"/>
          </a:p>
          <a:p>
            <a:pPr>
              <a:lnSpc>
                <a:spcPct val="80000"/>
              </a:lnSpc>
            </a:pPr>
            <a:r>
              <a:rPr lang="de-DE" sz="2800" dirty="0" err="1" smtClean="0"/>
              <a:t>Inferenzstatistik</a:t>
            </a:r>
            <a:r>
              <a:rPr lang="de-DE" sz="2800" dirty="0" smtClean="0"/>
              <a:t> I: Schätzen von Parametern mittels </a:t>
            </a:r>
            <a:r>
              <a:rPr lang="de-DE" sz="2800" dirty="0" err="1" smtClean="0"/>
              <a:t>Konfidenzintervallen</a:t>
            </a:r>
            <a:endParaRPr lang="de-DE" sz="2800" dirty="0" smtClean="0"/>
          </a:p>
          <a:p>
            <a:pPr>
              <a:lnSpc>
                <a:spcPct val="80000"/>
              </a:lnSpc>
            </a:pPr>
            <a:r>
              <a:rPr lang="de-DE" sz="2800" dirty="0" err="1" smtClean="0"/>
              <a:t>Inferenzstatistik</a:t>
            </a:r>
            <a:r>
              <a:rPr lang="de-DE" sz="2800" dirty="0" smtClean="0"/>
              <a:t> II: Unterschiede, </a:t>
            </a:r>
            <a:r>
              <a:rPr lang="de-DE" sz="2800" dirty="0" err="1" smtClean="0"/>
              <a:t>Hypothesenprüfung</a:t>
            </a:r>
            <a:r>
              <a:rPr lang="de-DE" sz="2800" dirty="0" smtClean="0"/>
              <a:t> mittels </a:t>
            </a:r>
            <a:r>
              <a:rPr lang="de-DE" sz="2800" dirty="0" err="1" smtClean="0"/>
              <a:t>Signifikanztests</a:t>
            </a:r>
            <a:r>
              <a:rPr lang="de-DE" sz="28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de-DE" sz="2800" dirty="0" err="1" smtClean="0"/>
              <a:t>Inferenzstatistik</a:t>
            </a:r>
            <a:r>
              <a:rPr lang="de-DE" sz="2800" dirty="0" smtClean="0"/>
              <a:t> III: Zusammenhänge, Korrelations- und Regressionsanalysen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26DE-E8E2-4501-874E-BCEAF4B89A19}" type="datetime1">
              <a:rPr lang="de-AT" smtClean="0"/>
              <a:pPr/>
              <a:t>31.01.2017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95D63553-5213-497C-9F24-1F5140A9900A}" type="slidenum">
              <a:rPr lang="de-DE" altLang="en-US"/>
              <a:pPr/>
              <a:t>3</a:t>
            </a:fld>
            <a:endParaRPr lang="de-DE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dirty="0" smtClean="0"/>
              <a:t>Literaturhinweise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09A5-EA7B-4E0D-A7FE-AC0A8569222A}" type="datetime1">
              <a:rPr lang="de-AT" smtClean="0"/>
              <a:pPr/>
              <a:t>31.01.2017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43F64F4F-A0C7-4089-904F-ABF8F45E77EC}" type="slidenum">
              <a:rPr lang="de-DE" altLang="en-US"/>
              <a:pPr/>
              <a:t>4</a:t>
            </a:fld>
            <a:endParaRPr lang="de-DE" altLang="en-US"/>
          </a:p>
        </p:txBody>
      </p:sp>
      <p:pic>
        <p:nvPicPr>
          <p:cNvPr id="738306" name="Picture 2" descr="Front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429000"/>
            <a:ext cx="1219200" cy="1847851"/>
          </a:xfrm>
          <a:prstGeom prst="rect">
            <a:avLst/>
          </a:prstGeom>
          <a:noFill/>
        </p:spPr>
      </p:pic>
      <p:pic>
        <p:nvPicPr>
          <p:cNvPr id="738308" name="Picture 4" descr="Front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656465"/>
            <a:ext cx="1105926" cy="1676170"/>
          </a:xfrm>
          <a:prstGeom prst="rect">
            <a:avLst/>
          </a:prstGeom>
          <a:noFill/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3184" y="1700808"/>
            <a:ext cx="8229600" cy="4757758"/>
          </a:xfrm>
        </p:spPr>
        <p:txBody>
          <a:bodyPr/>
          <a:lstStyle/>
          <a:p>
            <a:r>
              <a:rPr lang="de-DE" dirty="0" smtClean="0"/>
              <a:t>Grundlagenwissenschaft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Klinische Forschung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Epidemiologische Forschung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809664"/>
            <a:ext cx="1043560" cy="146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08219"/>
            <a:ext cx="1025836" cy="152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806415"/>
            <a:ext cx="1024613" cy="147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1970" name="Picture 2" descr="http://ecx.images-amazon.com/images/I/41K4ANEQUsL._SX366_BO1,204,203,200_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553" y="1656465"/>
            <a:ext cx="1312879" cy="178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3730" name="Picture 2" descr="https://images-na.ssl-images-amazon.com/images/I/51b-YX%2ByKjL._SX364_BO1,204,203,200_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906091"/>
            <a:ext cx="1320715" cy="18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90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dirty="0" smtClean="0"/>
              <a:t>Quellen, Internet, Software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09A5-EA7B-4E0D-A7FE-AC0A8569222A}" type="datetime1">
              <a:rPr lang="de-AT" smtClean="0"/>
              <a:pPr/>
              <a:t>31.01.2017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43F64F4F-A0C7-4089-904F-ABF8F45E77EC}" type="slidenum">
              <a:rPr lang="de-DE" altLang="en-US"/>
              <a:pPr/>
              <a:t>5</a:t>
            </a:fld>
            <a:endParaRPr lang="de-DE" alt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British Medical Journal </a:t>
            </a:r>
            <a:r>
              <a:rPr lang="de-DE" dirty="0" err="1" smtClean="0"/>
              <a:t>Statistics</a:t>
            </a:r>
            <a:r>
              <a:rPr lang="de-DE" dirty="0" smtClean="0"/>
              <a:t> at Square </a:t>
            </a:r>
            <a:r>
              <a:rPr lang="de-DE" dirty="0" err="1" smtClean="0"/>
              <a:t>One</a:t>
            </a:r>
            <a:endParaRPr lang="de-DE" dirty="0" smtClean="0"/>
          </a:p>
          <a:p>
            <a:r>
              <a:rPr lang="de-DE" dirty="0" smtClean="0"/>
              <a:t>Deutsches Ärzteblatt Bewertung wissenschaftlicher Publikationen</a:t>
            </a:r>
          </a:p>
          <a:p>
            <a:r>
              <a:rPr lang="de-DE" dirty="0" smtClean="0"/>
              <a:t>Deutsche Medizinische Wochenschrift Statistik-Serie</a:t>
            </a:r>
          </a:p>
          <a:p>
            <a:r>
              <a:rPr lang="de-DE" dirty="0" smtClean="0"/>
              <a:t>Jumbo Münster</a:t>
            </a:r>
          </a:p>
          <a:p>
            <a:r>
              <a:rPr lang="de-DE" dirty="0" err="1" smtClean="0"/>
              <a:t>Graphpad</a:t>
            </a:r>
            <a:r>
              <a:rPr lang="de-DE" dirty="0" smtClean="0"/>
              <a:t> </a:t>
            </a:r>
            <a:r>
              <a:rPr lang="de-DE" dirty="0" err="1" smtClean="0"/>
              <a:t>Quickcalcs</a:t>
            </a:r>
            <a:endParaRPr lang="de-DE" dirty="0" smtClean="0"/>
          </a:p>
          <a:p>
            <a:r>
              <a:rPr lang="de-DE" dirty="0" smtClean="0"/>
              <a:t>R, </a:t>
            </a:r>
            <a:r>
              <a:rPr lang="de-DE" dirty="0" err="1" smtClean="0"/>
              <a:t>Stata</a:t>
            </a:r>
            <a:r>
              <a:rPr lang="de-DE" dirty="0" smtClean="0"/>
              <a:t>, SPSS, SAS, Statistica, </a:t>
            </a:r>
            <a:r>
              <a:rPr lang="de-DE" dirty="0" err="1" smtClean="0"/>
              <a:t>GraphPad</a:t>
            </a:r>
            <a:r>
              <a:rPr lang="de-DE" dirty="0" smtClean="0"/>
              <a:t>, </a:t>
            </a:r>
            <a:r>
              <a:rPr lang="de-DE" dirty="0" err="1" smtClean="0"/>
              <a:t>MedCalc</a:t>
            </a:r>
            <a:endParaRPr lang="de-DE" dirty="0" smtClean="0"/>
          </a:p>
          <a:p>
            <a:r>
              <a:rPr lang="de-DE" dirty="0" err="1" smtClean="0"/>
              <a:t>nQuery</a:t>
            </a:r>
            <a:r>
              <a:rPr lang="de-DE" dirty="0" smtClean="0"/>
              <a:t> </a:t>
            </a:r>
            <a:r>
              <a:rPr lang="de-DE" dirty="0" err="1" smtClean="0"/>
              <a:t>Advisor</a:t>
            </a:r>
            <a:r>
              <a:rPr lang="de-DE" dirty="0" smtClean="0"/>
              <a:t>, East, PASS, </a:t>
            </a:r>
            <a:r>
              <a:rPr lang="de-DE" dirty="0" err="1" smtClean="0"/>
              <a:t>StudySize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630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Merkmalstypen und statistische Maßzahlen, Grafiken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947E-E2B1-447B-92C9-68B1426AE906}" type="datetime1">
              <a:rPr lang="de-AT" smtClean="0"/>
              <a:pPr/>
              <a:t>31.01.2017</a:t>
            </a:fld>
            <a:endParaRPr lang="de-DE" alt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 smtClean="0"/>
              <a:t>hanno.ulmer@i-med.ac.at</a:t>
            </a:r>
            <a:endParaRPr lang="de-DE" alt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 smtClean="0"/>
              <a:t>Seite </a:t>
            </a:r>
            <a:fld id="{EE29F858-1221-4A12-AB43-D242F2C02AC7}" type="slidenum">
              <a:rPr lang="de-DE" altLang="en-US" smtClean="0"/>
              <a:pPr/>
              <a:t>6</a:t>
            </a:fld>
            <a:endParaRPr lang="de-DE" altLang="en-US"/>
          </a:p>
        </p:txBody>
      </p:sp>
      <p:pic>
        <p:nvPicPr>
          <p:cNvPr id="537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5"/>
            <a:ext cx="3828853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Wichtige </a:t>
            </a:r>
            <a:r>
              <a:rPr lang="de-DE" dirty="0" err="1"/>
              <a:t>Signifikanztests</a:t>
            </a:r>
            <a:endParaRPr lang="de-DE" dirty="0"/>
          </a:p>
        </p:txBody>
      </p:sp>
      <p:sp>
        <p:nvSpPr>
          <p:cNvPr id="7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71EB9-69C8-41E7-8740-F42021BAF4BA}" type="datetime1">
              <a:rPr lang="de-AT" smtClean="0"/>
              <a:pPr/>
              <a:t>31.01.2017</a:t>
            </a:fld>
            <a:endParaRPr lang="de-DE" altLang="en-US"/>
          </a:p>
        </p:txBody>
      </p:sp>
      <p:sp>
        <p:nvSpPr>
          <p:cNvPr id="7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7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99DFBDAD-2430-4734-A8DD-93C52CE94045}" type="slidenum">
              <a:rPr lang="de-DE" altLang="en-US"/>
              <a:pPr/>
              <a:t>7</a:t>
            </a:fld>
            <a:endParaRPr lang="de-DE" altLang="en-US"/>
          </a:p>
        </p:txBody>
      </p:sp>
      <p:grpSp>
        <p:nvGrpSpPr>
          <p:cNvPr id="194563" name="Group 3"/>
          <p:cNvGrpSpPr>
            <a:grpSpLocks/>
          </p:cNvGrpSpPr>
          <p:nvPr/>
        </p:nvGrpSpPr>
        <p:grpSpPr bwMode="auto">
          <a:xfrm>
            <a:off x="342900" y="1828800"/>
            <a:ext cx="8458200" cy="4268788"/>
            <a:chOff x="192" y="1104"/>
            <a:chExt cx="5328" cy="2689"/>
          </a:xfrm>
        </p:grpSpPr>
        <p:sp>
          <p:nvSpPr>
            <p:cNvPr id="194564" name="Rectangle 4"/>
            <p:cNvSpPr>
              <a:spLocks noChangeArrowheads="1"/>
            </p:cNvSpPr>
            <p:nvPr/>
          </p:nvSpPr>
          <p:spPr bwMode="auto">
            <a:xfrm>
              <a:off x="2046" y="2053"/>
              <a:ext cx="1108" cy="509"/>
            </a:xfrm>
            <a:prstGeom prst="rect">
              <a:avLst/>
            </a:prstGeom>
            <a:solidFill>
              <a:srgbClr val="99FF66"/>
            </a:solidFill>
            <a:ln w="7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565" name="Rectangle 5"/>
            <p:cNvSpPr>
              <a:spLocks noChangeArrowheads="1"/>
            </p:cNvSpPr>
            <p:nvPr/>
          </p:nvSpPr>
          <p:spPr bwMode="auto">
            <a:xfrm>
              <a:off x="2051" y="2057"/>
              <a:ext cx="1098" cy="505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ctr"/>
              <a:r>
                <a:rPr lang="de-DE" sz="1400">
                  <a:solidFill>
                    <a:srgbClr val="000000"/>
                  </a:solidFill>
                  <a:cs typeface="Arial" charset="0"/>
                  <a:hlinkClick r:id="" action="ppaction://noaction"/>
                </a:rPr>
                <a:t>Chi-Quadrat Test</a:t>
              </a:r>
              <a:r>
                <a:rPr lang="de-DE" sz="1400">
                  <a:solidFill>
                    <a:srgbClr val="000000"/>
                  </a:solidFill>
                  <a:cs typeface="Arial" charset="0"/>
                </a:rPr>
                <a:t>, Fisher Test</a:t>
              </a:r>
              <a:endParaRPr lang="de-DE" sz="1400"/>
            </a:p>
          </p:txBody>
        </p:sp>
        <p:sp>
          <p:nvSpPr>
            <p:cNvPr id="194566" name="Rectangle 6"/>
            <p:cNvSpPr>
              <a:spLocks noChangeArrowheads="1"/>
            </p:cNvSpPr>
            <p:nvPr/>
          </p:nvSpPr>
          <p:spPr bwMode="auto">
            <a:xfrm>
              <a:off x="3154" y="2053"/>
              <a:ext cx="1183" cy="509"/>
            </a:xfrm>
            <a:prstGeom prst="rect">
              <a:avLst/>
            </a:prstGeom>
            <a:solidFill>
              <a:srgbClr val="99FF66"/>
            </a:solidFill>
            <a:ln w="7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567" name="Rectangle 7"/>
            <p:cNvSpPr>
              <a:spLocks noChangeArrowheads="1"/>
            </p:cNvSpPr>
            <p:nvPr/>
          </p:nvSpPr>
          <p:spPr bwMode="auto">
            <a:xfrm>
              <a:off x="3159" y="2057"/>
              <a:ext cx="1173" cy="505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ctr"/>
              <a:r>
                <a:rPr lang="de-DE" sz="1400">
                  <a:solidFill>
                    <a:srgbClr val="000000"/>
                  </a:solidFill>
                  <a:cs typeface="Arial" charset="0"/>
                  <a:hlinkClick r:id="" action="ppaction://noaction"/>
                </a:rPr>
                <a:t>t-Test</a:t>
              </a:r>
              <a:r>
                <a:rPr lang="de-DE" sz="1400">
                  <a:solidFill>
                    <a:srgbClr val="000000"/>
                  </a:solidFill>
                  <a:cs typeface="Arial" charset="0"/>
                </a:rPr>
                <a:t> für unverbundene Stichproben</a:t>
              </a:r>
              <a:endParaRPr lang="de-DE" sz="1400"/>
            </a:p>
          </p:txBody>
        </p:sp>
        <p:sp>
          <p:nvSpPr>
            <p:cNvPr id="194568" name="Rectangle 8"/>
            <p:cNvSpPr>
              <a:spLocks noChangeArrowheads="1"/>
            </p:cNvSpPr>
            <p:nvPr/>
          </p:nvSpPr>
          <p:spPr bwMode="auto">
            <a:xfrm>
              <a:off x="2046" y="3078"/>
              <a:ext cx="1108" cy="351"/>
            </a:xfrm>
            <a:prstGeom prst="rect">
              <a:avLst/>
            </a:prstGeom>
            <a:solidFill>
              <a:srgbClr val="99FF66"/>
            </a:solidFill>
            <a:ln w="7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569" name="Rectangle 9"/>
            <p:cNvSpPr>
              <a:spLocks noChangeArrowheads="1"/>
            </p:cNvSpPr>
            <p:nvPr/>
          </p:nvSpPr>
          <p:spPr bwMode="auto">
            <a:xfrm>
              <a:off x="2051" y="3082"/>
              <a:ext cx="1098" cy="347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ctr"/>
              <a:r>
                <a:rPr lang="de-DE" sz="1400">
                  <a:solidFill>
                    <a:srgbClr val="000000"/>
                  </a:solidFill>
                  <a:cs typeface="Arial" charset="0"/>
                </a:rPr>
                <a:t>Chi-Quadrat Test</a:t>
              </a:r>
              <a:endParaRPr lang="de-DE" sz="1400"/>
            </a:p>
          </p:txBody>
        </p:sp>
        <p:sp>
          <p:nvSpPr>
            <p:cNvPr id="194570" name="Rectangle 10"/>
            <p:cNvSpPr>
              <a:spLocks noChangeArrowheads="1" noTextEdit="1"/>
            </p:cNvSpPr>
            <p:nvPr/>
          </p:nvSpPr>
          <p:spPr bwMode="auto">
            <a:xfrm>
              <a:off x="1209" y="1108"/>
              <a:ext cx="823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4571" name="Rectangle 11"/>
            <p:cNvSpPr>
              <a:spLocks noChangeArrowheads="1" noTextEdit="1"/>
            </p:cNvSpPr>
            <p:nvPr/>
          </p:nvSpPr>
          <p:spPr bwMode="auto">
            <a:xfrm>
              <a:off x="1209" y="1305"/>
              <a:ext cx="82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4572" name="Rectangle 12"/>
            <p:cNvSpPr>
              <a:spLocks noChangeArrowheads="1" noTextEdit="1"/>
            </p:cNvSpPr>
            <p:nvPr/>
          </p:nvSpPr>
          <p:spPr bwMode="auto">
            <a:xfrm>
              <a:off x="197" y="1681"/>
              <a:ext cx="101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4573" name="Rectangle 13"/>
            <p:cNvSpPr>
              <a:spLocks noChangeArrowheads="1"/>
            </p:cNvSpPr>
            <p:nvPr/>
          </p:nvSpPr>
          <p:spPr bwMode="auto">
            <a:xfrm>
              <a:off x="2027" y="1104"/>
              <a:ext cx="3474" cy="20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574" name="Rectangle 14"/>
            <p:cNvSpPr>
              <a:spLocks noChangeArrowheads="1"/>
            </p:cNvSpPr>
            <p:nvPr/>
          </p:nvSpPr>
          <p:spPr bwMode="auto">
            <a:xfrm>
              <a:off x="2027" y="1104"/>
              <a:ext cx="3474" cy="193"/>
            </a:xfrm>
            <a:prstGeom prst="rect">
              <a:avLst/>
            </a:prstGeom>
            <a:solidFill>
              <a:srgbClr val="FFFF99"/>
            </a:solidFill>
            <a:ln w="7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575" name="Rectangle 15"/>
            <p:cNvSpPr>
              <a:spLocks noChangeArrowheads="1"/>
            </p:cNvSpPr>
            <p:nvPr/>
          </p:nvSpPr>
          <p:spPr bwMode="auto">
            <a:xfrm>
              <a:off x="2032" y="1108"/>
              <a:ext cx="3464" cy="18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ctr"/>
              <a:r>
                <a:rPr lang="de-DE" sz="2400">
                  <a:solidFill>
                    <a:srgbClr val="000000"/>
                  </a:solidFill>
                  <a:cs typeface="Arial" charset="0"/>
                </a:rPr>
                <a:t>Zielvariable(Outcome)</a:t>
              </a:r>
              <a:endParaRPr lang="de-DE"/>
            </a:p>
          </p:txBody>
        </p:sp>
        <p:sp>
          <p:nvSpPr>
            <p:cNvPr id="194576" name="Rectangle 16"/>
            <p:cNvSpPr>
              <a:spLocks noChangeArrowheads="1"/>
            </p:cNvSpPr>
            <p:nvPr/>
          </p:nvSpPr>
          <p:spPr bwMode="auto">
            <a:xfrm>
              <a:off x="2027" y="1301"/>
              <a:ext cx="1109" cy="38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577" name="Rectangle 17"/>
            <p:cNvSpPr>
              <a:spLocks noChangeArrowheads="1"/>
            </p:cNvSpPr>
            <p:nvPr/>
          </p:nvSpPr>
          <p:spPr bwMode="auto">
            <a:xfrm>
              <a:off x="2030" y="1301"/>
              <a:ext cx="1106" cy="748"/>
            </a:xfrm>
            <a:prstGeom prst="rect">
              <a:avLst/>
            </a:prstGeom>
            <a:solidFill>
              <a:srgbClr val="FFFF99"/>
            </a:solidFill>
            <a:ln w="7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578" name="Rectangle 18"/>
            <p:cNvSpPr>
              <a:spLocks noChangeArrowheads="1"/>
            </p:cNvSpPr>
            <p:nvPr/>
          </p:nvSpPr>
          <p:spPr bwMode="auto">
            <a:xfrm>
              <a:off x="2030" y="1305"/>
              <a:ext cx="1101" cy="74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ctr"/>
              <a:r>
                <a:rPr lang="de-DE" sz="2400">
                  <a:solidFill>
                    <a:srgbClr val="000000"/>
                  </a:solidFill>
                  <a:cs typeface="Arial" charset="0"/>
                </a:rPr>
                <a:t>Qualitativ</a:t>
              </a:r>
              <a:endParaRPr lang="de-DE"/>
            </a:p>
          </p:txBody>
        </p:sp>
        <p:sp>
          <p:nvSpPr>
            <p:cNvPr id="194579" name="Rectangle 19"/>
            <p:cNvSpPr>
              <a:spLocks noChangeArrowheads="1"/>
            </p:cNvSpPr>
            <p:nvPr/>
          </p:nvSpPr>
          <p:spPr bwMode="auto">
            <a:xfrm>
              <a:off x="3136" y="1301"/>
              <a:ext cx="2365" cy="38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580" name="Rectangle 20"/>
            <p:cNvSpPr>
              <a:spLocks noChangeArrowheads="1"/>
            </p:cNvSpPr>
            <p:nvPr/>
          </p:nvSpPr>
          <p:spPr bwMode="auto">
            <a:xfrm>
              <a:off x="3136" y="1301"/>
              <a:ext cx="2365" cy="372"/>
            </a:xfrm>
            <a:prstGeom prst="rect">
              <a:avLst/>
            </a:prstGeom>
            <a:solidFill>
              <a:srgbClr val="FFFF99"/>
            </a:solidFill>
            <a:ln w="7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581" name="Rectangle 21"/>
            <p:cNvSpPr>
              <a:spLocks noChangeArrowheads="1"/>
            </p:cNvSpPr>
            <p:nvPr/>
          </p:nvSpPr>
          <p:spPr bwMode="auto">
            <a:xfrm>
              <a:off x="3141" y="1305"/>
              <a:ext cx="2355" cy="36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ctr"/>
              <a:r>
                <a:rPr lang="de-DE" sz="2400">
                  <a:solidFill>
                    <a:srgbClr val="000000"/>
                  </a:solidFill>
                  <a:cs typeface="Arial" charset="0"/>
                </a:rPr>
                <a:t>Quantitativ</a:t>
              </a:r>
              <a:endParaRPr lang="de-DE"/>
            </a:p>
          </p:txBody>
        </p:sp>
        <p:sp>
          <p:nvSpPr>
            <p:cNvPr id="194582" name="Rectangle 22"/>
            <p:cNvSpPr>
              <a:spLocks noChangeArrowheads="1"/>
            </p:cNvSpPr>
            <p:nvPr/>
          </p:nvSpPr>
          <p:spPr bwMode="auto">
            <a:xfrm>
              <a:off x="3136" y="1677"/>
              <a:ext cx="1183" cy="38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583" name="Rectangle 23"/>
            <p:cNvSpPr>
              <a:spLocks noChangeArrowheads="1"/>
            </p:cNvSpPr>
            <p:nvPr/>
          </p:nvSpPr>
          <p:spPr bwMode="auto">
            <a:xfrm>
              <a:off x="3136" y="1677"/>
              <a:ext cx="1183" cy="373"/>
            </a:xfrm>
            <a:prstGeom prst="rect">
              <a:avLst/>
            </a:prstGeom>
            <a:solidFill>
              <a:srgbClr val="FFFF99"/>
            </a:solidFill>
            <a:ln w="7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584" name="Rectangle 24"/>
            <p:cNvSpPr>
              <a:spLocks noChangeArrowheads="1"/>
            </p:cNvSpPr>
            <p:nvPr/>
          </p:nvSpPr>
          <p:spPr bwMode="auto">
            <a:xfrm>
              <a:off x="3141" y="1681"/>
              <a:ext cx="1173" cy="36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ctr"/>
              <a:r>
                <a:rPr lang="de-DE" sz="1700">
                  <a:solidFill>
                    <a:srgbClr val="000000"/>
                  </a:solidFill>
                  <a:cs typeface="Arial" charset="0"/>
                </a:rPr>
                <a:t>Normalverteilung</a:t>
              </a:r>
              <a:endParaRPr lang="de-DE" sz="1700"/>
            </a:p>
          </p:txBody>
        </p:sp>
        <p:sp>
          <p:nvSpPr>
            <p:cNvPr id="194585" name="Rectangle 25"/>
            <p:cNvSpPr>
              <a:spLocks noChangeArrowheads="1"/>
            </p:cNvSpPr>
            <p:nvPr/>
          </p:nvSpPr>
          <p:spPr bwMode="auto">
            <a:xfrm>
              <a:off x="4319" y="1677"/>
              <a:ext cx="1182" cy="38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586" name="Rectangle 26"/>
            <p:cNvSpPr>
              <a:spLocks noChangeArrowheads="1"/>
            </p:cNvSpPr>
            <p:nvPr/>
          </p:nvSpPr>
          <p:spPr bwMode="auto">
            <a:xfrm>
              <a:off x="4319" y="1677"/>
              <a:ext cx="1182" cy="373"/>
            </a:xfrm>
            <a:prstGeom prst="rect">
              <a:avLst/>
            </a:prstGeom>
            <a:solidFill>
              <a:srgbClr val="FFFF99"/>
            </a:solidFill>
            <a:ln w="7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587" name="Rectangle 27"/>
            <p:cNvSpPr>
              <a:spLocks noChangeArrowheads="1"/>
            </p:cNvSpPr>
            <p:nvPr/>
          </p:nvSpPr>
          <p:spPr bwMode="auto">
            <a:xfrm>
              <a:off x="4324" y="1681"/>
              <a:ext cx="1172" cy="36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ctr"/>
              <a:r>
                <a:rPr lang="de-DE" sz="1700">
                  <a:solidFill>
                    <a:srgbClr val="000000"/>
                  </a:solidFill>
                  <a:cs typeface="Arial" charset="0"/>
                </a:rPr>
                <a:t>Beliebige Verteilung</a:t>
              </a:r>
              <a:endParaRPr lang="de-DE" sz="1700"/>
            </a:p>
          </p:txBody>
        </p:sp>
        <p:sp>
          <p:nvSpPr>
            <p:cNvPr id="194588" name="Rectangle 28"/>
            <p:cNvSpPr>
              <a:spLocks noChangeArrowheads="1" noTextEdit="1"/>
            </p:cNvSpPr>
            <p:nvPr/>
          </p:nvSpPr>
          <p:spPr bwMode="auto">
            <a:xfrm>
              <a:off x="1209" y="1681"/>
              <a:ext cx="82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4589" name="Rectangle 29"/>
            <p:cNvSpPr>
              <a:spLocks noChangeArrowheads="1"/>
            </p:cNvSpPr>
            <p:nvPr/>
          </p:nvSpPr>
          <p:spPr bwMode="auto">
            <a:xfrm>
              <a:off x="192" y="2053"/>
              <a:ext cx="1022" cy="51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590" name="Rectangle 30"/>
            <p:cNvSpPr>
              <a:spLocks noChangeArrowheads="1"/>
            </p:cNvSpPr>
            <p:nvPr/>
          </p:nvSpPr>
          <p:spPr bwMode="auto">
            <a:xfrm>
              <a:off x="192" y="2053"/>
              <a:ext cx="1022" cy="1021"/>
            </a:xfrm>
            <a:prstGeom prst="rect">
              <a:avLst/>
            </a:prstGeom>
            <a:solidFill>
              <a:srgbClr val="FFFF99"/>
            </a:solidFill>
            <a:ln w="7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591" name="Rectangle 31"/>
            <p:cNvSpPr>
              <a:spLocks noChangeArrowheads="1"/>
            </p:cNvSpPr>
            <p:nvPr/>
          </p:nvSpPr>
          <p:spPr bwMode="auto">
            <a:xfrm>
              <a:off x="197" y="2057"/>
              <a:ext cx="1012" cy="101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ctr"/>
              <a:r>
                <a:rPr lang="de-DE" sz="1400">
                  <a:solidFill>
                    <a:srgbClr val="000000"/>
                  </a:solidFill>
                  <a:cs typeface="Arial" charset="0"/>
                </a:rPr>
                <a:t>Vergleich zweier Gruppen</a:t>
              </a:r>
              <a:endParaRPr lang="de-DE" sz="1400"/>
            </a:p>
          </p:txBody>
        </p:sp>
        <p:sp>
          <p:nvSpPr>
            <p:cNvPr id="194592" name="Rectangle 32"/>
            <p:cNvSpPr>
              <a:spLocks noChangeArrowheads="1"/>
            </p:cNvSpPr>
            <p:nvPr/>
          </p:nvSpPr>
          <p:spPr bwMode="auto">
            <a:xfrm>
              <a:off x="1214" y="2053"/>
              <a:ext cx="832" cy="51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593" name="Rectangle 33"/>
            <p:cNvSpPr>
              <a:spLocks noChangeArrowheads="1"/>
            </p:cNvSpPr>
            <p:nvPr/>
          </p:nvSpPr>
          <p:spPr bwMode="auto">
            <a:xfrm>
              <a:off x="1214" y="2053"/>
              <a:ext cx="832" cy="509"/>
            </a:xfrm>
            <a:prstGeom prst="rect">
              <a:avLst/>
            </a:prstGeom>
            <a:solidFill>
              <a:srgbClr val="FFFF99"/>
            </a:solidFill>
            <a:ln w="7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594" name="Rectangle 34"/>
            <p:cNvSpPr>
              <a:spLocks noChangeArrowheads="1"/>
            </p:cNvSpPr>
            <p:nvPr/>
          </p:nvSpPr>
          <p:spPr bwMode="auto">
            <a:xfrm>
              <a:off x="1219" y="2057"/>
              <a:ext cx="822" cy="50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ctr"/>
              <a:r>
                <a:rPr lang="de-DE" sz="1400">
                  <a:solidFill>
                    <a:srgbClr val="000000"/>
                  </a:solidFill>
                  <a:cs typeface="Arial" charset="0"/>
                </a:rPr>
                <a:t>Unverbunden</a:t>
              </a:r>
              <a:endParaRPr lang="de-DE" sz="1400"/>
            </a:p>
          </p:txBody>
        </p:sp>
        <p:grpSp>
          <p:nvGrpSpPr>
            <p:cNvPr id="194595" name="Group 35"/>
            <p:cNvGrpSpPr>
              <a:grpSpLocks/>
            </p:cNvGrpSpPr>
            <p:nvPr/>
          </p:nvGrpSpPr>
          <p:grpSpPr bwMode="auto">
            <a:xfrm>
              <a:off x="4337" y="2053"/>
              <a:ext cx="1183" cy="509"/>
              <a:chOff x="5355" y="1386"/>
              <a:chExt cx="1528" cy="742"/>
            </a:xfrm>
          </p:grpSpPr>
          <p:sp>
            <p:nvSpPr>
              <p:cNvPr id="194596" name="Rectangle 36"/>
              <p:cNvSpPr>
                <a:spLocks noChangeArrowheads="1"/>
              </p:cNvSpPr>
              <p:nvPr/>
            </p:nvSpPr>
            <p:spPr bwMode="auto">
              <a:xfrm>
                <a:off x="5361" y="1392"/>
                <a:ext cx="1516" cy="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ctr"/>
                <a:r>
                  <a:rPr lang="de-DE" sz="1600">
                    <a:solidFill>
                      <a:srgbClr val="000000"/>
                    </a:solidFill>
                    <a:cs typeface="Arial" charset="0"/>
                  </a:rPr>
                  <a:t>Mann-Whitney U Test</a:t>
                </a:r>
                <a:endParaRPr lang="de-DE" sz="1600"/>
              </a:p>
            </p:txBody>
          </p:sp>
          <p:sp>
            <p:nvSpPr>
              <p:cNvPr id="194597" name="Rectangle 37"/>
              <p:cNvSpPr>
                <a:spLocks noChangeArrowheads="1"/>
              </p:cNvSpPr>
              <p:nvPr/>
            </p:nvSpPr>
            <p:spPr bwMode="auto">
              <a:xfrm>
                <a:off x="5355" y="1386"/>
                <a:ext cx="1528" cy="74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598" name="Rectangle 38"/>
            <p:cNvSpPr>
              <a:spLocks noChangeArrowheads="1"/>
            </p:cNvSpPr>
            <p:nvPr/>
          </p:nvSpPr>
          <p:spPr bwMode="auto">
            <a:xfrm>
              <a:off x="1214" y="2566"/>
              <a:ext cx="832" cy="51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599" name="Rectangle 39"/>
            <p:cNvSpPr>
              <a:spLocks noChangeArrowheads="1"/>
            </p:cNvSpPr>
            <p:nvPr/>
          </p:nvSpPr>
          <p:spPr bwMode="auto">
            <a:xfrm>
              <a:off x="1214" y="2566"/>
              <a:ext cx="832" cy="508"/>
            </a:xfrm>
            <a:prstGeom prst="rect">
              <a:avLst/>
            </a:prstGeom>
            <a:solidFill>
              <a:srgbClr val="FFFF99"/>
            </a:solidFill>
            <a:ln w="7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600" name="Rectangle 40"/>
            <p:cNvSpPr>
              <a:spLocks noChangeArrowheads="1"/>
            </p:cNvSpPr>
            <p:nvPr/>
          </p:nvSpPr>
          <p:spPr bwMode="auto">
            <a:xfrm>
              <a:off x="1219" y="2570"/>
              <a:ext cx="822" cy="50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ctr"/>
              <a:r>
                <a:rPr lang="de-DE" sz="1400">
                  <a:solidFill>
                    <a:srgbClr val="000000"/>
                  </a:solidFill>
                  <a:cs typeface="Arial" charset="0"/>
                </a:rPr>
                <a:t>Verbunden</a:t>
              </a:r>
              <a:endParaRPr lang="de-DE" sz="1400"/>
            </a:p>
          </p:txBody>
        </p:sp>
        <p:grpSp>
          <p:nvGrpSpPr>
            <p:cNvPr id="194601" name="Group 41"/>
            <p:cNvGrpSpPr>
              <a:grpSpLocks/>
            </p:cNvGrpSpPr>
            <p:nvPr/>
          </p:nvGrpSpPr>
          <p:grpSpPr bwMode="auto">
            <a:xfrm>
              <a:off x="2046" y="2566"/>
              <a:ext cx="1108" cy="508"/>
              <a:chOff x="2395" y="2134"/>
              <a:chExt cx="1432" cy="742"/>
            </a:xfrm>
          </p:grpSpPr>
          <p:sp>
            <p:nvSpPr>
              <p:cNvPr id="194602" name="Rectangle 42"/>
              <p:cNvSpPr>
                <a:spLocks noChangeArrowheads="1"/>
              </p:cNvSpPr>
              <p:nvPr/>
            </p:nvSpPr>
            <p:spPr bwMode="auto">
              <a:xfrm>
                <a:off x="2401" y="2140"/>
                <a:ext cx="1420" cy="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ctr"/>
                <a:r>
                  <a:rPr lang="de-DE" sz="1400">
                    <a:solidFill>
                      <a:srgbClr val="000000"/>
                    </a:solidFill>
                    <a:cs typeface="Arial" charset="0"/>
                  </a:rPr>
                  <a:t>McNemar Test</a:t>
                </a:r>
                <a:endParaRPr lang="de-DE" sz="1400"/>
              </a:p>
            </p:txBody>
          </p:sp>
          <p:sp>
            <p:nvSpPr>
              <p:cNvPr id="194603" name="Rectangle 43"/>
              <p:cNvSpPr>
                <a:spLocks noChangeArrowheads="1"/>
              </p:cNvSpPr>
              <p:nvPr/>
            </p:nvSpPr>
            <p:spPr bwMode="auto">
              <a:xfrm>
                <a:off x="2395" y="2134"/>
                <a:ext cx="1432" cy="74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604" name="Group 44"/>
            <p:cNvGrpSpPr>
              <a:grpSpLocks/>
            </p:cNvGrpSpPr>
            <p:nvPr/>
          </p:nvGrpSpPr>
          <p:grpSpPr bwMode="auto">
            <a:xfrm>
              <a:off x="3154" y="2566"/>
              <a:ext cx="1183" cy="508"/>
              <a:chOff x="3827" y="2134"/>
              <a:chExt cx="1528" cy="742"/>
            </a:xfrm>
          </p:grpSpPr>
          <p:sp>
            <p:nvSpPr>
              <p:cNvPr id="194605" name="Rectangle 45"/>
              <p:cNvSpPr>
                <a:spLocks noChangeArrowheads="1"/>
              </p:cNvSpPr>
              <p:nvPr/>
            </p:nvSpPr>
            <p:spPr bwMode="auto">
              <a:xfrm>
                <a:off x="3833" y="2140"/>
                <a:ext cx="1516" cy="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ctr"/>
                <a:endParaRPr lang="en-GB" sz="1400"/>
              </a:p>
            </p:txBody>
          </p:sp>
          <p:sp>
            <p:nvSpPr>
              <p:cNvPr id="194606" name="Rectangle 46"/>
              <p:cNvSpPr>
                <a:spLocks noChangeArrowheads="1"/>
              </p:cNvSpPr>
              <p:nvPr/>
            </p:nvSpPr>
            <p:spPr bwMode="auto">
              <a:xfrm>
                <a:off x="3827" y="2134"/>
                <a:ext cx="1528" cy="74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607" name="Rectangle 47"/>
            <p:cNvSpPr>
              <a:spLocks noChangeArrowheads="1"/>
            </p:cNvSpPr>
            <p:nvPr/>
          </p:nvSpPr>
          <p:spPr bwMode="auto">
            <a:xfrm>
              <a:off x="192" y="3078"/>
              <a:ext cx="1022" cy="35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608" name="Rectangle 48"/>
            <p:cNvSpPr>
              <a:spLocks noChangeArrowheads="1"/>
            </p:cNvSpPr>
            <p:nvPr/>
          </p:nvSpPr>
          <p:spPr bwMode="auto">
            <a:xfrm>
              <a:off x="192" y="3078"/>
              <a:ext cx="1022" cy="706"/>
            </a:xfrm>
            <a:prstGeom prst="rect">
              <a:avLst/>
            </a:prstGeom>
            <a:solidFill>
              <a:srgbClr val="FFFF99"/>
            </a:solidFill>
            <a:ln w="7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609" name="Rectangle 49"/>
            <p:cNvSpPr>
              <a:spLocks noChangeArrowheads="1"/>
            </p:cNvSpPr>
            <p:nvPr/>
          </p:nvSpPr>
          <p:spPr bwMode="auto">
            <a:xfrm>
              <a:off x="197" y="3082"/>
              <a:ext cx="1012" cy="71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ctr"/>
              <a:r>
                <a:rPr lang="de-DE" sz="1400">
                  <a:solidFill>
                    <a:srgbClr val="000000"/>
                  </a:solidFill>
                  <a:cs typeface="Arial" charset="0"/>
                </a:rPr>
                <a:t>Vergleich von mehr als zwei Gruppen</a:t>
              </a:r>
              <a:endParaRPr lang="de-DE" sz="1400"/>
            </a:p>
          </p:txBody>
        </p:sp>
        <p:grpSp>
          <p:nvGrpSpPr>
            <p:cNvPr id="194610" name="Group 50"/>
            <p:cNvGrpSpPr>
              <a:grpSpLocks/>
            </p:cNvGrpSpPr>
            <p:nvPr/>
          </p:nvGrpSpPr>
          <p:grpSpPr bwMode="auto">
            <a:xfrm>
              <a:off x="4337" y="2566"/>
              <a:ext cx="1183" cy="508"/>
              <a:chOff x="5355" y="2134"/>
              <a:chExt cx="1528" cy="742"/>
            </a:xfrm>
          </p:grpSpPr>
          <p:sp>
            <p:nvSpPr>
              <p:cNvPr id="194611" name="Rectangle 51"/>
              <p:cNvSpPr>
                <a:spLocks noChangeArrowheads="1"/>
              </p:cNvSpPr>
              <p:nvPr/>
            </p:nvSpPr>
            <p:spPr bwMode="auto">
              <a:xfrm>
                <a:off x="5361" y="2140"/>
                <a:ext cx="1516" cy="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ctr"/>
                <a:r>
                  <a:rPr lang="de-DE" sz="1400">
                    <a:solidFill>
                      <a:srgbClr val="000000"/>
                    </a:solidFill>
                    <a:cs typeface="Arial" charset="0"/>
                  </a:rPr>
                  <a:t>Wilcoxon Test</a:t>
                </a:r>
                <a:endParaRPr lang="de-DE" sz="1400"/>
              </a:p>
            </p:txBody>
          </p:sp>
          <p:sp>
            <p:nvSpPr>
              <p:cNvPr id="194612" name="Rectangle 52"/>
              <p:cNvSpPr>
                <a:spLocks noChangeArrowheads="1"/>
              </p:cNvSpPr>
              <p:nvPr/>
            </p:nvSpPr>
            <p:spPr bwMode="auto">
              <a:xfrm>
                <a:off x="5355" y="2134"/>
                <a:ext cx="1528" cy="74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613" name="Rectangle 53"/>
            <p:cNvSpPr>
              <a:spLocks noChangeArrowheads="1"/>
            </p:cNvSpPr>
            <p:nvPr/>
          </p:nvSpPr>
          <p:spPr bwMode="auto">
            <a:xfrm>
              <a:off x="1214" y="3078"/>
              <a:ext cx="832" cy="35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614" name="Rectangle 54"/>
            <p:cNvSpPr>
              <a:spLocks noChangeArrowheads="1"/>
            </p:cNvSpPr>
            <p:nvPr/>
          </p:nvSpPr>
          <p:spPr bwMode="auto">
            <a:xfrm>
              <a:off x="1214" y="3078"/>
              <a:ext cx="832" cy="351"/>
            </a:xfrm>
            <a:prstGeom prst="rect">
              <a:avLst/>
            </a:prstGeom>
            <a:solidFill>
              <a:srgbClr val="FFFF99"/>
            </a:solidFill>
            <a:ln w="7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615" name="Rectangle 55"/>
            <p:cNvSpPr>
              <a:spLocks noChangeArrowheads="1"/>
            </p:cNvSpPr>
            <p:nvPr/>
          </p:nvSpPr>
          <p:spPr bwMode="auto">
            <a:xfrm>
              <a:off x="1219" y="3082"/>
              <a:ext cx="822" cy="34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ctr"/>
              <a:r>
                <a:rPr lang="de-DE" sz="1400" dirty="0">
                  <a:solidFill>
                    <a:srgbClr val="000000"/>
                  </a:solidFill>
                  <a:cs typeface="Arial" charset="0"/>
                </a:rPr>
                <a:t>Unverbunden</a:t>
              </a:r>
              <a:endParaRPr lang="de-DE" sz="1400" dirty="0"/>
            </a:p>
          </p:txBody>
        </p:sp>
        <p:grpSp>
          <p:nvGrpSpPr>
            <p:cNvPr id="194616" name="Group 56"/>
            <p:cNvGrpSpPr>
              <a:grpSpLocks/>
            </p:cNvGrpSpPr>
            <p:nvPr/>
          </p:nvGrpSpPr>
          <p:grpSpPr bwMode="auto">
            <a:xfrm>
              <a:off x="3154" y="3078"/>
              <a:ext cx="1183" cy="351"/>
              <a:chOff x="3827" y="2882"/>
              <a:chExt cx="1528" cy="512"/>
            </a:xfrm>
          </p:grpSpPr>
          <p:sp>
            <p:nvSpPr>
              <p:cNvPr id="194617" name="Rectangle 57"/>
              <p:cNvSpPr>
                <a:spLocks noChangeArrowheads="1"/>
              </p:cNvSpPr>
              <p:nvPr/>
            </p:nvSpPr>
            <p:spPr bwMode="auto">
              <a:xfrm>
                <a:off x="3833" y="2888"/>
                <a:ext cx="1516" cy="5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ctr"/>
                <a:r>
                  <a:rPr lang="de-DE" sz="1400">
                    <a:solidFill>
                      <a:srgbClr val="000000"/>
                    </a:solidFill>
                    <a:cs typeface="Arial" charset="0"/>
                  </a:rPr>
                  <a:t>Einfache Varianzanalyse</a:t>
                </a:r>
                <a:endParaRPr lang="de-DE" sz="1400"/>
              </a:p>
            </p:txBody>
          </p:sp>
          <p:sp>
            <p:nvSpPr>
              <p:cNvPr id="194618" name="Rectangle 58"/>
              <p:cNvSpPr>
                <a:spLocks noChangeArrowheads="1"/>
              </p:cNvSpPr>
              <p:nvPr/>
            </p:nvSpPr>
            <p:spPr bwMode="auto">
              <a:xfrm>
                <a:off x="3827" y="2882"/>
                <a:ext cx="1528" cy="51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619" name="Group 59"/>
            <p:cNvGrpSpPr>
              <a:grpSpLocks/>
            </p:cNvGrpSpPr>
            <p:nvPr/>
          </p:nvGrpSpPr>
          <p:grpSpPr bwMode="auto">
            <a:xfrm>
              <a:off x="4337" y="3078"/>
              <a:ext cx="1183" cy="351"/>
              <a:chOff x="5355" y="2882"/>
              <a:chExt cx="1528" cy="512"/>
            </a:xfrm>
          </p:grpSpPr>
          <p:sp>
            <p:nvSpPr>
              <p:cNvPr id="194620" name="Rectangle 60"/>
              <p:cNvSpPr>
                <a:spLocks noChangeArrowheads="1"/>
              </p:cNvSpPr>
              <p:nvPr/>
            </p:nvSpPr>
            <p:spPr bwMode="auto">
              <a:xfrm>
                <a:off x="5361" y="2888"/>
                <a:ext cx="1516" cy="5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ctr"/>
                <a:r>
                  <a:rPr lang="de-DE" sz="1400">
                    <a:solidFill>
                      <a:srgbClr val="000000"/>
                    </a:solidFill>
                    <a:cs typeface="Arial" charset="0"/>
                  </a:rPr>
                  <a:t>Kruskal-Wallis Test</a:t>
                </a:r>
                <a:endParaRPr lang="de-DE" sz="1400"/>
              </a:p>
            </p:txBody>
          </p:sp>
          <p:sp>
            <p:nvSpPr>
              <p:cNvPr id="194621" name="Rectangle 61"/>
              <p:cNvSpPr>
                <a:spLocks noChangeArrowheads="1"/>
              </p:cNvSpPr>
              <p:nvPr/>
            </p:nvSpPr>
            <p:spPr bwMode="auto">
              <a:xfrm>
                <a:off x="5355" y="2882"/>
                <a:ext cx="1528" cy="51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622" name="Rectangle 62"/>
            <p:cNvSpPr>
              <a:spLocks noChangeArrowheads="1"/>
            </p:cNvSpPr>
            <p:nvPr/>
          </p:nvSpPr>
          <p:spPr bwMode="auto">
            <a:xfrm>
              <a:off x="1214" y="3433"/>
              <a:ext cx="832" cy="35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623" name="Rectangle 63"/>
            <p:cNvSpPr>
              <a:spLocks noChangeArrowheads="1"/>
            </p:cNvSpPr>
            <p:nvPr/>
          </p:nvSpPr>
          <p:spPr bwMode="auto">
            <a:xfrm>
              <a:off x="1214" y="3433"/>
              <a:ext cx="832" cy="351"/>
            </a:xfrm>
            <a:prstGeom prst="rect">
              <a:avLst/>
            </a:prstGeom>
            <a:solidFill>
              <a:srgbClr val="FFFF99"/>
            </a:solidFill>
            <a:ln w="7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624" name="Rectangle 64"/>
            <p:cNvSpPr>
              <a:spLocks noChangeArrowheads="1"/>
            </p:cNvSpPr>
            <p:nvPr/>
          </p:nvSpPr>
          <p:spPr bwMode="auto">
            <a:xfrm>
              <a:off x="1219" y="3437"/>
              <a:ext cx="822" cy="35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ctr"/>
              <a:r>
                <a:rPr lang="de-DE" sz="1400">
                  <a:solidFill>
                    <a:srgbClr val="000000"/>
                  </a:solidFill>
                  <a:cs typeface="Arial" charset="0"/>
                </a:rPr>
                <a:t>Verbunden</a:t>
              </a:r>
              <a:endParaRPr lang="de-DE" sz="1400"/>
            </a:p>
          </p:txBody>
        </p:sp>
        <p:grpSp>
          <p:nvGrpSpPr>
            <p:cNvPr id="194625" name="Group 65"/>
            <p:cNvGrpSpPr>
              <a:grpSpLocks/>
            </p:cNvGrpSpPr>
            <p:nvPr/>
          </p:nvGrpSpPr>
          <p:grpSpPr bwMode="auto">
            <a:xfrm>
              <a:off x="2046" y="3433"/>
              <a:ext cx="1108" cy="351"/>
              <a:chOff x="2395" y="3400"/>
              <a:chExt cx="1432" cy="512"/>
            </a:xfrm>
          </p:grpSpPr>
          <p:sp>
            <p:nvSpPr>
              <p:cNvPr id="194626" name="Rectangle 66"/>
              <p:cNvSpPr>
                <a:spLocks noChangeArrowheads="1"/>
              </p:cNvSpPr>
              <p:nvPr/>
            </p:nvSpPr>
            <p:spPr bwMode="auto">
              <a:xfrm>
                <a:off x="2401" y="3406"/>
                <a:ext cx="1420" cy="5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ctr"/>
                <a:r>
                  <a:rPr lang="de-DE" sz="1400">
                    <a:solidFill>
                      <a:srgbClr val="000000"/>
                    </a:solidFill>
                    <a:cs typeface="Arial" charset="0"/>
                  </a:rPr>
                  <a:t>Q-Test von Cochran</a:t>
                </a:r>
                <a:endParaRPr lang="de-DE" sz="1400"/>
              </a:p>
            </p:txBody>
          </p:sp>
          <p:sp>
            <p:nvSpPr>
              <p:cNvPr id="194627" name="Rectangle 67"/>
              <p:cNvSpPr>
                <a:spLocks noChangeArrowheads="1"/>
              </p:cNvSpPr>
              <p:nvPr/>
            </p:nvSpPr>
            <p:spPr bwMode="auto">
              <a:xfrm>
                <a:off x="2395" y="3400"/>
                <a:ext cx="1432" cy="51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628" name="Group 68"/>
            <p:cNvGrpSpPr>
              <a:grpSpLocks/>
            </p:cNvGrpSpPr>
            <p:nvPr/>
          </p:nvGrpSpPr>
          <p:grpSpPr bwMode="auto">
            <a:xfrm>
              <a:off x="3154" y="3433"/>
              <a:ext cx="1183" cy="351"/>
              <a:chOff x="3827" y="3400"/>
              <a:chExt cx="1528" cy="512"/>
            </a:xfrm>
          </p:grpSpPr>
          <p:sp>
            <p:nvSpPr>
              <p:cNvPr id="194629" name="Rectangle 69"/>
              <p:cNvSpPr>
                <a:spLocks noChangeArrowheads="1"/>
              </p:cNvSpPr>
              <p:nvPr/>
            </p:nvSpPr>
            <p:spPr bwMode="auto">
              <a:xfrm>
                <a:off x="3833" y="3406"/>
                <a:ext cx="1516" cy="5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ctr"/>
                <a:r>
                  <a:rPr lang="de-DE" sz="1400">
                    <a:solidFill>
                      <a:srgbClr val="000000"/>
                    </a:solidFill>
                    <a:cs typeface="Arial" charset="0"/>
                  </a:rPr>
                  <a:t>Varianzanalyse für Meßwiederholungen</a:t>
                </a:r>
                <a:endParaRPr lang="de-DE" sz="1400"/>
              </a:p>
            </p:txBody>
          </p:sp>
          <p:sp>
            <p:nvSpPr>
              <p:cNvPr id="194630" name="Rectangle 70"/>
              <p:cNvSpPr>
                <a:spLocks noChangeArrowheads="1"/>
              </p:cNvSpPr>
              <p:nvPr/>
            </p:nvSpPr>
            <p:spPr bwMode="auto">
              <a:xfrm>
                <a:off x="3827" y="3400"/>
                <a:ext cx="1528" cy="51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631" name="Group 71"/>
            <p:cNvGrpSpPr>
              <a:grpSpLocks/>
            </p:cNvGrpSpPr>
            <p:nvPr/>
          </p:nvGrpSpPr>
          <p:grpSpPr bwMode="auto">
            <a:xfrm>
              <a:off x="4337" y="3433"/>
              <a:ext cx="1183" cy="351"/>
              <a:chOff x="5355" y="3400"/>
              <a:chExt cx="1528" cy="512"/>
            </a:xfrm>
          </p:grpSpPr>
          <p:sp>
            <p:nvSpPr>
              <p:cNvPr id="194632" name="Rectangle 72"/>
              <p:cNvSpPr>
                <a:spLocks noChangeArrowheads="1"/>
              </p:cNvSpPr>
              <p:nvPr/>
            </p:nvSpPr>
            <p:spPr bwMode="auto">
              <a:xfrm>
                <a:off x="5361" y="3406"/>
                <a:ext cx="1516" cy="5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ctr"/>
                <a:r>
                  <a:rPr lang="de-DE" sz="1400">
                    <a:solidFill>
                      <a:srgbClr val="000000"/>
                    </a:solidFill>
                    <a:cs typeface="Arial" charset="0"/>
                  </a:rPr>
                  <a:t>Friedman Test</a:t>
                </a:r>
                <a:endParaRPr lang="de-DE" sz="1400"/>
              </a:p>
            </p:txBody>
          </p:sp>
          <p:sp>
            <p:nvSpPr>
              <p:cNvPr id="194633" name="Rectangle 73"/>
              <p:cNvSpPr>
                <a:spLocks noChangeArrowheads="1"/>
              </p:cNvSpPr>
              <p:nvPr/>
            </p:nvSpPr>
            <p:spPr bwMode="auto">
              <a:xfrm>
                <a:off x="5355" y="3400"/>
                <a:ext cx="1528" cy="51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94634" name="Text Box 74"/>
          <p:cNvSpPr txBox="1">
            <a:spLocks noChangeArrowheads="1"/>
          </p:cNvSpPr>
          <p:nvPr/>
        </p:nvSpPr>
        <p:spPr bwMode="auto">
          <a:xfrm>
            <a:off x="8664575" y="6461125"/>
            <a:ext cx="479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>
                <a:hlinkClick r:id="rId3" action="ppaction://hlinksldjump"/>
              </a:rPr>
              <a:t>=&gt;</a:t>
            </a:r>
            <a:endParaRPr lang="de-DE" sz="2000"/>
          </a:p>
        </p:txBody>
      </p:sp>
      <p:sp>
        <p:nvSpPr>
          <p:cNvPr id="194635" name="Rectangle 75"/>
          <p:cNvSpPr>
            <a:spLocks noChangeArrowheads="1"/>
          </p:cNvSpPr>
          <p:nvPr/>
        </p:nvSpPr>
        <p:spPr bwMode="auto">
          <a:xfrm>
            <a:off x="5334000" y="4191000"/>
            <a:ext cx="13811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de-DE" sz="1400">
                <a:solidFill>
                  <a:srgbClr val="000000"/>
                </a:solidFill>
                <a:cs typeface="Arial" charset="0"/>
              </a:rPr>
              <a:t>t-Test für verbundene Stichproben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Checklist für Fallzahlschätzung (Testproblem)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229600" cy="4286250"/>
          </a:xfrm>
        </p:spPr>
        <p:txBody>
          <a:bodyPr>
            <a:normAutofit lnSpcReduction="10000"/>
          </a:bodyPr>
          <a:lstStyle/>
          <a:p>
            <a:endParaRPr lang="de-DE" sz="2200" dirty="0" smtClean="0"/>
          </a:p>
          <a:p>
            <a:r>
              <a:rPr lang="de-DE" sz="2200" dirty="0" smtClean="0"/>
              <a:t>Studiendesign mit</a:t>
            </a:r>
          </a:p>
          <a:p>
            <a:r>
              <a:rPr lang="de-DE" sz="2200" dirty="0"/>
              <a:t>Auswahl des Hauptzielkriteriums</a:t>
            </a:r>
          </a:p>
          <a:p>
            <a:r>
              <a:rPr lang="de-DE" sz="2200" dirty="0" smtClean="0"/>
              <a:t>Zu </a:t>
            </a:r>
            <a:r>
              <a:rPr lang="de-DE" sz="2200" dirty="0"/>
              <a:t>erwartender Unterschied und Angabe eines Variationsmaßes </a:t>
            </a:r>
          </a:p>
          <a:p>
            <a:r>
              <a:rPr lang="de-DE" sz="2200" dirty="0"/>
              <a:t>Begründung dafür – Literatur oder Vorstudie</a:t>
            </a:r>
          </a:p>
          <a:p>
            <a:r>
              <a:rPr lang="de-DE" sz="2200" dirty="0"/>
              <a:t>Fehler 1. Art (üblicherweise 0,05)</a:t>
            </a:r>
          </a:p>
          <a:p>
            <a:r>
              <a:rPr lang="de-DE" sz="2200" dirty="0"/>
              <a:t>Fehler 2. Art (0,1 oder 0,2)</a:t>
            </a:r>
          </a:p>
          <a:p>
            <a:r>
              <a:rPr lang="de-DE" sz="2200" dirty="0" smtClean="0"/>
              <a:t>Auswahl </a:t>
            </a:r>
            <a:r>
              <a:rPr lang="de-DE" sz="2200" dirty="0"/>
              <a:t>des statistischen Tests</a:t>
            </a:r>
          </a:p>
          <a:p>
            <a:r>
              <a:rPr lang="de-DE" sz="2200" dirty="0"/>
              <a:t>Falls mehrere Hypothesen formuliert werden, Korrektur des Fehler 1. Art oder Hierarchisierung der Hypothesen</a:t>
            </a:r>
          </a:p>
          <a:p>
            <a:r>
              <a:rPr lang="de-DE" sz="2200" dirty="0"/>
              <a:t>Drop-Out Rate berücksichtigen</a:t>
            </a:r>
          </a:p>
          <a:p>
            <a:endParaRPr lang="de-DE" sz="2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1D1F6-AC5B-4133-876A-051AD1CE19B8}" type="datetime1">
              <a:rPr lang="de-AT" smtClean="0"/>
              <a:pPr/>
              <a:t>31.01.2017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C4C948B3-AD1D-4BAB-88DF-51344E273731}" type="slidenum">
              <a:rPr lang="de-DE" altLang="en-US"/>
              <a:pPr/>
              <a:t>8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00589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E9B5B-2E88-458B-A392-5026D3AFC03E}" type="datetime1">
              <a:rPr lang="de-AT"/>
              <a:pPr/>
              <a:t>31.01.2017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61FD966B-ABC8-4CFB-9CB8-329B5F3D8FC7}" type="slidenum">
              <a:rPr lang="de-DE" altLang="en-US"/>
              <a:pPr/>
              <a:t>9</a:t>
            </a:fld>
            <a:endParaRPr lang="de-DE" altLang="en-US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Logistische Regressionsanalyse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4530725"/>
          </a:xfrm>
          <a:noFill/>
          <a:ln/>
        </p:spPr>
        <p:txBody>
          <a:bodyPr/>
          <a:lstStyle/>
          <a:p>
            <a:r>
              <a:rPr lang="de-AT" dirty="0"/>
              <a:t>Untersuchung / Modellierung von prognostischen Faktoren für binäre </a:t>
            </a:r>
            <a:r>
              <a:rPr lang="de-AT" dirty="0" err="1"/>
              <a:t>Outcomes</a:t>
            </a:r>
            <a:r>
              <a:rPr lang="de-AT" dirty="0"/>
              <a:t> bei gleichzeitiger Adjustierung für Störfaktoren („</a:t>
            </a:r>
            <a:r>
              <a:rPr lang="de-AT" dirty="0" err="1"/>
              <a:t>confounders</a:t>
            </a:r>
            <a:r>
              <a:rPr lang="de-AT" dirty="0"/>
              <a:t>“)</a:t>
            </a:r>
          </a:p>
          <a:p>
            <a:r>
              <a:rPr lang="de-AT" dirty="0"/>
              <a:t>Multivariate Erweiterung zur Kontingenztafelanalyse und Chi-Quadrat Test </a:t>
            </a:r>
          </a:p>
          <a:p>
            <a:r>
              <a:rPr lang="de-AT" dirty="0"/>
              <a:t>Berechnet wird das adjustierte Relative Risiko oder das adjustierte Odds Ratio</a:t>
            </a:r>
          </a:p>
          <a:p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MSIG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cStat Lectur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pecial Anim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ial Anim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ial Anim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ial Anim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ial Anim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ial Anim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ecial Anim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ecial Anim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ecial Anim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ecial Anim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ecial Anim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ecial Anim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iscStat Lectur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pecial Anim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ial Anim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ial Anim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ial Anim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ial Anim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ial Anim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ecial Anim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ecial Anim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ecial Anim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ecial Anim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ecial Anim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ecial Anim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Template_MSIG</Template>
  <TotalTime>0</TotalTime>
  <Words>552</Words>
  <Application>Microsoft Office PowerPoint</Application>
  <PresentationFormat>Bildschirmpräsentation (4:3)</PresentationFormat>
  <Paragraphs>225</Paragraphs>
  <Slides>21</Slides>
  <Notes>12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21</vt:i4>
      </vt:variant>
    </vt:vector>
  </HeadingPairs>
  <TitlesOfParts>
    <vt:vector size="24" baseType="lpstr">
      <vt:lpstr>Template_MSIG</vt:lpstr>
      <vt:lpstr>DiscStat Lecture</vt:lpstr>
      <vt:lpstr>1_DiscStat Lecture</vt:lpstr>
      <vt:lpstr>Medizinische Statistik  </vt:lpstr>
      <vt:lpstr>PowerPoint-Präsentation</vt:lpstr>
      <vt:lpstr>Häufig verwendete statistische Methoden</vt:lpstr>
      <vt:lpstr>Literaturhinweise</vt:lpstr>
      <vt:lpstr>Quellen, Internet, Software</vt:lpstr>
      <vt:lpstr>Merkmalstypen und statistische Maßzahlen, Grafiken</vt:lpstr>
      <vt:lpstr>Wichtige Signifikanztests</vt:lpstr>
      <vt:lpstr>Checklist für Fallzahlschätzung (Testproblem)</vt:lpstr>
      <vt:lpstr>Logistische Regressionsanalyse</vt:lpstr>
      <vt:lpstr>Überlebenszeitanalyse (Survival Analysis)</vt:lpstr>
      <vt:lpstr>Statistische Assoziation oder  Kausalität ??</vt:lpstr>
      <vt:lpstr>Systematische Fehler, Confounding</vt:lpstr>
      <vt:lpstr>Systematische versus zufällige Fehler</vt:lpstr>
      <vt:lpstr>PowerPoint-Präsentation</vt:lpstr>
      <vt:lpstr>PowerPoint-Präsentation</vt:lpstr>
      <vt:lpstr>PowerPoint-Präsentation</vt:lpstr>
      <vt:lpstr>Logistische Regressionsanalyse</vt:lpstr>
      <vt:lpstr>Confounding, Moderation, Mediation anhand einer Fallstudie erklärt</vt:lpstr>
      <vt:lpstr>Regressionsanalyse</vt:lpstr>
      <vt:lpstr>Die wichtigsten Regressionsanalysen</vt:lpstr>
      <vt:lpstr>Praktische Übungen mit SPSS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Use of Statistics in Medical Research – A Comparison of The New England Journal of Medicine and Nature Medicine</dc:title>
  <dc:creator>alex</dc:creator>
  <cp:lastModifiedBy>Ulmer Hanno</cp:lastModifiedBy>
  <cp:revision>489</cp:revision>
  <dcterms:created xsi:type="dcterms:W3CDTF">2006-05-13T17:31:32Z</dcterms:created>
  <dcterms:modified xsi:type="dcterms:W3CDTF">2017-01-31T12:13:49Z</dcterms:modified>
</cp:coreProperties>
</file>